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0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8" r:id="rId19"/>
    <p:sldId id="279" r:id="rId20"/>
    <p:sldId id="280" r:id="rId21"/>
    <p:sldId id="281" r:id="rId22"/>
    <p:sldId id="282" r:id="rId23"/>
    <p:sldId id="285" r:id="rId24"/>
    <p:sldId id="286" r:id="rId25"/>
    <p:sldId id="287" r:id="rId26"/>
    <p:sldId id="288" r:id="rId27"/>
    <p:sldId id="289" r:id="rId28"/>
  </p:sldIdLst>
  <p:sldSz cx="12192000" cy="6858000"/>
  <p:notesSz cx="6858000" cy="9144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94364" autoAdjust="0"/>
  </p:normalViewPr>
  <p:slideViewPr>
    <p:cSldViewPr snapToGrid="0">
      <p:cViewPr varScale="1">
        <p:scale>
          <a:sx n="79" d="100"/>
          <a:sy n="79" d="100"/>
        </p:scale>
        <p:origin x="126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78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35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2439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62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49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26" Type="http://schemas.openxmlformats.org/officeDocument/2006/relationships/slide" Target="slide26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57" y="336924"/>
            <a:ext cx="9416716" cy="65210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053" y="481263"/>
            <a:ext cx="6577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Экономическая игра «Банки. Деньги. Два стола»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0882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2.3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4286" y="1589314"/>
            <a:ext cx="111905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b="1" dirty="0" smtClean="0"/>
              <a:t>Немногие знают, что банковские карты защищают так же, как и обычные деньги. Например, один из способов защиты — нанесение знаков подлинности, которые можно увидеть под ультрафиолетовым излучением. На картах </a:t>
            </a:r>
            <a:r>
              <a:rPr lang="ru-RU" sz="3200" b="1" dirty="0" err="1" smtClean="0"/>
              <a:t>Visa</a:t>
            </a:r>
            <a:r>
              <a:rPr lang="ru-RU" sz="3200" b="1" dirty="0" smtClean="0"/>
              <a:t> — букву «V», на </a:t>
            </a:r>
            <a:r>
              <a:rPr lang="ru-RU" sz="3200" b="1" dirty="0" err="1" smtClean="0"/>
              <a:t>MasterCard</a:t>
            </a:r>
            <a:r>
              <a:rPr lang="ru-RU" sz="3200" b="1" dirty="0" smtClean="0"/>
              <a:t> — буквы «M» и «С», на </a:t>
            </a:r>
            <a:r>
              <a:rPr lang="ru-RU" sz="3200" b="1" dirty="0" err="1" smtClean="0"/>
              <a:t>American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Express</a:t>
            </a:r>
            <a:r>
              <a:rPr lang="ru-RU" sz="3200" b="1" dirty="0" smtClean="0"/>
              <a:t> — изображение птицы. </a:t>
            </a:r>
            <a:r>
              <a:rPr lang="ru-RU" sz="3200" b="1" dirty="0" smtClean="0">
                <a:solidFill>
                  <a:srgbClr val="C00000"/>
                </a:solidFill>
              </a:rPr>
              <a:t>Угадайте, что это за птица?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3250" name="Picture 2" descr="http://faunazoo.ru/wp-content/uploads/2018/03/%D0%9E%D1%80%D0%BB%D1%8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743" y="0"/>
            <a:ext cx="10972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299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2.4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Разгадайте ребус и узнайте название коммерческого банка г. Москвы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20686" y="5707038"/>
            <a:ext cx="807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ООО «Коммерческий банк «Природа»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02" name="Picture 2" descr="http://globuss24.ru/web/userfiles/image/doc/hello_html_72302cb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3918" y="2500765"/>
            <a:ext cx="3850368" cy="24622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1482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2.5</a:t>
            </a:r>
          </a:p>
          <a:p>
            <a:r>
              <a:rPr lang="ru-RU" sz="3200" dirty="0" smtClean="0"/>
              <a:t>Какое растение присутствует на логотипе «</a:t>
            </a:r>
            <a:r>
              <a:rPr lang="ru-RU" sz="3200" dirty="0" err="1" smtClean="0"/>
              <a:t>Россельхозбанка</a:t>
            </a:r>
            <a:r>
              <a:rPr lang="ru-RU" sz="3200" dirty="0" smtClean="0"/>
              <a:t>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60642" y="5685265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ПШЕНИЦА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9154" name="Picture 2" descr="http://rastudent.ru/upload/iblock/48a/48aefefc050f32f6818e346741cd6c1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6889" y="2440894"/>
            <a:ext cx="7553325" cy="2457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3.1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32095" y="569751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1 400 000 рублей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2925" y="1848535"/>
            <a:ext cx="108529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/>
              <a:t>Какова максимальная сумма страховых выплат АСВ для вкладчиков, в случае прекращения деятельности банка?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3.2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14 лет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3979" y="1909010"/>
            <a:ext cx="10379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С какого возраста по законам Российской Федерации человек может открыть вклад в банке?</a:t>
            </a:r>
          </a:p>
        </p:txBody>
      </p:sp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3.3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128211" y="5707038"/>
            <a:ext cx="7363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Н</a:t>
            </a:r>
            <a:r>
              <a:rPr lang="ru-RU" sz="2800" dirty="0" smtClean="0"/>
              <a:t>е </a:t>
            </a:r>
            <a:r>
              <a:rPr lang="ru-RU" sz="2800" dirty="0"/>
              <a:t>может. Центральный банк Российской Федерации </a:t>
            </a:r>
            <a:r>
              <a:rPr lang="ru-RU" sz="2800" dirty="0" smtClean="0"/>
              <a:t>(Банк </a:t>
            </a:r>
            <a:r>
              <a:rPr lang="ru-RU" sz="2800" dirty="0"/>
              <a:t>России)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98358" y="1748589"/>
            <a:ext cx="10732168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ли банк в Российской Федерации работать без лицензии? Если нет, то кто выдаёт лицензии банкам в России?</a:t>
            </a:r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3.4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Государственная дума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66273" y="2220197"/>
            <a:ext cx="10202779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согласно законам Российской Федерации назначает председателя Центрального банка?</a:t>
            </a:r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3.5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Нет, не должен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72" y="2149642"/>
            <a:ext cx="10952328" cy="2176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Василию 17 лет, два года назад он открыл банке депозит под 5% годовых. Ежегодно Василий получает прибыль от вклада и снимает её со счёта. Должен ли Василий заплатить налог с этой прибыли? Если да, то в каком размере?</a:t>
            </a:r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4.1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112168" y="5707038"/>
            <a:ext cx="7299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«Центральный банк Российской Федерации» </a:t>
            </a:r>
            <a:r>
              <a:rPr lang="ru-RU" sz="2800" dirty="0" smtClean="0"/>
              <a:t>«</a:t>
            </a:r>
            <a:r>
              <a:rPr lang="ru-RU" sz="2800" dirty="0"/>
              <a:t>Банк России»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71" y="1828800"/>
            <a:ext cx="10567317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называется самый главный банк в Российской федерации, который контролирует деятельность других банков и прочих финансовых организаций?</a:t>
            </a:r>
          </a:p>
        </p:txBody>
      </p: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4.2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743201" y="5707038"/>
            <a:ext cx="7716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Открыть вклад (депозит) под определенный %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72" y="1525755"/>
            <a:ext cx="110806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Граждане часто приходят в банк. Они хотят получить доход, если приносят туда деньги и отдают на определенный срок. Что должен сделать гражданин в банке, чтобы через некоторое время сумма денег, размещенная им в банке, стала больше?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МАТЕМАТИКА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БИОЛОГИЯ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Право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Экономика</a:t>
            </a:r>
            <a:endParaRPr lang="ru-RU" sz="3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" y="4304555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История</a:t>
            </a:r>
            <a:endParaRPr lang="ru-RU" sz="3600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4746171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5794922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6843673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7892424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8941175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40159" y="604303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40159" y="60430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40159" y="606268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40159" y="60681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40159" y="606811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40159" y="606589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40159" y="606746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40159" y="60430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40159" y="60724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40159" y="607620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40159" y="60515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40159" y="607620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40159" y="606588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40159" y="605334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40159" y="604302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40159" y="60430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40159" y="607780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40159" y="604416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40159" y="606366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40159" y="607459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40159" y="606365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40159" y="606269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371544" y="60528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371544" y="606159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371544" y="606328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371544" y="60271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371544" y="604604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371544" y="605506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371544" y="602926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371544" y="60525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371544" y="606298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371544" y="605791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371544" y="60744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371544" y="60714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371544" y="606335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371544" y="605366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371544" y="60733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371544" y="60515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371544" y="606298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371544" y="60228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371544" y="606412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371544" y="600579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371544" y="60722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371544" y="602866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371544" y="605250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517534" y="608042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517534" y="60804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526619" y="61305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517534" y="610550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517534" y="610549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517534" y="610327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548618" y="612613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517534" y="608041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536464" y="61305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536464" y="611359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517534" y="60889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503485" y="611358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517534" y="610327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517534" y="60907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524612" y="61342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517534" y="608041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514208" y="611519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517534" y="608155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517534" y="610104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534617" y="611198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556256" y="612420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517534" y="610008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303395" y="609232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303395" y="609232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303395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303395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303395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303395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303395" y="614250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303395" y="611740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303395" y="611740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303395" y="611518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303395" y="613804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303395" y="60923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303395" y="614250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303395" y="612549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303395" y="61008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303395" y="612549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303395" y="611517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303395" y="6102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303395" y="614613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303395" y="60923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303395" y="612709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303395" y="609345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303395" y="611295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303395" y="61238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303395" y="613610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303395" y="611198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60" name="Овал 159"/>
          <p:cNvSpPr>
            <a:spLocks/>
          </p:cNvSpPr>
          <p:nvPr/>
        </p:nvSpPr>
        <p:spPr>
          <a:xfrm>
            <a:off x="9243102" y="609232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Овал 160"/>
          <p:cNvSpPr>
            <a:spLocks/>
          </p:cNvSpPr>
          <p:nvPr/>
        </p:nvSpPr>
        <p:spPr>
          <a:xfrm>
            <a:off x="9243102" y="609232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62" name="Овал 161"/>
          <p:cNvSpPr>
            <a:spLocks/>
          </p:cNvSpPr>
          <p:nvPr/>
        </p:nvSpPr>
        <p:spPr>
          <a:xfrm>
            <a:off x="9243102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63" name="Овал 162"/>
          <p:cNvSpPr>
            <a:spLocks/>
          </p:cNvSpPr>
          <p:nvPr/>
        </p:nvSpPr>
        <p:spPr>
          <a:xfrm>
            <a:off x="9243102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64" name="Овал 163"/>
          <p:cNvSpPr>
            <a:spLocks/>
          </p:cNvSpPr>
          <p:nvPr/>
        </p:nvSpPr>
        <p:spPr>
          <a:xfrm>
            <a:off x="9243102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65" name="Овал 164"/>
          <p:cNvSpPr>
            <a:spLocks/>
          </p:cNvSpPr>
          <p:nvPr/>
        </p:nvSpPr>
        <p:spPr>
          <a:xfrm>
            <a:off x="9243102" y="60923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66" name="Овал 165"/>
          <p:cNvSpPr/>
          <p:nvPr/>
        </p:nvSpPr>
        <p:spPr>
          <a:xfrm>
            <a:off x="9243102" y="611740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67" name="Овал 166"/>
          <p:cNvSpPr/>
          <p:nvPr/>
        </p:nvSpPr>
        <p:spPr>
          <a:xfrm>
            <a:off x="9243102" y="611740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68" name="Овал 167"/>
          <p:cNvSpPr/>
          <p:nvPr/>
        </p:nvSpPr>
        <p:spPr>
          <a:xfrm>
            <a:off x="9243102" y="611518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69" name="Овал 168"/>
          <p:cNvSpPr>
            <a:spLocks/>
          </p:cNvSpPr>
          <p:nvPr/>
        </p:nvSpPr>
        <p:spPr>
          <a:xfrm>
            <a:off x="9243102" y="60923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70" name="Овал 169"/>
          <p:cNvSpPr/>
          <p:nvPr/>
        </p:nvSpPr>
        <p:spPr>
          <a:xfrm>
            <a:off x="9262032" y="612549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71" name="Овал 170"/>
          <p:cNvSpPr>
            <a:spLocks/>
          </p:cNvSpPr>
          <p:nvPr/>
        </p:nvSpPr>
        <p:spPr>
          <a:xfrm>
            <a:off x="9243102" y="61008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72" name="Овал 171"/>
          <p:cNvSpPr/>
          <p:nvPr/>
        </p:nvSpPr>
        <p:spPr>
          <a:xfrm>
            <a:off x="9229053" y="612549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73" name="Овал 172"/>
          <p:cNvSpPr/>
          <p:nvPr/>
        </p:nvSpPr>
        <p:spPr>
          <a:xfrm>
            <a:off x="9243102" y="611517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74" name="Овал 173"/>
          <p:cNvSpPr>
            <a:spLocks/>
          </p:cNvSpPr>
          <p:nvPr/>
        </p:nvSpPr>
        <p:spPr>
          <a:xfrm>
            <a:off x="9243102" y="61026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75" name="Овал 174"/>
          <p:cNvSpPr>
            <a:spLocks/>
          </p:cNvSpPr>
          <p:nvPr/>
        </p:nvSpPr>
        <p:spPr>
          <a:xfrm>
            <a:off x="9243102" y="60923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76" name="Овал 175"/>
          <p:cNvSpPr/>
          <p:nvPr/>
        </p:nvSpPr>
        <p:spPr>
          <a:xfrm>
            <a:off x="9239776" y="612709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77" name="Овал 176"/>
          <p:cNvSpPr>
            <a:spLocks/>
          </p:cNvSpPr>
          <p:nvPr/>
        </p:nvSpPr>
        <p:spPr>
          <a:xfrm>
            <a:off x="9243102" y="609345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78" name="Овал 177"/>
          <p:cNvSpPr/>
          <p:nvPr/>
        </p:nvSpPr>
        <p:spPr>
          <a:xfrm>
            <a:off x="9243102" y="611295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79" name="Овал 178"/>
          <p:cNvSpPr/>
          <p:nvPr/>
        </p:nvSpPr>
        <p:spPr>
          <a:xfrm>
            <a:off x="9243102" y="61238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80" name="Овал 179"/>
          <p:cNvSpPr/>
          <p:nvPr/>
        </p:nvSpPr>
        <p:spPr>
          <a:xfrm>
            <a:off x="9243102" y="611198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42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0" fill="hold">
                      <p:stCondLst>
                        <p:cond delay="0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5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6" fill="hold">
                      <p:stCondLst>
                        <p:cond delay="0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81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2" fill="hold">
                      <p:stCondLst>
                        <p:cond delay="0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4.3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662989" y="5707038"/>
            <a:ext cx="8550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Ответ дают эксперты Проекта «Ваши финансы»  - взрослые и дети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7671" y="1525755"/>
            <a:ext cx="112170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Вы, несомненно, знаете, что большинство взрослых людей имеют банковскую карту. С ее помощью они, например, совершают покупки, оплачивают содержание жилья и другие расходы. А что такое детская банковская карта?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6596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4.4 «Кот в мешке»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614863" y="4919008"/>
            <a:ext cx="8406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Дальний Восток ( на 2000 рублевой купюре изображен мост на остров Русский, и космодром «Восточный» в Амурской области), Севастополь (на 200-рублевой купюре изображение памятника затопленным кораблям, вид на Херсонес Таврический)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58779" y="2464473"/>
            <a:ext cx="103371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Какие регионы стали </a:t>
            </a:r>
            <a:r>
              <a:rPr lang="ru-RU" sz="3200" dirty="0" smtClean="0">
                <a:solidFill>
                  <a:srgbClr val="222222"/>
                </a:solidFill>
                <a:latin typeface="arial" panose="020B0604020202020204" pitchFamily="34" charset="0"/>
              </a:rPr>
              <a:t>символами России </a:t>
            </a:r>
            <a:r>
              <a:rPr lang="ru-RU" sz="3200" dirty="0">
                <a:solidFill>
                  <a:srgbClr val="222222"/>
                </a:solidFill>
                <a:latin typeface="arial" panose="020B0604020202020204" pitchFamily="34" charset="0"/>
              </a:rPr>
              <a:t>в 2017 году и изображены на купюрах 200 и 2000 рублей?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4.5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999424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968647"/>
            <a:ext cx="9253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Ежемесячные выплаты по кредиту не должны превышать 30% дохода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72" y="1279534"/>
            <a:ext cx="113373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Известно, что иногда граждане и организации (фирмы, предприятия) приходят в банк, когда им нужны деньги. Например, на покупку нового оборудования для фирмы или жилья для семьи. Тогда банк им дает деньги в долг на определенное время. За свою услугу банк берет плату — проценты. Это банковские кредиты.  Как правило, кредит берут, когда планируют крупные траты в ближайшем будущем, чтобы расплачиваться с банком частями. При этом нужно вернуть и ту сумму, которую брали, и проценты, и оплатить услуги работников банка.  Нужно очень хорошо рассчитать доходы фирмы или всей семьи, чтобы ежемесячно и расплачиваться с банком, и не отказывать членам семьи в самом необходимом.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Предположите размер суммы ( в процентах или в долях), больше которой нельзя планировать выплаты по кредиту.</a:t>
            </a:r>
          </a:p>
        </p:txBody>
      </p:sp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5.1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707038"/>
            <a:ext cx="8830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Банк </a:t>
            </a:r>
            <a:r>
              <a:rPr lang="ru-RU" sz="2400" dirty="0"/>
              <a:t>– происходит от слова «банка», скамья, на которых располагались люди, дающие деньги в долг и менявшие валюты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00463" y="2438402"/>
            <a:ext cx="9695418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Скамья, лавка, стол. Какое слово объединяет эти предметы? </a:t>
            </a:r>
          </a:p>
        </p:txBody>
      </p:sp>
    </p:spTree>
    <p:extLst>
      <p:ext uri="{BB962C8B-B14F-4D97-AF65-F5344CB8AC3E}">
        <p14:creationId xmlns:p14="http://schemas.microsoft.com/office/powerpoint/2010/main" val="442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5.2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США в 1951 году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82316" y="2165684"/>
            <a:ext cx="10154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какой стране были впервые введены банковские карты (кредитные карты?)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7201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5.3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Анна Иоанновна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72" y="2310063"/>
            <a:ext cx="10984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императрица дала указание для основания банковского дела в России?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017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6001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</a:t>
            </a:r>
            <a:r>
              <a:rPr lang="ru-RU" sz="3200" dirty="0" smtClean="0"/>
              <a:t>5.4 «Кот в мешке»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30072" y="1854926"/>
            <a:ext cx="10765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Герой какой сказки, если бы не связался с мошенниками, а положил деньги в банк, не только бы не потерял их , но и заработал проценты?</a:t>
            </a:r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788559"/>
            <a:ext cx="6054490" cy="60544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4948" y="1029355"/>
            <a:ext cx="473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Буратино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1510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498" y="559922"/>
            <a:ext cx="6964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</a:t>
            </a:r>
            <a:r>
              <a:rPr lang="ru-RU" sz="3200" dirty="0" smtClean="0"/>
              <a:t>5.5 «Кот в мешке»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017521" y="5707038"/>
            <a:ext cx="69316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Герой песни – Боб, через год он разбогатеет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7465" y="1278105"/>
            <a:ext cx="10612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Прослушайте песню. И ответьте на вопрос: О ком идет речь? И что будет с героем через год?</a:t>
            </a:r>
            <a:endParaRPr lang="ru-RU" sz="3200" dirty="0"/>
          </a:p>
        </p:txBody>
      </p:sp>
      <p:pic>
        <p:nvPicPr>
          <p:cNvPr id="8" name="video-5f1f117fff8fbc498bf0b9f67714c749-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95813" y="214463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2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1" y="791570"/>
            <a:ext cx="113238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1.1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Представьте, что вы положили 150 000 рублей на банковский вклад под 10% годовых, сколько у вас будет на счету через год?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55895" y="568798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165 000 рублей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1.2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17795" y="571656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130 000 рублей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2399" y="1252061"/>
            <a:ext cx="1161097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</a:rPr>
              <a:t>В  начале  года  в  банк  было  положено  в  виде  вкладов  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  млн.  рублей  под  10 %  годовых. 	 В  это  же  время  банк  выдал  кредит  в  размере 1,5  млн.  рублей  под  20 %  годовых. Затраты  на  содержание  сейфов  составили  20  тыс.  рулей  в  год. За  аренду  сейфов  было  заплачено  50  тыс.  р. </a:t>
            </a:r>
            <a:r>
              <a:rPr lang="ru-RU" sz="2800" b="1" dirty="0" smtClean="0">
                <a:solidFill>
                  <a:srgbClr val="C00000"/>
                </a:solidFill>
              </a:rPr>
              <a:t>Какую  прибыль  получил  банк  в  конце  года?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1.3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Курс доллара США: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22545" y="573561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24,28 рубля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3"/>
          <a:srcRect l="6988" t="25260" r="68076" b="50163"/>
          <a:stretch>
            <a:fillRect/>
          </a:stretch>
        </p:blipFill>
        <p:spPr bwMode="auto">
          <a:xfrm>
            <a:off x="3199415" y="1866900"/>
            <a:ext cx="562073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14325" y="4982570"/>
            <a:ext cx="9934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переведите в доллары 1 500 рублей </a:t>
            </a:r>
            <a:r>
              <a:rPr lang="ru-RU" sz="2000" b="1" dirty="0" smtClean="0">
                <a:solidFill>
                  <a:srgbClr val="002060"/>
                </a:solidFill>
              </a:rPr>
              <a:t>(ответ округлите до сотых)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3428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1.4</a:t>
            </a:r>
          </a:p>
          <a:p>
            <a:r>
              <a:rPr lang="ru-RU" sz="3200" dirty="0" smtClean="0"/>
              <a:t>Каким  должен  быть  вклад  в  банке  под  20%  годовых, чтобы  через  год  получить  вместе  с  процентами  24000  р.?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65420" y="571656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20 000 рублей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550" y="791570"/>
            <a:ext cx="116871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1.5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	ЦБ  предоставил  местному  банку  на  два  года  кредит  в  размере  500  млн.руб.  За  пользование  кредитом  ЦБ  взимает  с  заёмщиков  6 %  от  суммы  кредита  в  год. </a:t>
            </a:r>
            <a:r>
              <a:rPr lang="ru-RU" sz="3200" b="1" dirty="0" smtClean="0">
                <a:solidFill>
                  <a:srgbClr val="C00000"/>
                </a:solidFill>
              </a:rPr>
              <a:t>Какую  сумму  должен  местный  банк  вернуть  ЦБ  по  истечении  срока  кредита ?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368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560 млн. рублей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872" y="124820"/>
            <a:ext cx="10571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2.1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Как в народе называют комнатное растение «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Толстянка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»?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79695" y="571656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ДЕНЕЖНОЕ ДЕРЕВО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346" name="Picture 2" descr="https://nunataka.ru/wp-content/uploads/2016/03/tolstan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9250" y="1552575"/>
            <a:ext cx="6096000" cy="4133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 2.2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ОТВЕТ: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00225" y="1370737"/>
            <a:ext cx="94678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Совершая операции по оплате покупок по дебетовой карте АО «</a:t>
            </a:r>
            <a:r>
              <a:rPr lang="ru-RU" sz="2800" dirty="0" err="1" smtClean="0"/>
              <a:t>Россельхозбанк</a:t>
            </a:r>
            <a:r>
              <a:rPr lang="ru-RU" sz="2800" dirty="0" smtClean="0"/>
              <a:t>» </a:t>
            </a:r>
            <a:r>
              <a:rPr lang="ru-RU" sz="2800" b="1" dirty="0" smtClean="0"/>
              <a:t>можно помочь защитить и сохранить, уникальный вид животного мира, которое находится на грани исчезновения</a:t>
            </a:r>
            <a:r>
              <a:rPr lang="ru-RU" sz="2800" dirty="0" smtClean="0"/>
              <a:t>. </a:t>
            </a:r>
            <a:r>
              <a:rPr lang="ru-RU" sz="2800" b="1" dirty="0" smtClean="0">
                <a:solidFill>
                  <a:srgbClr val="C00000"/>
                </a:solidFill>
              </a:rPr>
              <a:t>Что это за животное</a:t>
            </a:r>
            <a:r>
              <a:rPr lang="ru-RU" sz="2800" dirty="0" smtClean="0"/>
              <a:t>, для которого с каждой операции оплаты покупки по карте АО «</a:t>
            </a:r>
            <a:r>
              <a:rPr lang="ru-RU" sz="2800" dirty="0" err="1" smtClean="0"/>
              <a:t>Россельхозбанк</a:t>
            </a:r>
            <a:r>
              <a:rPr lang="ru-RU" sz="2800" dirty="0" smtClean="0"/>
              <a:t>» перечисляет </a:t>
            </a:r>
            <a:r>
              <a:rPr lang="ru-RU" sz="2800" b="1" dirty="0" smtClean="0"/>
              <a:t>часть своих доходов в Центр по его изучению и сохранению популяции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55298" name="Picture 2" descr="https://animalreader.ru/wp-content/uploads/2014/09/amurskiy_tigr9-e14104050174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063" y="0"/>
            <a:ext cx="9330199" cy="6596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1078</Words>
  <Application>Microsoft Office PowerPoint</Application>
  <PresentationFormat>Широкоэкранный</PresentationFormat>
  <Paragraphs>284</Paragraphs>
  <Slides>27</Slides>
  <Notes>26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Мария Рыбина</cp:lastModifiedBy>
  <cp:revision>28</cp:revision>
  <dcterms:created xsi:type="dcterms:W3CDTF">2017-08-05T04:53:38Z</dcterms:created>
  <dcterms:modified xsi:type="dcterms:W3CDTF">2018-04-27T09:00:17Z</dcterms:modified>
</cp:coreProperties>
</file>