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0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75" r:id="rId18"/>
    <p:sldId id="278" r:id="rId19"/>
    <p:sldId id="279" r:id="rId20"/>
    <p:sldId id="280" r:id="rId21"/>
    <p:sldId id="281" r:id="rId22"/>
    <p:sldId id="282" r:id="rId23"/>
    <p:sldId id="285" r:id="rId24"/>
    <p:sldId id="286" r:id="rId25"/>
    <p:sldId id="287" r:id="rId26"/>
    <p:sldId id="288" r:id="rId27"/>
    <p:sldId id="289" r:id="rId28"/>
  </p:sldIdLst>
  <p:sldSz cx="12192000" cy="6858000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4364" autoAdjust="0"/>
  </p:normalViewPr>
  <p:slideViewPr>
    <p:cSldViewPr snapToGrid="0">
      <p:cViewPr varScale="1">
        <p:scale>
          <a:sx n="79" d="100"/>
          <a:sy n="79" d="100"/>
        </p:scale>
        <p:origin x="126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135EB-A87F-445C-8F45-6A070E21BA82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7F41-E331-4245-85F8-8CB53CD9C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1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5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82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65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13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68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85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591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301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52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968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740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94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17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700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478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35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243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162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04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7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9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7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48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6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53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9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3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6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AF2A-1DFE-4284-9BA0-38E327E9BDA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57" y="336924"/>
            <a:ext cx="9416716" cy="6521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053" y="481263"/>
            <a:ext cx="6577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Экономическая игра «Банки. Деньги. Два стола»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088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2.3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ТЕКСТ ОТВЕТА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4286" y="1589314"/>
            <a:ext cx="111905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 smtClean="0"/>
              <a:t>Немногие знают, что банковские карты защищают так же, как и обычные деньги. Например, один из способов защиты — нанесение знаков подлинности, которые можно увидеть под ультрафиолетовым излучением. На картах </a:t>
            </a:r>
            <a:r>
              <a:rPr lang="ru-RU" sz="3200" b="1" dirty="0" err="1" smtClean="0"/>
              <a:t>Visa</a:t>
            </a:r>
            <a:r>
              <a:rPr lang="ru-RU" sz="3200" b="1" dirty="0" smtClean="0"/>
              <a:t> — букву «V», на </a:t>
            </a:r>
            <a:r>
              <a:rPr lang="ru-RU" sz="3200" b="1" dirty="0" err="1" smtClean="0"/>
              <a:t>MasterCard</a:t>
            </a:r>
            <a:r>
              <a:rPr lang="ru-RU" sz="3200" b="1" dirty="0" smtClean="0"/>
              <a:t> — буквы «M» и «С», на </a:t>
            </a:r>
            <a:r>
              <a:rPr lang="ru-RU" sz="3200" b="1" dirty="0" err="1" smtClean="0"/>
              <a:t>American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Express</a:t>
            </a:r>
            <a:r>
              <a:rPr lang="ru-RU" sz="3200" b="1" dirty="0" smtClean="0"/>
              <a:t> — изображение птицы. </a:t>
            </a:r>
            <a:r>
              <a:rPr lang="ru-RU" sz="3200" b="1" dirty="0" smtClean="0">
                <a:solidFill>
                  <a:srgbClr val="C00000"/>
                </a:solidFill>
              </a:rPr>
              <a:t>Угадайте, что это за птица?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3250" name="Picture 2" descr="http://faunazoo.ru/wp-content/uploads/2018/03/%D0%9E%D1%80%D0%BB%D1%8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743" y="0"/>
            <a:ext cx="10972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08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0299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2.4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Разгадайте ребус и узнайте название коммерческого банка г. Москвы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20686" y="5707038"/>
            <a:ext cx="807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ООО «Коммерческий банк «Природа»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02" name="Picture 2" descr="http://globuss24.ru/web/userfiles/image/doc/hello_html_72302cb8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3918" y="2500765"/>
            <a:ext cx="3850368" cy="2462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1148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2.5</a:t>
            </a:r>
          </a:p>
          <a:p>
            <a:r>
              <a:rPr lang="ru-RU" sz="3200" dirty="0" smtClean="0"/>
              <a:t>Какое растение присутствует на логотипе «</a:t>
            </a:r>
            <a:r>
              <a:rPr lang="ru-RU" sz="3200" dirty="0" err="1" smtClean="0"/>
              <a:t>Россельхозбанка</a:t>
            </a:r>
            <a:r>
              <a:rPr lang="ru-RU" sz="3200" dirty="0" smtClean="0"/>
              <a:t>»?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60642" y="5685265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ПШЕНИЦА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154" name="Picture 2" descr="http://rastudent.ru/upload/iblock/48a/48aefefc050f32f6818e346741cd6c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6889" y="2440894"/>
            <a:ext cx="7553325" cy="2457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1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3.1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032095" y="5697513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1 400 000 рублей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2925" y="1848535"/>
            <a:ext cx="108529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/>
              <a:t>Какова максимальная сумма страховых выплат АСВ для вкладчиков, в случае прекращения деятельности банка?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199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3.2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14 лет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53979" y="1909010"/>
            <a:ext cx="103792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С какого возраста по законам Российской Федерации человек может открыть вклад в банке?</a:t>
            </a:r>
          </a:p>
        </p:txBody>
      </p:sp>
    </p:spTree>
    <p:extLst>
      <p:ext uri="{BB962C8B-B14F-4D97-AF65-F5344CB8AC3E}">
        <p14:creationId xmlns:p14="http://schemas.microsoft.com/office/powerpoint/2010/main" val="27484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3.3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28211" y="5707038"/>
            <a:ext cx="7363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Н</a:t>
            </a:r>
            <a:r>
              <a:rPr lang="ru-RU" sz="2800" dirty="0" smtClean="0"/>
              <a:t>е </a:t>
            </a:r>
            <a:r>
              <a:rPr lang="ru-RU" sz="2800" dirty="0"/>
              <a:t>может. Центральный банк Российской Федерации </a:t>
            </a:r>
            <a:r>
              <a:rPr lang="ru-RU" sz="2800" dirty="0" smtClean="0"/>
              <a:t>(Банк </a:t>
            </a:r>
            <a:r>
              <a:rPr lang="ru-RU" sz="2800" dirty="0"/>
              <a:t>России)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8358" y="1748589"/>
            <a:ext cx="10732168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ли банк в Российской Федерации работать без лицензии? Если нет, то кто выдаёт лицензии банкам в России?</a:t>
            </a:r>
          </a:p>
        </p:txBody>
      </p:sp>
    </p:spTree>
    <p:extLst>
      <p:ext uri="{BB962C8B-B14F-4D97-AF65-F5344CB8AC3E}">
        <p14:creationId xmlns:p14="http://schemas.microsoft.com/office/powerpoint/2010/main" val="39492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3.4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Государственная дума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66273" y="2220197"/>
            <a:ext cx="10202779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согласно законам Российской Федерации назначает председателя Центрального банка?</a:t>
            </a:r>
          </a:p>
        </p:txBody>
      </p:sp>
    </p:spTree>
    <p:extLst>
      <p:ext uri="{BB962C8B-B14F-4D97-AF65-F5344CB8AC3E}">
        <p14:creationId xmlns:p14="http://schemas.microsoft.com/office/powerpoint/2010/main" val="19423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3.5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Нет, не должен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0072" y="2149642"/>
            <a:ext cx="10952328" cy="2176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Василию 17 лет, два года назад он открыл банке депозит под 5% годовых. Ежегодно Василий получает прибыль от вклада и снимает её со счёта. Должен ли Василий заплатить налог с этой прибыли? Если да, то в каком размере?</a:t>
            </a:r>
          </a:p>
        </p:txBody>
      </p:sp>
    </p:spTree>
    <p:extLst>
      <p:ext uri="{BB962C8B-B14F-4D97-AF65-F5344CB8AC3E}">
        <p14:creationId xmlns:p14="http://schemas.microsoft.com/office/powerpoint/2010/main" val="12424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4.1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12168" y="5707038"/>
            <a:ext cx="7299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«Центральный банк Российской Федерации» </a:t>
            </a:r>
            <a:r>
              <a:rPr lang="ru-RU" sz="2800" dirty="0" smtClean="0"/>
              <a:t>«</a:t>
            </a:r>
            <a:r>
              <a:rPr lang="ru-RU" sz="2800" dirty="0"/>
              <a:t>Банк России»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0071" y="1828800"/>
            <a:ext cx="1056731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называется самый главный банк в Российской федерации, который контролирует деятельность других банков и прочих финансовых организаций?</a:t>
            </a:r>
          </a:p>
        </p:txBody>
      </p:sp>
    </p:spTree>
    <p:extLst>
      <p:ext uri="{BB962C8B-B14F-4D97-AF65-F5344CB8AC3E}">
        <p14:creationId xmlns:p14="http://schemas.microsoft.com/office/powerpoint/2010/main" val="38069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4.2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743201" y="5707038"/>
            <a:ext cx="771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Открыть вклад (депозит) под определенный % 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0072" y="1525755"/>
            <a:ext cx="110806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Граждане часто приходят в банк. Они хотят получить доход, если приносят туда деньги и отдают на определенный срок. Что должен сделать гражданин в банке, чтобы через некоторое время сумма денег, размещенная им в банке, стала больше?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5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09600" y="467102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МАТЕМАТИКА</a:t>
            </a:r>
            <a:endParaRPr lang="ru-RU" sz="3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9600" y="1414157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БИОЛОГИЯ</a:t>
            </a:r>
            <a:endParaRPr lang="ru-RU" sz="36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600" y="2391271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Право</a:t>
            </a:r>
            <a:endParaRPr lang="ru-RU" sz="3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9600" y="3327441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Экономика</a:t>
            </a:r>
            <a:endParaRPr lang="ru-RU" sz="3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9600" y="4304555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История</a:t>
            </a:r>
            <a:endParaRPr lang="ru-RU" sz="3600" dirty="0"/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4746171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5794922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6843673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7892424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8941175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20" name="Скругленный прямоугольник 19">
            <a:hlinkClick r:id="rId8" action="ppaction://hlinksldjump"/>
          </p:cNvPr>
          <p:cNvSpPr/>
          <p:nvPr/>
        </p:nvSpPr>
        <p:spPr>
          <a:xfrm>
            <a:off x="4746171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21" name="Скругленный прямоугольник 20">
            <a:hlinkClick r:id="rId9" action="ppaction://hlinksldjump"/>
          </p:cNvPr>
          <p:cNvSpPr/>
          <p:nvPr/>
        </p:nvSpPr>
        <p:spPr>
          <a:xfrm>
            <a:off x="5794922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22" name="Скругленный прямоугольник 21">
            <a:hlinkClick r:id="rId10" action="ppaction://hlinksldjump"/>
          </p:cNvPr>
          <p:cNvSpPr/>
          <p:nvPr/>
        </p:nvSpPr>
        <p:spPr>
          <a:xfrm>
            <a:off x="6843673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23" name="Скругленный прямоугольник 22">
            <a:hlinkClick r:id="rId11" action="ppaction://hlinksldjump"/>
          </p:cNvPr>
          <p:cNvSpPr/>
          <p:nvPr/>
        </p:nvSpPr>
        <p:spPr>
          <a:xfrm>
            <a:off x="7892424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24" name="Скругленный прямоугольник 23">
            <a:hlinkClick r:id="rId12" action="ppaction://hlinksldjump"/>
          </p:cNvPr>
          <p:cNvSpPr/>
          <p:nvPr/>
        </p:nvSpPr>
        <p:spPr>
          <a:xfrm>
            <a:off x="8941175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27" name="Скругленный прямоугольник 26">
            <a:hlinkClick r:id="rId13" action="ppaction://hlinksldjump"/>
          </p:cNvPr>
          <p:cNvSpPr/>
          <p:nvPr/>
        </p:nvSpPr>
        <p:spPr>
          <a:xfrm>
            <a:off x="4746171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28" name="Скругленный прямоугольник 27">
            <a:hlinkClick r:id="rId14" action="ppaction://hlinksldjump"/>
          </p:cNvPr>
          <p:cNvSpPr/>
          <p:nvPr/>
        </p:nvSpPr>
        <p:spPr>
          <a:xfrm>
            <a:off x="5794922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29" name="Скругленный прямоугольник 28">
            <a:hlinkClick r:id="rId15" action="ppaction://hlinksldjump"/>
          </p:cNvPr>
          <p:cNvSpPr/>
          <p:nvPr/>
        </p:nvSpPr>
        <p:spPr>
          <a:xfrm>
            <a:off x="6843673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30" name="Скругленный прямоугольник 29">
            <a:hlinkClick r:id="rId16" action="ppaction://hlinksldjump"/>
          </p:cNvPr>
          <p:cNvSpPr/>
          <p:nvPr/>
        </p:nvSpPr>
        <p:spPr>
          <a:xfrm>
            <a:off x="7892424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31" name="Скругленный прямоугольник 30">
            <a:hlinkClick r:id="rId17" action="ppaction://hlinksldjump"/>
          </p:cNvPr>
          <p:cNvSpPr/>
          <p:nvPr/>
        </p:nvSpPr>
        <p:spPr>
          <a:xfrm>
            <a:off x="8941175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34" name="Скругленный прямоугольник 33">
            <a:hlinkClick r:id="rId18" action="ppaction://hlinksldjump"/>
          </p:cNvPr>
          <p:cNvSpPr/>
          <p:nvPr/>
        </p:nvSpPr>
        <p:spPr>
          <a:xfrm>
            <a:off x="4746171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35" name="Скругленный прямоугольник 34">
            <a:hlinkClick r:id="rId19" action="ppaction://hlinksldjump"/>
          </p:cNvPr>
          <p:cNvSpPr/>
          <p:nvPr/>
        </p:nvSpPr>
        <p:spPr>
          <a:xfrm>
            <a:off x="5794922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36" name="Скругленный прямоугольник 35">
            <a:hlinkClick r:id="rId20" action="ppaction://hlinksldjump"/>
          </p:cNvPr>
          <p:cNvSpPr/>
          <p:nvPr/>
        </p:nvSpPr>
        <p:spPr>
          <a:xfrm>
            <a:off x="6843673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37" name="Скругленный прямоугольник 36">
            <a:hlinkClick r:id="rId21" action="ppaction://hlinksldjump"/>
          </p:cNvPr>
          <p:cNvSpPr/>
          <p:nvPr/>
        </p:nvSpPr>
        <p:spPr>
          <a:xfrm>
            <a:off x="7892424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38" name="Скругленный прямоугольник 37">
            <a:hlinkClick r:id="rId22" action="ppaction://hlinksldjump"/>
          </p:cNvPr>
          <p:cNvSpPr/>
          <p:nvPr/>
        </p:nvSpPr>
        <p:spPr>
          <a:xfrm>
            <a:off x="8941175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41" name="Скругленный прямоугольник 40">
            <a:hlinkClick r:id="rId23" action="ppaction://hlinksldjump"/>
          </p:cNvPr>
          <p:cNvSpPr/>
          <p:nvPr/>
        </p:nvSpPr>
        <p:spPr>
          <a:xfrm>
            <a:off x="4746171" y="431697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42" name="Скругленный прямоугольник 41">
            <a:hlinkClick r:id="rId24" action="ppaction://hlinksldjump"/>
          </p:cNvPr>
          <p:cNvSpPr/>
          <p:nvPr/>
        </p:nvSpPr>
        <p:spPr>
          <a:xfrm>
            <a:off x="5794922" y="431697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43" name="Скругленный прямоугольник 42">
            <a:hlinkClick r:id="rId25" action="ppaction://hlinksldjump"/>
          </p:cNvPr>
          <p:cNvSpPr/>
          <p:nvPr/>
        </p:nvSpPr>
        <p:spPr>
          <a:xfrm>
            <a:off x="6843673" y="431697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44" name="Скругленный прямоугольник 43">
            <a:hlinkClick r:id="rId26" action="ppaction://hlinksldjump"/>
          </p:cNvPr>
          <p:cNvSpPr/>
          <p:nvPr/>
        </p:nvSpPr>
        <p:spPr>
          <a:xfrm>
            <a:off x="7892424" y="431697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45" name="Скругленный прямоугольник 44">
            <a:hlinkClick r:id="rId27" action="ppaction://hlinksldjump"/>
          </p:cNvPr>
          <p:cNvSpPr/>
          <p:nvPr/>
        </p:nvSpPr>
        <p:spPr>
          <a:xfrm>
            <a:off x="8941175" y="431697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980442" y="5281670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КОМАНДА1</a:t>
            </a:r>
            <a:endParaRPr lang="ru-RU" sz="2400" dirty="0"/>
          </a:p>
        </p:txBody>
      </p:sp>
      <p:sp>
        <p:nvSpPr>
          <p:cNvPr id="49" name="Овал 48"/>
          <p:cNvSpPr>
            <a:spLocks/>
          </p:cNvSpPr>
          <p:nvPr/>
        </p:nvSpPr>
        <p:spPr>
          <a:xfrm>
            <a:off x="1440159" y="604303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>
            <a:spLocks/>
          </p:cNvSpPr>
          <p:nvPr/>
        </p:nvSpPr>
        <p:spPr>
          <a:xfrm>
            <a:off x="1440159" y="60430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52" name="Овал 51"/>
          <p:cNvSpPr>
            <a:spLocks/>
          </p:cNvSpPr>
          <p:nvPr/>
        </p:nvSpPr>
        <p:spPr>
          <a:xfrm>
            <a:off x="1440159" y="604302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53" name="Овал 52"/>
          <p:cNvSpPr>
            <a:spLocks/>
          </p:cNvSpPr>
          <p:nvPr/>
        </p:nvSpPr>
        <p:spPr>
          <a:xfrm>
            <a:off x="1440159" y="604302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54" name="Овал 53"/>
          <p:cNvSpPr>
            <a:spLocks/>
          </p:cNvSpPr>
          <p:nvPr/>
        </p:nvSpPr>
        <p:spPr>
          <a:xfrm>
            <a:off x="1440159" y="604302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55" name="Овал 54"/>
          <p:cNvSpPr>
            <a:spLocks/>
          </p:cNvSpPr>
          <p:nvPr/>
        </p:nvSpPr>
        <p:spPr>
          <a:xfrm>
            <a:off x="1440159" y="604302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56" name="Овал 55"/>
          <p:cNvSpPr/>
          <p:nvPr/>
        </p:nvSpPr>
        <p:spPr>
          <a:xfrm>
            <a:off x="1440159" y="606268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57" name="Овал 56"/>
          <p:cNvSpPr/>
          <p:nvPr/>
        </p:nvSpPr>
        <p:spPr>
          <a:xfrm>
            <a:off x="1440159" y="60681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58" name="Овал 57"/>
          <p:cNvSpPr/>
          <p:nvPr/>
        </p:nvSpPr>
        <p:spPr>
          <a:xfrm>
            <a:off x="1440159" y="606811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59" name="Овал 58"/>
          <p:cNvSpPr/>
          <p:nvPr/>
        </p:nvSpPr>
        <p:spPr>
          <a:xfrm>
            <a:off x="1440159" y="606589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60" name="Овал 59"/>
          <p:cNvSpPr/>
          <p:nvPr/>
        </p:nvSpPr>
        <p:spPr>
          <a:xfrm>
            <a:off x="1440159" y="606746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61" name="Овал 60"/>
          <p:cNvSpPr>
            <a:spLocks/>
          </p:cNvSpPr>
          <p:nvPr/>
        </p:nvSpPr>
        <p:spPr>
          <a:xfrm>
            <a:off x="1440159" y="604302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62" name="Овал 61"/>
          <p:cNvSpPr/>
          <p:nvPr/>
        </p:nvSpPr>
        <p:spPr>
          <a:xfrm>
            <a:off x="1440159" y="607241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63" name="Овал 62"/>
          <p:cNvSpPr/>
          <p:nvPr/>
        </p:nvSpPr>
        <p:spPr>
          <a:xfrm>
            <a:off x="1440159" y="607620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64" name="Овал 63"/>
          <p:cNvSpPr>
            <a:spLocks/>
          </p:cNvSpPr>
          <p:nvPr/>
        </p:nvSpPr>
        <p:spPr>
          <a:xfrm>
            <a:off x="1440159" y="605152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65" name="Овал 64"/>
          <p:cNvSpPr/>
          <p:nvPr/>
        </p:nvSpPr>
        <p:spPr>
          <a:xfrm>
            <a:off x="1440159" y="607620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66" name="Овал 65"/>
          <p:cNvSpPr/>
          <p:nvPr/>
        </p:nvSpPr>
        <p:spPr>
          <a:xfrm>
            <a:off x="1440159" y="606588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67" name="Овал 66"/>
          <p:cNvSpPr>
            <a:spLocks/>
          </p:cNvSpPr>
          <p:nvPr/>
        </p:nvSpPr>
        <p:spPr>
          <a:xfrm>
            <a:off x="1440159" y="605334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68" name="Овал 67"/>
          <p:cNvSpPr/>
          <p:nvPr/>
        </p:nvSpPr>
        <p:spPr>
          <a:xfrm>
            <a:off x="1440159" y="604302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69" name="Овал 68"/>
          <p:cNvSpPr>
            <a:spLocks/>
          </p:cNvSpPr>
          <p:nvPr/>
        </p:nvSpPr>
        <p:spPr>
          <a:xfrm>
            <a:off x="1440159" y="604302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70" name="Овал 69"/>
          <p:cNvSpPr/>
          <p:nvPr/>
        </p:nvSpPr>
        <p:spPr>
          <a:xfrm>
            <a:off x="1440159" y="607780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71" name="Овал 70"/>
          <p:cNvSpPr>
            <a:spLocks/>
          </p:cNvSpPr>
          <p:nvPr/>
        </p:nvSpPr>
        <p:spPr>
          <a:xfrm>
            <a:off x="1440159" y="604416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72" name="Овал 71"/>
          <p:cNvSpPr/>
          <p:nvPr/>
        </p:nvSpPr>
        <p:spPr>
          <a:xfrm>
            <a:off x="1440159" y="606366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73" name="Овал 72"/>
          <p:cNvSpPr/>
          <p:nvPr/>
        </p:nvSpPr>
        <p:spPr>
          <a:xfrm>
            <a:off x="1440159" y="607459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74" name="Овал 73"/>
          <p:cNvSpPr/>
          <p:nvPr/>
        </p:nvSpPr>
        <p:spPr>
          <a:xfrm>
            <a:off x="1440159" y="606365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75" name="Овал 74"/>
          <p:cNvSpPr/>
          <p:nvPr/>
        </p:nvSpPr>
        <p:spPr>
          <a:xfrm>
            <a:off x="1440159" y="606269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2918099" y="5301627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</a:t>
            </a:r>
            <a:r>
              <a:rPr lang="en-US" sz="2400" dirty="0" smtClean="0"/>
              <a:t>2</a:t>
            </a:r>
            <a:endParaRPr lang="ru-RU" sz="2400" dirty="0"/>
          </a:p>
        </p:txBody>
      </p:sp>
      <p:sp>
        <p:nvSpPr>
          <p:cNvPr id="79" name="Овал 78"/>
          <p:cNvSpPr>
            <a:spLocks/>
          </p:cNvSpPr>
          <p:nvPr/>
        </p:nvSpPr>
        <p:spPr>
          <a:xfrm>
            <a:off x="3371544" y="605282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>
            <a:spLocks/>
          </p:cNvSpPr>
          <p:nvPr/>
        </p:nvSpPr>
        <p:spPr>
          <a:xfrm>
            <a:off x="3371544" y="606159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81" name="Овал 80"/>
          <p:cNvSpPr>
            <a:spLocks/>
          </p:cNvSpPr>
          <p:nvPr/>
        </p:nvSpPr>
        <p:spPr>
          <a:xfrm>
            <a:off x="3371544" y="60629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82" name="Овал 81"/>
          <p:cNvSpPr>
            <a:spLocks/>
          </p:cNvSpPr>
          <p:nvPr/>
        </p:nvSpPr>
        <p:spPr>
          <a:xfrm>
            <a:off x="3371544" y="60629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83" name="Овал 82"/>
          <p:cNvSpPr>
            <a:spLocks/>
          </p:cNvSpPr>
          <p:nvPr/>
        </p:nvSpPr>
        <p:spPr>
          <a:xfrm>
            <a:off x="3371544" y="606328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84" name="Овал 83"/>
          <p:cNvSpPr>
            <a:spLocks/>
          </p:cNvSpPr>
          <p:nvPr/>
        </p:nvSpPr>
        <p:spPr>
          <a:xfrm>
            <a:off x="3371544" y="60629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85" name="Овал 84"/>
          <p:cNvSpPr/>
          <p:nvPr/>
        </p:nvSpPr>
        <p:spPr>
          <a:xfrm>
            <a:off x="3371544" y="60271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86" name="Овал 85"/>
          <p:cNvSpPr/>
          <p:nvPr/>
        </p:nvSpPr>
        <p:spPr>
          <a:xfrm>
            <a:off x="3371544" y="604604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87" name="Овал 86"/>
          <p:cNvSpPr/>
          <p:nvPr/>
        </p:nvSpPr>
        <p:spPr>
          <a:xfrm>
            <a:off x="3371544" y="605506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88" name="Овал 87"/>
          <p:cNvSpPr/>
          <p:nvPr/>
        </p:nvSpPr>
        <p:spPr>
          <a:xfrm>
            <a:off x="3371544" y="602926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89" name="Овал 88"/>
          <p:cNvSpPr/>
          <p:nvPr/>
        </p:nvSpPr>
        <p:spPr>
          <a:xfrm>
            <a:off x="3371544" y="605252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90" name="Овал 89"/>
          <p:cNvSpPr>
            <a:spLocks/>
          </p:cNvSpPr>
          <p:nvPr/>
        </p:nvSpPr>
        <p:spPr>
          <a:xfrm>
            <a:off x="3371544" y="606298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91" name="Овал 90"/>
          <p:cNvSpPr/>
          <p:nvPr/>
        </p:nvSpPr>
        <p:spPr>
          <a:xfrm>
            <a:off x="3371544" y="605791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92" name="Овал 91"/>
          <p:cNvSpPr/>
          <p:nvPr/>
        </p:nvSpPr>
        <p:spPr>
          <a:xfrm>
            <a:off x="3371544" y="60744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93" name="Овал 92"/>
          <p:cNvSpPr>
            <a:spLocks/>
          </p:cNvSpPr>
          <p:nvPr/>
        </p:nvSpPr>
        <p:spPr>
          <a:xfrm>
            <a:off x="3371544" y="60714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94" name="Овал 93"/>
          <p:cNvSpPr/>
          <p:nvPr/>
        </p:nvSpPr>
        <p:spPr>
          <a:xfrm>
            <a:off x="3371544" y="606335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95" name="Овал 94"/>
          <p:cNvSpPr/>
          <p:nvPr/>
        </p:nvSpPr>
        <p:spPr>
          <a:xfrm>
            <a:off x="3371544" y="605366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96" name="Овал 95"/>
          <p:cNvSpPr>
            <a:spLocks/>
          </p:cNvSpPr>
          <p:nvPr/>
        </p:nvSpPr>
        <p:spPr>
          <a:xfrm>
            <a:off x="3371544" y="60733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97" name="Овал 96"/>
          <p:cNvSpPr/>
          <p:nvPr/>
        </p:nvSpPr>
        <p:spPr>
          <a:xfrm>
            <a:off x="3371544" y="605152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98" name="Овал 97"/>
          <p:cNvSpPr>
            <a:spLocks/>
          </p:cNvSpPr>
          <p:nvPr/>
        </p:nvSpPr>
        <p:spPr>
          <a:xfrm>
            <a:off x="3371544" y="606298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99" name="Овал 98"/>
          <p:cNvSpPr/>
          <p:nvPr/>
        </p:nvSpPr>
        <p:spPr>
          <a:xfrm>
            <a:off x="3371544" y="60228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00" name="Овал 99"/>
          <p:cNvSpPr>
            <a:spLocks/>
          </p:cNvSpPr>
          <p:nvPr/>
        </p:nvSpPr>
        <p:spPr>
          <a:xfrm>
            <a:off x="3371544" y="606412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01" name="Овал 100"/>
          <p:cNvSpPr/>
          <p:nvPr/>
        </p:nvSpPr>
        <p:spPr>
          <a:xfrm>
            <a:off x="3371544" y="600579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02" name="Овал 101"/>
          <p:cNvSpPr/>
          <p:nvPr/>
        </p:nvSpPr>
        <p:spPr>
          <a:xfrm>
            <a:off x="3371544" y="60722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03" name="Овал 102"/>
          <p:cNvSpPr/>
          <p:nvPr/>
        </p:nvSpPr>
        <p:spPr>
          <a:xfrm>
            <a:off x="3371544" y="602866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04" name="Овал 103"/>
          <p:cNvSpPr/>
          <p:nvPr/>
        </p:nvSpPr>
        <p:spPr>
          <a:xfrm>
            <a:off x="3371544" y="605250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4902177" y="5330221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</a:t>
            </a:r>
            <a:r>
              <a:rPr lang="en-US" sz="2400" dirty="0" smtClean="0"/>
              <a:t>3</a:t>
            </a:r>
            <a:endParaRPr lang="ru-RU" sz="2400" dirty="0"/>
          </a:p>
        </p:txBody>
      </p:sp>
      <p:sp>
        <p:nvSpPr>
          <p:cNvPr id="106" name="Овал 105"/>
          <p:cNvSpPr>
            <a:spLocks/>
          </p:cNvSpPr>
          <p:nvPr/>
        </p:nvSpPr>
        <p:spPr>
          <a:xfrm>
            <a:off x="5517534" y="608042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>
            <a:spLocks/>
          </p:cNvSpPr>
          <p:nvPr/>
        </p:nvSpPr>
        <p:spPr>
          <a:xfrm>
            <a:off x="5517534" y="60804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08" name="Овал 107"/>
          <p:cNvSpPr>
            <a:spLocks/>
          </p:cNvSpPr>
          <p:nvPr/>
        </p:nvSpPr>
        <p:spPr>
          <a:xfrm>
            <a:off x="5517534" y="608041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09" name="Овал 108"/>
          <p:cNvSpPr>
            <a:spLocks/>
          </p:cNvSpPr>
          <p:nvPr/>
        </p:nvSpPr>
        <p:spPr>
          <a:xfrm>
            <a:off x="5517534" y="608041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10" name="Овал 109"/>
          <p:cNvSpPr>
            <a:spLocks/>
          </p:cNvSpPr>
          <p:nvPr/>
        </p:nvSpPr>
        <p:spPr>
          <a:xfrm>
            <a:off x="5517534" y="608041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11" name="Овал 110"/>
          <p:cNvSpPr>
            <a:spLocks/>
          </p:cNvSpPr>
          <p:nvPr/>
        </p:nvSpPr>
        <p:spPr>
          <a:xfrm>
            <a:off x="5517534" y="608041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12" name="Овал 111"/>
          <p:cNvSpPr/>
          <p:nvPr/>
        </p:nvSpPr>
        <p:spPr>
          <a:xfrm>
            <a:off x="5526619" y="61305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13" name="Овал 112"/>
          <p:cNvSpPr/>
          <p:nvPr/>
        </p:nvSpPr>
        <p:spPr>
          <a:xfrm>
            <a:off x="5517534" y="610550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14" name="Овал 113"/>
          <p:cNvSpPr/>
          <p:nvPr/>
        </p:nvSpPr>
        <p:spPr>
          <a:xfrm>
            <a:off x="5517534" y="610549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15" name="Овал 114"/>
          <p:cNvSpPr/>
          <p:nvPr/>
        </p:nvSpPr>
        <p:spPr>
          <a:xfrm>
            <a:off x="5517534" y="610327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16" name="Овал 115"/>
          <p:cNvSpPr/>
          <p:nvPr/>
        </p:nvSpPr>
        <p:spPr>
          <a:xfrm>
            <a:off x="5548618" y="612613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17" name="Овал 116"/>
          <p:cNvSpPr>
            <a:spLocks/>
          </p:cNvSpPr>
          <p:nvPr/>
        </p:nvSpPr>
        <p:spPr>
          <a:xfrm>
            <a:off x="5517534" y="608041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18" name="Овал 117"/>
          <p:cNvSpPr/>
          <p:nvPr/>
        </p:nvSpPr>
        <p:spPr>
          <a:xfrm>
            <a:off x="5536464" y="61305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19" name="Овал 118"/>
          <p:cNvSpPr/>
          <p:nvPr/>
        </p:nvSpPr>
        <p:spPr>
          <a:xfrm>
            <a:off x="5536464" y="611359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20" name="Овал 119"/>
          <p:cNvSpPr>
            <a:spLocks/>
          </p:cNvSpPr>
          <p:nvPr/>
        </p:nvSpPr>
        <p:spPr>
          <a:xfrm>
            <a:off x="5517534" y="608891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21" name="Овал 120"/>
          <p:cNvSpPr/>
          <p:nvPr/>
        </p:nvSpPr>
        <p:spPr>
          <a:xfrm>
            <a:off x="5503485" y="611358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22" name="Овал 121"/>
          <p:cNvSpPr/>
          <p:nvPr/>
        </p:nvSpPr>
        <p:spPr>
          <a:xfrm>
            <a:off x="5517534" y="610327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23" name="Овал 122"/>
          <p:cNvSpPr>
            <a:spLocks/>
          </p:cNvSpPr>
          <p:nvPr/>
        </p:nvSpPr>
        <p:spPr>
          <a:xfrm>
            <a:off x="5517534" y="609072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24" name="Овал 123"/>
          <p:cNvSpPr/>
          <p:nvPr/>
        </p:nvSpPr>
        <p:spPr>
          <a:xfrm>
            <a:off x="5524612" y="613422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125" name="Овал 124"/>
          <p:cNvSpPr>
            <a:spLocks/>
          </p:cNvSpPr>
          <p:nvPr/>
        </p:nvSpPr>
        <p:spPr>
          <a:xfrm>
            <a:off x="5517534" y="608041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126" name="Овал 125"/>
          <p:cNvSpPr/>
          <p:nvPr/>
        </p:nvSpPr>
        <p:spPr>
          <a:xfrm>
            <a:off x="5514208" y="611519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27" name="Овал 126"/>
          <p:cNvSpPr>
            <a:spLocks/>
          </p:cNvSpPr>
          <p:nvPr/>
        </p:nvSpPr>
        <p:spPr>
          <a:xfrm>
            <a:off x="5517534" y="608155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28" name="Овал 127"/>
          <p:cNvSpPr/>
          <p:nvPr/>
        </p:nvSpPr>
        <p:spPr>
          <a:xfrm>
            <a:off x="5517534" y="610104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29" name="Овал 128"/>
          <p:cNvSpPr/>
          <p:nvPr/>
        </p:nvSpPr>
        <p:spPr>
          <a:xfrm>
            <a:off x="5534617" y="611198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30" name="Овал 129"/>
          <p:cNvSpPr/>
          <p:nvPr/>
        </p:nvSpPr>
        <p:spPr>
          <a:xfrm>
            <a:off x="5556256" y="612420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31" name="Овал 130"/>
          <p:cNvSpPr/>
          <p:nvPr/>
        </p:nvSpPr>
        <p:spPr>
          <a:xfrm>
            <a:off x="5517534" y="610008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132" name="Прямоугольник 131"/>
          <p:cNvSpPr/>
          <p:nvPr/>
        </p:nvSpPr>
        <p:spPr>
          <a:xfrm>
            <a:off x="6823575" y="5330221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</a:t>
            </a:r>
            <a:r>
              <a:rPr lang="en-US" sz="2400" dirty="0" smtClean="0"/>
              <a:t>4</a:t>
            </a:r>
            <a:endParaRPr lang="ru-RU" sz="2400" dirty="0"/>
          </a:p>
        </p:txBody>
      </p:sp>
      <p:sp>
        <p:nvSpPr>
          <p:cNvPr id="133" name="Овал 132"/>
          <p:cNvSpPr>
            <a:spLocks/>
          </p:cNvSpPr>
          <p:nvPr/>
        </p:nvSpPr>
        <p:spPr>
          <a:xfrm>
            <a:off x="7303395" y="609232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>
            <a:spLocks/>
          </p:cNvSpPr>
          <p:nvPr/>
        </p:nvSpPr>
        <p:spPr>
          <a:xfrm>
            <a:off x="7303395" y="609232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35" name="Овал 134"/>
          <p:cNvSpPr>
            <a:spLocks/>
          </p:cNvSpPr>
          <p:nvPr/>
        </p:nvSpPr>
        <p:spPr>
          <a:xfrm>
            <a:off x="7303395" y="60923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36" name="Овал 135"/>
          <p:cNvSpPr>
            <a:spLocks/>
          </p:cNvSpPr>
          <p:nvPr/>
        </p:nvSpPr>
        <p:spPr>
          <a:xfrm>
            <a:off x="7303395" y="60923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37" name="Овал 136"/>
          <p:cNvSpPr>
            <a:spLocks/>
          </p:cNvSpPr>
          <p:nvPr/>
        </p:nvSpPr>
        <p:spPr>
          <a:xfrm>
            <a:off x="7303395" y="60923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38" name="Овал 137"/>
          <p:cNvSpPr>
            <a:spLocks/>
          </p:cNvSpPr>
          <p:nvPr/>
        </p:nvSpPr>
        <p:spPr>
          <a:xfrm>
            <a:off x="7303395" y="60923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39" name="Овал 138"/>
          <p:cNvSpPr/>
          <p:nvPr/>
        </p:nvSpPr>
        <p:spPr>
          <a:xfrm>
            <a:off x="7303395" y="614250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40" name="Овал 139"/>
          <p:cNvSpPr/>
          <p:nvPr/>
        </p:nvSpPr>
        <p:spPr>
          <a:xfrm>
            <a:off x="7303395" y="611740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41" name="Овал 140"/>
          <p:cNvSpPr/>
          <p:nvPr/>
        </p:nvSpPr>
        <p:spPr>
          <a:xfrm>
            <a:off x="7303395" y="611740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42" name="Овал 141"/>
          <p:cNvSpPr/>
          <p:nvPr/>
        </p:nvSpPr>
        <p:spPr>
          <a:xfrm>
            <a:off x="7303395" y="611518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43" name="Овал 142"/>
          <p:cNvSpPr/>
          <p:nvPr/>
        </p:nvSpPr>
        <p:spPr>
          <a:xfrm>
            <a:off x="7303395" y="613804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44" name="Овал 143"/>
          <p:cNvSpPr>
            <a:spLocks/>
          </p:cNvSpPr>
          <p:nvPr/>
        </p:nvSpPr>
        <p:spPr>
          <a:xfrm>
            <a:off x="7303395" y="609231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45" name="Овал 144"/>
          <p:cNvSpPr/>
          <p:nvPr/>
        </p:nvSpPr>
        <p:spPr>
          <a:xfrm>
            <a:off x="7303395" y="614250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46" name="Овал 145"/>
          <p:cNvSpPr/>
          <p:nvPr/>
        </p:nvSpPr>
        <p:spPr>
          <a:xfrm>
            <a:off x="7303395" y="612549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47" name="Овал 146"/>
          <p:cNvSpPr>
            <a:spLocks/>
          </p:cNvSpPr>
          <p:nvPr/>
        </p:nvSpPr>
        <p:spPr>
          <a:xfrm>
            <a:off x="7303395" y="61008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48" name="Овал 147"/>
          <p:cNvSpPr/>
          <p:nvPr/>
        </p:nvSpPr>
        <p:spPr>
          <a:xfrm>
            <a:off x="7303395" y="612549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49" name="Овал 148"/>
          <p:cNvSpPr/>
          <p:nvPr/>
        </p:nvSpPr>
        <p:spPr>
          <a:xfrm>
            <a:off x="7303395" y="611517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50" name="Овал 149"/>
          <p:cNvSpPr>
            <a:spLocks/>
          </p:cNvSpPr>
          <p:nvPr/>
        </p:nvSpPr>
        <p:spPr>
          <a:xfrm>
            <a:off x="7303395" y="6102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51" name="Овал 150"/>
          <p:cNvSpPr/>
          <p:nvPr/>
        </p:nvSpPr>
        <p:spPr>
          <a:xfrm>
            <a:off x="7303395" y="614613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152" name="Овал 151"/>
          <p:cNvSpPr>
            <a:spLocks/>
          </p:cNvSpPr>
          <p:nvPr/>
        </p:nvSpPr>
        <p:spPr>
          <a:xfrm>
            <a:off x="7303395" y="609231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153" name="Овал 152"/>
          <p:cNvSpPr/>
          <p:nvPr/>
        </p:nvSpPr>
        <p:spPr>
          <a:xfrm>
            <a:off x="7303395" y="612709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54" name="Овал 153"/>
          <p:cNvSpPr>
            <a:spLocks/>
          </p:cNvSpPr>
          <p:nvPr/>
        </p:nvSpPr>
        <p:spPr>
          <a:xfrm>
            <a:off x="7303395" y="609345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55" name="Овал 154"/>
          <p:cNvSpPr/>
          <p:nvPr/>
        </p:nvSpPr>
        <p:spPr>
          <a:xfrm>
            <a:off x="7303395" y="611295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56" name="Овал 155"/>
          <p:cNvSpPr/>
          <p:nvPr/>
        </p:nvSpPr>
        <p:spPr>
          <a:xfrm>
            <a:off x="7303395" y="61238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57" name="Овал 156"/>
          <p:cNvSpPr/>
          <p:nvPr/>
        </p:nvSpPr>
        <p:spPr>
          <a:xfrm>
            <a:off x="7303395" y="613610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58" name="Овал 157"/>
          <p:cNvSpPr/>
          <p:nvPr/>
        </p:nvSpPr>
        <p:spPr>
          <a:xfrm>
            <a:off x="7303395" y="611198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159" name="Прямоугольник 158"/>
          <p:cNvSpPr/>
          <p:nvPr/>
        </p:nvSpPr>
        <p:spPr>
          <a:xfrm>
            <a:off x="8763282" y="5330221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КОМАНДА5</a:t>
            </a:r>
            <a:endParaRPr lang="ru-RU" sz="2400" dirty="0"/>
          </a:p>
        </p:txBody>
      </p:sp>
      <p:sp>
        <p:nvSpPr>
          <p:cNvPr id="160" name="Овал 159"/>
          <p:cNvSpPr>
            <a:spLocks/>
          </p:cNvSpPr>
          <p:nvPr/>
        </p:nvSpPr>
        <p:spPr>
          <a:xfrm>
            <a:off x="9243102" y="609232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Овал 160"/>
          <p:cNvSpPr>
            <a:spLocks/>
          </p:cNvSpPr>
          <p:nvPr/>
        </p:nvSpPr>
        <p:spPr>
          <a:xfrm>
            <a:off x="9243102" y="609232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62" name="Овал 161"/>
          <p:cNvSpPr>
            <a:spLocks/>
          </p:cNvSpPr>
          <p:nvPr/>
        </p:nvSpPr>
        <p:spPr>
          <a:xfrm>
            <a:off x="9243102" y="60923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63" name="Овал 162"/>
          <p:cNvSpPr>
            <a:spLocks/>
          </p:cNvSpPr>
          <p:nvPr/>
        </p:nvSpPr>
        <p:spPr>
          <a:xfrm>
            <a:off x="9243102" y="60923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64" name="Овал 163"/>
          <p:cNvSpPr>
            <a:spLocks/>
          </p:cNvSpPr>
          <p:nvPr/>
        </p:nvSpPr>
        <p:spPr>
          <a:xfrm>
            <a:off x="9243102" y="60923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65" name="Овал 164"/>
          <p:cNvSpPr>
            <a:spLocks/>
          </p:cNvSpPr>
          <p:nvPr/>
        </p:nvSpPr>
        <p:spPr>
          <a:xfrm>
            <a:off x="9243102" y="60923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66" name="Овал 165"/>
          <p:cNvSpPr/>
          <p:nvPr/>
        </p:nvSpPr>
        <p:spPr>
          <a:xfrm>
            <a:off x="9243102" y="611740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67" name="Овал 166"/>
          <p:cNvSpPr/>
          <p:nvPr/>
        </p:nvSpPr>
        <p:spPr>
          <a:xfrm>
            <a:off x="9243102" y="611740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68" name="Овал 167"/>
          <p:cNvSpPr/>
          <p:nvPr/>
        </p:nvSpPr>
        <p:spPr>
          <a:xfrm>
            <a:off x="9243102" y="611518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69" name="Овал 168"/>
          <p:cNvSpPr>
            <a:spLocks/>
          </p:cNvSpPr>
          <p:nvPr/>
        </p:nvSpPr>
        <p:spPr>
          <a:xfrm>
            <a:off x="9243102" y="609231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70" name="Овал 169"/>
          <p:cNvSpPr/>
          <p:nvPr/>
        </p:nvSpPr>
        <p:spPr>
          <a:xfrm>
            <a:off x="9262032" y="612549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71" name="Овал 170"/>
          <p:cNvSpPr>
            <a:spLocks/>
          </p:cNvSpPr>
          <p:nvPr/>
        </p:nvSpPr>
        <p:spPr>
          <a:xfrm>
            <a:off x="9243102" y="61008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72" name="Овал 171"/>
          <p:cNvSpPr/>
          <p:nvPr/>
        </p:nvSpPr>
        <p:spPr>
          <a:xfrm>
            <a:off x="9229053" y="612549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73" name="Овал 172"/>
          <p:cNvSpPr/>
          <p:nvPr/>
        </p:nvSpPr>
        <p:spPr>
          <a:xfrm>
            <a:off x="9243102" y="611517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74" name="Овал 173"/>
          <p:cNvSpPr>
            <a:spLocks/>
          </p:cNvSpPr>
          <p:nvPr/>
        </p:nvSpPr>
        <p:spPr>
          <a:xfrm>
            <a:off x="9243102" y="6102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75" name="Овал 174"/>
          <p:cNvSpPr>
            <a:spLocks/>
          </p:cNvSpPr>
          <p:nvPr/>
        </p:nvSpPr>
        <p:spPr>
          <a:xfrm>
            <a:off x="9243102" y="609231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176" name="Овал 175"/>
          <p:cNvSpPr/>
          <p:nvPr/>
        </p:nvSpPr>
        <p:spPr>
          <a:xfrm>
            <a:off x="9239776" y="612709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77" name="Овал 176"/>
          <p:cNvSpPr>
            <a:spLocks/>
          </p:cNvSpPr>
          <p:nvPr/>
        </p:nvSpPr>
        <p:spPr>
          <a:xfrm>
            <a:off x="9243102" y="609345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78" name="Овал 177"/>
          <p:cNvSpPr/>
          <p:nvPr/>
        </p:nvSpPr>
        <p:spPr>
          <a:xfrm>
            <a:off x="9243102" y="611295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79" name="Овал 178"/>
          <p:cNvSpPr/>
          <p:nvPr/>
        </p:nvSpPr>
        <p:spPr>
          <a:xfrm>
            <a:off x="9243102" y="61238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80" name="Овал 179"/>
          <p:cNvSpPr/>
          <p:nvPr/>
        </p:nvSpPr>
        <p:spPr>
          <a:xfrm>
            <a:off x="9243102" y="611198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825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delay="indefinite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6" fill="hold">
                      <p:stCondLst>
                        <p:cond delay="indefinite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6" fill="hold">
                      <p:stCondLst>
                        <p:cond delay="indefinite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6" fill="hold">
                      <p:stCondLst>
                        <p:cond delay="indefinite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681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2" fill="hold">
                      <p:stCondLst>
                        <p:cond delay="0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2" fill="hold">
                      <p:stCondLst>
                        <p:cond delay="indefinite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2" fill="hold">
                      <p:stCondLst>
                        <p:cond delay="indefinite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2" fill="hold">
                      <p:stCondLst>
                        <p:cond delay="indefinite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2" fill="hold">
                      <p:stCondLst>
                        <p:cond delay="indefinite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2" fill="hold">
                      <p:stCondLst>
                        <p:cond delay="indefinite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7" fill="hold">
                      <p:stCondLst>
                        <p:cond delay="indefinite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2" fill="hold">
                      <p:stCondLst>
                        <p:cond delay="indefinite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fill="hold">
                      <p:stCondLst>
                        <p:cond delay="indefinite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7" fill="hold">
                      <p:stCondLst>
                        <p:cond delay="indefinite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2" fill="hold">
                      <p:stCondLst>
                        <p:cond delay="indefinite"/>
                      </p:stCondLst>
                      <p:childTnLst>
                        <p:par>
                          <p:cTn id="773" fill="hold">
                            <p:stCondLst>
                              <p:cond delay="0"/>
                            </p:stCondLst>
                            <p:childTnLst>
                              <p:par>
                                <p:cTn id="7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7" fill="hold">
                      <p:stCondLst>
                        <p:cond delay="indefinite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4.3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662989" y="5707038"/>
            <a:ext cx="8550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Ответ дают эксперты Проекта «Ваши финансы»  - взрослые и дети 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77671" y="1525755"/>
            <a:ext cx="112170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Вы, несомненно, знаете, что большинство взрослых людей имеют банковскую карту. С ее помощью они, например, совершают покупки, оплачивают содержание жилья и другие расходы. А что такое детская банковская карта?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177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6596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4.4 «Кот в мешке»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614863" y="4919008"/>
            <a:ext cx="8406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Дальний Восток ( на 2000 рублевой купюре изображен мост на остров Русский, и космодром «Восточный» в Амурской области), Севастополь (на 200-рублевой купюре изображение памятника затопленным кораблям, вид на Херсонес Таврический)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58779" y="2464473"/>
            <a:ext cx="103371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222"/>
                </a:solidFill>
                <a:latin typeface="arial" panose="020B0604020202020204" pitchFamily="34" charset="0"/>
              </a:rPr>
              <a:t>Какие регионы стали </a:t>
            </a:r>
            <a:r>
              <a:rPr lang="ru-RU" sz="3200" dirty="0" smtClean="0">
                <a:solidFill>
                  <a:srgbClr val="222222"/>
                </a:solidFill>
                <a:latin typeface="arial" panose="020B0604020202020204" pitchFamily="34" charset="0"/>
              </a:rPr>
              <a:t>символами России </a:t>
            </a:r>
            <a:r>
              <a:rPr lang="ru-RU" sz="3200" dirty="0">
                <a:solidFill>
                  <a:srgbClr val="222222"/>
                </a:solidFill>
                <a:latin typeface="arial" panose="020B0604020202020204" pitchFamily="34" charset="0"/>
              </a:rPr>
              <a:t>в 2017 году и изображены на купюрах 200 и 2000 рублей?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699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4.5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999424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142699" y="5968647"/>
            <a:ext cx="9253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Ежемесячные выплаты по кредиту не должны превышать 30% дохода 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0072" y="1279534"/>
            <a:ext cx="113373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Известно, что иногда граждане и организации (фирмы, предприятия) приходят в банк, когда им нужны деньги. Например, на покупку нового оборудования для фирмы или жилья для семьи. Тогда банк им дает деньги в долг на определенное время. За свою услугу банк берет плату — проценты. Это банковские кредиты.  Как правило, кредит берут, когда планируют крупные траты в ближайшем будущем, чтобы расплачиваться с банком частями. При этом нужно вернуть и ту сумму, которую брали, и проценты, и оплатить услуги работников банка.  Нужно очень хорошо рассчитать доходы фирмы или всей семьи, чтобы ежемесячно и расплачиваться с банком, и не отказывать членам семьи в самом необходимом.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Предположите размер суммы ( в процентах или в долях), больше которой нельзя планировать выплаты по кредиту.</a:t>
            </a:r>
          </a:p>
        </p:txBody>
      </p:sp>
    </p:spTree>
    <p:extLst>
      <p:ext uri="{BB962C8B-B14F-4D97-AF65-F5344CB8AC3E}">
        <p14:creationId xmlns:p14="http://schemas.microsoft.com/office/powerpoint/2010/main" val="49201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5.1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142699" y="5707038"/>
            <a:ext cx="8830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Банк </a:t>
            </a:r>
            <a:r>
              <a:rPr lang="ru-RU" sz="2400" dirty="0"/>
              <a:t>– происходит от слова «банка», скамья, на которых располагались люди, дающие деньги в долг и менявшие валюты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00463" y="2438402"/>
            <a:ext cx="969541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Скамья, лавка, стол. Какое слово объединяет эти предметы? </a:t>
            </a:r>
          </a:p>
        </p:txBody>
      </p:sp>
    </p:spTree>
    <p:extLst>
      <p:ext uri="{BB962C8B-B14F-4D97-AF65-F5344CB8AC3E}">
        <p14:creationId xmlns:p14="http://schemas.microsoft.com/office/powerpoint/2010/main" val="4423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5.2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США в 1951 году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82316" y="2165684"/>
            <a:ext cx="10154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какой стране были впервые введены банковские карты (кредитные карты?)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720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5.3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Анна Иоанновна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0072" y="2310063"/>
            <a:ext cx="10984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 императрица дала указание для основания банковского дела в России?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9017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6001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</a:t>
            </a:r>
            <a:r>
              <a:rPr lang="ru-RU" sz="3200" dirty="0" smtClean="0"/>
              <a:t>5.4 «Кот в мешке»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30072" y="1854926"/>
            <a:ext cx="10765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/>
              <a:t>Герой какой сказки, если бы не связался с мошенниками, а положил деньги в банк, не только бы не потерял их , но и заработал проценты?</a:t>
            </a: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788559"/>
            <a:ext cx="6054490" cy="6054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4948" y="1029355"/>
            <a:ext cx="473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Буратино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1151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498" y="559922"/>
            <a:ext cx="6964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</a:t>
            </a:r>
            <a:r>
              <a:rPr lang="ru-RU" sz="3200" dirty="0" smtClean="0"/>
              <a:t>5.5 «Кот в мешке»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017521" y="5707038"/>
            <a:ext cx="6931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/>
              <a:t>Герой песни – Боб, через год он разбогатеет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7465" y="1278105"/>
            <a:ext cx="10612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/>
              <a:t>Прослушайте песню. И ответьте на вопрос: О ком идет речь? И что будет с героем через год?</a:t>
            </a:r>
            <a:endParaRPr lang="ru-RU" sz="3200" dirty="0"/>
          </a:p>
        </p:txBody>
      </p:sp>
      <p:pic>
        <p:nvPicPr>
          <p:cNvPr id="8" name="video-5f1f117fff8fbc498bf0b9f67714c749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813" y="214463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2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1" y="791570"/>
            <a:ext cx="113238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1.1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Представьте, что вы положили 150 000 рублей на банковский вклад под 10% годовых, сколько у вас будет на счету через год?</a:t>
            </a:r>
          </a:p>
          <a:p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55895" y="568798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165 000 рублей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6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1.2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17795" y="5716563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130 000 рублей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2399" y="1252061"/>
            <a:ext cx="1161097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	</a:t>
            </a:r>
            <a:r>
              <a:rPr lang="ru-RU" sz="2800" b="1" dirty="0" smtClean="0">
                <a:solidFill>
                  <a:srgbClr val="002060"/>
                </a:solidFill>
              </a:rPr>
              <a:t>В  начале  года  в  банк  было  положено  в  виде  вкладов  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  млн.  рублей  под  10 %  годовых. 	 В  это  же  время  банк  выдал  кредит  в  размере 1,5  млн.  рублей  под  20 %  годовых. Затраты  на  содержание  сейфов  составили  20  тыс.  рулей  в  год. За  аренду  сейфов  было  заплачено  50  тыс.  р. </a:t>
            </a:r>
            <a:r>
              <a:rPr lang="ru-RU" sz="2800" b="1" dirty="0" smtClean="0">
                <a:solidFill>
                  <a:srgbClr val="C00000"/>
                </a:solidFill>
              </a:rPr>
              <a:t>Какую  прибыль  получил  банк  в  конце  года?</a:t>
            </a:r>
          </a:p>
          <a:p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1.3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Курс доллара США: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22545" y="5735613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24,28 рубля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/>
          <a:srcRect l="6988" t="25260" r="68076" b="50163"/>
          <a:stretch>
            <a:fillRect/>
          </a:stretch>
        </p:blipFill>
        <p:spPr bwMode="auto">
          <a:xfrm>
            <a:off x="3199415" y="1866900"/>
            <a:ext cx="562073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14325" y="4982570"/>
            <a:ext cx="99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переведите в доллары 1 500 рублей </a:t>
            </a:r>
            <a:r>
              <a:rPr lang="ru-RU" sz="2000" b="1" dirty="0" smtClean="0">
                <a:solidFill>
                  <a:srgbClr val="002060"/>
                </a:solidFill>
              </a:rPr>
              <a:t>(ответ округлите до сотых)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13428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1.4</a:t>
            </a:r>
          </a:p>
          <a:p>
            <a:r>
              <a:rPr lang="ru-RU" sz="3200" dirty="0" smtClean="0"/>
              <a:t>Каким  должен  быть  вклад  в  банке  под  20%  годовых, чтобы  через  год  получить  вместе  с  процентами  24000  р.?</a:t>
            </a:r>
          </a:p>
          <a:p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65420" y="5716563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20 000 рублей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5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0" y="791570"/>
            <a:ext cx="116871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1.5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	ЦБ  предоставил  местному  банку  на  два  года  кредит  в  размере  500  млн.руб.  За  пользование  кредитом  ЦБ  взимает  с  заёмщиков  6 %  от  суммы  кредита  в  год. </a:t>
            </a:r>
            <a:r>
              <a:rPr lang="ru-RU" sz="3200" b="1" dirty="0" smtClean="0">
                <a:solidFill>
                  <a:srgbClr val="C00000"/>
                </a:solidFill>
              </a:rPr>
              <a:t>Какую  сумму  должен  местный  банк  вернуть  ЦБ  по  истечении  срока  кредита ?</a:t>
            </a:r>
          </a:p>
          <a:p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368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560 млн. рублей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2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872" y="124820"/>
            <a:ext cx="10571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2.1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Как в народе называют комнатное растение «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Толстянка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»?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79695" y="5716563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ДЕНЕЖНОЕ ДЕРЕВО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46" name="Picture 2" descr="https://nunataka.ru/wp-content/uploads/2016/03/tolstan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0" y="1552575"/>
            <a:ext cx="6096000" cy="413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06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 2.2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00225" y="1370737"/>
            <a:ext cx="94678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Совершая операции по оплате покупок по дебетовой карте АО «</a:t>
            </a:r>
            <a:r>
              <a:rPr lang="ru-RU" sz="2800" dirty="0" err="1" smtClean="0"/>
              <a:t>Россельхозбанк</a:t>
            </a:r>
            <a:r>
              <a:rPr lang="ru-RU" sz="2800" dirty="0" smtClean="0"/>
              <a:t>» </a:t>
            </a:r>
            <a:r>
              <a:rPr lang="ru-RU" sz="2800" b="1" dirty="0" smtClean="0"/>
              <a:t>можно помочь защитить и сохранить, уникальный вид животного мира, которое находится на грани исчезновения</a:t>
            </a:r>
            <a:r>
              <a:rPr lang="ru-RU" sz="2800" dirty="0" smtClean="0"/>
              <a:t>. </a:t>
            </a:r>
            <a:r>
              <a:rPr lang="ru-RU" sz="2800" b="1" dirty="0" smtClean="0">
                <a:solidFill>
                  <a:srgbClr val="C00000"/>
                </a:solidFill>
              </a:rPr>
              <a:t>Что это за животное</a:t>
            </a:r>
            <a:r>
              <a:rPr lang="ru-RU" sz="2800" dirty="0" smtClean="0"/>
              <a:t>, для которого с каждой операции оплаты покупки по карте АО «</a:t>
            </a:r>
            <a:r>
              <a:rPr lang="ru-RU" sz="2800" dirty="0" err="1" smtClean="0"/>
              <a:t>Россельхозбанк</a:t>
            </a:r>
            <a:r>
              <a:rPr lang="ru-RU" sz="2800" dirty="0" smtClean="0"/>
              <a:t>» перечисляет </a:t>
            </a:r>
            <a:r>
              <a:rPr lang="ru-RU" sz="2800" b="1" dirty="0" smtClean="0"/>
              <a:t>часть своих доходов в Центр по его изучению и сохранению популяции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55298" name="Picture 2" descr="https://animalreader.ru/wp-content/uploads/2014/09/amurskiy_tigr9-e14104050174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063" y="0"/>
            <a:ext cx="9330199" cy="6596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91777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gr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1078</Words>
  <Application>Microsoft Office PowerPoint</Application>
  <PresentationFormat>Широкоэкранный</PresentationFormat>
  <Paragraphs>284</Paragraphs>
  <Slides>27</Slides>
  <Notes>26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</dc:title>
  <dc:creator>Георгий Аствацатуров</dc:creator>
  <cp:lastModifiedBy>Мария Рыбина</cp:lastModifiedBy>
  <cp:revision>28</cp:revision>
  <dcterms:created xsi:type="dcterms:W3CDTF">2017-08-05T04:53:38Z</dcterms:created>
  <dcterms:modified xsi:type="dcterms:W3CDTF">2018-04-27T09:00:17Z</dcterms:modified>
</cp:coreProperties>
</file>