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60" r:id="rId5"/>
    <p:sldId id="259" r:id="rId6"/>
    <p:sldId id="261" r:id="rId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228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457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685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914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11430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1371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1600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1828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2">
              <a:hueOff val="-1122706"/>
              <a:satOff val="6504"/>
              <a:lumOff val="15871"/>
              <a:alpha val="17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809E35">
              <a:alpha val="1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381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619E5C">
              <a:alpha val="1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/>
      <a:tcStyle>
        <a:tcBdr/>
        <a:fill>
          <a:solidFill>
            <a:srgbClr val="F6F2E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/>
      <a:tcStyle>
        <a:tcBdr/>
        <a:fill>
          <a:solidFill>
            <a:srgbClr val="F9F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E9E7DC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2">
              <a:hueOff val="-1122706"/>
              <a:satOff val="6504"/>
              <a:lumOff val="15871"/>
              <a:alpha val="12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1"/>
  </p:normalViewPr>
  <p:slideViewPr>
    <p:cSldViewPr snapToGrid="0" snapToObjects="1">
      <p:cViewPr varScale="1">
        <p:scale>
          <a:sx n="64" d="100"/>
          <a:sy n="64" d="100"/>
        </p:scale>
        <p:origin x="16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3100" y="3835400"/>
            <a:ext cx="11658600" cy="3886200"/>
          </a:xfrm>
          <a:prstGeom prst="rect">
            <a:avLst/>
          </a:prstGeom>
        </p:spPr>
        <p:txBody>
          <a:bodyPr/>
          <a:lstStyle>
            <a:lvl1pPr>
              <a:defRPr sz="10400" spc="208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3100" y="2070100"/>
            <a:ext cx="11658600" cy="17780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73100" y="1320800"/>
            <a:ext cx="11658600" cy="7467600"/>
          </a:xfrm>
          <a:prstGeom prst="rect">
            <a:avLst/>
          </a:prstGeom>
        </p:spPr>
        <p:txBody>
          <a:bodyPr anchor="ctr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42837" y="9248178"/>
            <a:ext cx="319127" cy="31234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- 3 шт.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6502400" y="4813300"/>
            <a:ext cx="5600700" cy="40513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6502400" y="1079500"/>
            <a:ext cx="5600700" cy="34290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" name="Изображение"/>
          <p:cNvSpPr>
            <a:spLocks noGrp="1"/>
          </p:cNvSpPr>
          <p:nvPr>
            <p:ph type="pic" sz="half" idx="15"/>
          </p:nvPr>
        </p:nvSpPr>
        <p:spPr>
          <a:xfrm>
            <a:off x="897846" y="1079500"/>
            <a:ext cx="4978401" cy="77851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42837" y="9248178"/>
            <a:ext cx="319127" cy="31234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2 шт.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6807200" y="1079500"/>
            <a:ext cx="5295900" cy="77851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5" name="Изображение"/>
          <p:cNvSpPr>
            <a:spLocks noGrp="1"/>
          </p:cNvSpPr>
          <p:nvPr>
            <p:ph type="pic" sz="half" idx="14"/>
          </p:nvPr>
        </p:nvSpPr>
        <p:spPr>
          <a:xfrm>
            <a:off x="889000" y="1079500"/>
            <a:ext cx="5295900" cy="77851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39542" y="9248178"/>
            <a:ext cx="319127" cy="31234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- 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673100" y="6483350"/>
            <a:ext cx="11658600" cy="5588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t>- Иван Арсентьев</a:t>
            </a:r>
          </a:p>
        </p:txBody>
      </p:sp>
      <p:sp>
        <p:nvSpPr>
          <p:cNvPr id="124" name="Введите тут цитату."/>
          <p:cNvSpPr txBox="1">
            <a:spLocks noGrp="1"/>
          </p:cNvSpPr>
          <p:nvPr>
            <p:ph type="body" sz="quarter" idx="14"/>
          </p:nvPr>
        </p:nvSpPr>
        <p:spPr>
          <a:xfrm>
            <a:off x="673100" y="5321300"/>
            <a:ext cx="11658600" cy="10541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5800" cap="all" spc="464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defTabSz="914400"/>
            <a:r>
              <a:t>Введите тут цитату.</a:t>
            </a:r>
          </a:p>
        </p:txBody>
      </p:sp>
      <p:sp>
        <p:nvSpPr>
          <p:cNvPr id="125" name="»"/>
          <p:cNvSpPr txBox="1">
            <a:spLocks noGrp="1"/>
          </p:cNvSpPr>
          <p:nvPr>
            <p:ph type="body" sz="quarter" idx="15"/>
          </p:nvPr>
        </p:nvSpPr>
        <p:spPr>
          <a:xfrm>
            <a:off x="6113101" y="7061200"/>
            <a:ext cx="780657" cy="1409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647700">
              <a:spcBef>
                <a:spcPts val="0"/>
              </a:spcBef>
              <a:buClrTx/>
              <a:buSzTx/>
              <a:buNone/>
              <a:defRPr sz="9000" spc="18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»</a:t>
            </a:r>
          </a:p>
        </p:txBody>
      </p:sp>
      <p:sp>
        <p:nvSpPr>
          <p:cNvPr id="126" name="«"/>
          <p:cNvSpPr txBox="1">
            <a:spLocks noGrp="1"/>
          </p:cNvSpPr>
          <p:nvPr>
            <p:ph type="body" sz="quarter" idx="16"/>
          </p:nvPr>
        </p:nvSpPr>
        <p:spPr>
          <a:xfrm>
            <a:off x="6113101" y="2565400"/>
            <a:ext cx="780657" cy="1409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647700">
              <a:spcBef>
                <a:spcPts val="0"/>
              </a:spcBef>
              <a:buClrTx/>
              <a:buSzTx/>
              <a:buNone/>
              <a:defRPr sz="9000" spc="18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«</a:t>
            </a:r>
          </a:p>
        </p:txBody>
      </p:sp>
      <p:sp>
        <p:nvSpPr>
          <p:cNvPr id="1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42837" y="9248178"/>
            <a:ext cx="319127" cy="31234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Изображение"/>
          <p:cNvSpPr>
            <a:spLocks noGrp="1"/>
          </p:cNvSpPr>
          <p:nvPr>
            <p:ph type="pic" idx="13"/>
          </p:nvPr>
        </p:nvSpPr>
        <p:spPr>
          <a:xfrm>
            <a:off x="-5645" y="0"/>
            <a:ext cx="13004801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42837" y="9248178"/>
            <a:ext cx="319127" cy="31234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 — доп.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42837" y="9248178"/>
            <a:ext cx="319127" cy="31234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- горизонтально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13"/>
          </p:nvPr>
        </p:nvSpPr>
        <p:spPr>
          <a:xfrm>
            <a:off x="533400" y="3479800"/>
            <a:ext cx="11938000" cy="57658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3100" y="1168400"/>
            <a:ext cx="11658600" cy="13335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7400" spc="148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3100" y="508000"/>
            <a:ext cx="11658600" cy="6731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- горизонтально, дополн.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Изображение"/>
          <p:cNvSpPr>
            <a:spLocks noGrp="1"/>
          </p:cNvSpPr>
          <p:nvPr>
            <p:ph type="pic" idx="13"/>
          </p:nvPr>
        </p:nvSpPr>
        <p:spPr>
          <a:xfrm>
            <a:off x="876300" y="2330450"/>
            <a:ext cx="11277600" cy="64770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3100" y="1320800"/>
            <a:ext cx="11658600" cy="4953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Helvetica Neue Medium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Helvetica Neue Medium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Helvetica Neue Medium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Helvetica Neue Medium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Helvetica Neue Medium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- по центру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3100" y="3086100"/>
            <a:ext cx="11658600" cy="3568700"/>
          </a:xfrm>
          <a:prstGeom prst="rect">
            <a:avLst/>
          </a:prstGeom>
        </p:spPr>
        <p:txBody>
          <a:bodyPr anchor="ctr"/>
          <a:lstStyle>
            <a:lvl1pPr>
              <a:defRPr sz="10400" spc="208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- по центру, дополн.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3100" y="3086100"/>
            <a:ext cx="11658600" cy="3568700"/>
          </a:xfrm>
          <a:prstGeom prst="rect">
            <a:avLst/>
          </a:prstGeom>
        </p:spPr>
        <p:txBody>
          <a:bodyPr anchor="ctr"/>
          <a:lstStyle>
            <a:lvl1pPr>
              <a:defRPr sz="10400" spc="208"/>
            </a:lvl1pPr>
          </a:lstStyle>
          <a:p>
            <a:r>
              <a:t>Текст заголовка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- вертикально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6191619" y="1082886"/>
            <a:ext cx="5880101" cy="7747001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3100" y="4191000"/>
            <a:ext cx="4889500" cy="35814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7400" spc="148"/>
            </a:lvl1pPr>
          </a:lstStyle>
          <a:p>
            <a:r>
              <a:t>Текст заголовка</a:t>
            </a:r>
          </a:p>
        </p:txBody>
      </p:sp>
      <p:sp>
        <p:nvSpPr>
          <p:cNvPr id="5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3100" y="2844800"/>
            <a:ext cx="4889500" cy="13589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Helvetica Neue Medium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Helvetica Neue Medium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Helvetica Neue Medium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Helvetica Neue Medium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Helvetica Neue Medium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-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donec quis nunc"/>
          <p:cNvSpPr txBox="1">
            <a:spLocks noGrp="1"/>
          </p:cNvSpPr>
          <p:nvPr>
            <p:ph type="body" sz="quarter" idx="13"/>
          </p:nvPr>
        </p:nvSpPr>
        <p:spPr>
          <a:xfrm>
            <a:off x="673100" y="1320800"/>
            <a:ext cx="11658600" cy="533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donec quis nunc</a:t>
            </a:r>
          </a:p>
        </p:txBody>
      </p:sp>
      <p:sp>
        <p:nvSpPr>
          <p:cNvPr id="6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onec quis nunc"/>
          <p:cNvSpPr txBox="1">
            <a:spLocks noGrp="1"/>
          </p:cNvSpPr>
          <p:nvPr>
            <p:ph type="body" sz="quarter" idx="13"/>
          </p:nvPr>
        </p:nvSpPr>
        <p:spPr>
          <a:xfrm>
            <a:off x="673100" y="1320800"/>
            <a:ext cx="11658600" cy="533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donec quis nunc</a:t>
            </a:r>
          </a:p>
        </p:txBody>
      </p:sp>
      <p:sp>
        <p:nvSpPr>
          <p:cNvPr id="7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7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42837" y="9248178"/>
            <a:ext cx="319127" cy="31234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6172200" y="2324089"/>
            <a:ext cx="5943600" cy="6568573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donec quis nunc"/>
          <p:cNvSpPr txBox="1">
            <a:spLocks noGrp="1"/>
          </p:cNvSpPr>
          <p:nvPr>
            <p:ph type="body" sz="quarter" idx="14"/>
          </p:nvPr>
        </p:nvSpPr>
        <p:spPr>
          <a:xfrm>
            <a:off x="673100" y="1320800"/>
            <a:ext cx="11658600" cy="533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donec quis nunc</a:t>
            </a:r>
          </a:p>
        </p:txBody>
      </p:sp>
      <p:sp>
        <p:nvSpPr>
          <p:cNvPr id="8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8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73100" y="2603500"/>
            <a:ext cx="4775200" cy="60198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defRPr sz="2400" spc="48"/>
            </a:lvl1pPr>
            <a:lvl2pPr>
              <a:spcBef>
                <a:spcPts val="2800"/>
              </a:spcBef>
              <a:defRPr sz="2400" spc="48"/>
            </a:lvl2pPr>
            <a:lvl3pPr>
              <a:spcBef>
                <a:spcPts val="2800"/>
              </a:spcBef>
              <a:defRPr sz="2400" spc="48"/>
            </a:lvl3pPr>
            <a:lvl4pPr>
              <a:spcBef>
                <a:spcPts val="2800"/>
              </a:spcBef>
              <a:defRPr sz="2400" spc="48"/>
            </a:lvl4pPr>
            <a:lvl5pPr>
              <a:spcBef>
                <a:spcPts val="2800"/>
              </a:spcBef>
              <a:defRPr sz="2400" spc="48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42837" y="9248178"/>
            <a:ext cx="319127" cy="31234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3100" y="584200"/>
            <a:ext cx="11658600" cy="74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73100" y="2387600"/>
            <a:ext cx="11658600" cy="645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42837" y="9246909"/>
            <a:ext cx="319127" cy="31234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400" cap="all" spc="28">
                <a:solidFill>
                  <a:srgbClr val="9A958E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81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762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143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524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1905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286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2667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048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3429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6" Type="http://schemas.openxmlformats.org/officeDocument/2006/relationships/image" Target="../media/image12.png"/><Relationship Id="rId7" Type="http://schemas.openxmlformats.org/officeDocument/2006/relationships/image" Target="../media/image13.jpe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Понятие о страховании"/>
          <p:cNvSpPr txBox="1">
            <a:spLocks noGrp="1"/>
          </p:cNvSpPr>
          <p:nvPr>
            <p:ph type="title"/>
          </p:nvPr>
        </p:nvSpPr>
        <p:spPr>
          <a:xfrm>
            <a:off x="673100" y="1905000"/>
            <a:ext cx="11658600" cy="3568700"/>
          </a:xfrm>
          <a:prstGeom prst="rect">
            <a:avLst/>
          </a:prstGeom>
        </p:spPr>
        <p:txBody>
          <a:bodyPr/>
          <a:lstStyle/>
          <a:p>
            <a:r>
              <a:t>Понятие о страховании</a:t>
            </a:r>
          </a:p>
        </p:txBody>
      </p:sp>
      <p:sp>
        <p:nvSpPr>
          <p:cNvPr id="159" name="внеурочное занятие с элементами интерактивной игры…"/>
          <p:cNvSpPr txBox="1"/>
          <p:nvPr/>
        </p:nvSpPr>
        <p:spPr>
          <a:xfrm>
            <a:off x="3080156" y="5226050"/>
            <a:ext cx="8470088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внеурочное занятие с элементами интерактивной игры </a:t>
            </a:r>
          </a:p>
          <a:p>
            <a:pPr algn="r"/>
            <a:r>
              <a:t>(5-7 классы)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Docendo discĭmus"/>
          <p:cNvSpPr txBox="1">
            <a:spLocks noGrp="1"/>
          </p:cNvSpPr>
          <p:nvPr>
            <p:ph type="body" idx="13"/>
          </p:nvPr>
        </p:nvSpPr>
        <p:spPr>
          <a:xfrm>
            <a:off x="774700" y="1320800"/>
            <a:ext cx="11658600" cy="533400"/>
          </a:xfrm>
          <a:prstGeom prst="rect">
            <a:avLst/>
          </a:prstGeom>
        </p:spPr>
        <p:txBody>
          <a:bodyPr/>
          <a:lstStyle/>
          <a:p>
            <a:r>
              <a:t>Docendo discĭmus</a:t>
            </a:r>
          </a:p>
        </p:txBody>
      </p:sp>
      <p:sp>
        <p:nvSpPr>
          <p:cNvPr id="162" name="Проектная групп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Проектная группа</a:t>
            </a:r>
          </a:p>
        </p:txBody>
      </p:sp>
      <p:sp>
        <p:nvSpPr>
          <p:cNvPr id="163" name="Бабич Н.А.…"/>
          <p:cNvSpPr txBox="1">
            <a:spLocks noGrp="1"/>
          </p:cNvSpPr>
          <p:nvPr>
            <p:ph type="body" sz="half" idx="1"/>
          </p:nvPr>
        </p:nvSpPr>
        <p:spPr>
          <a:xfrm>
            <a:off x="1473200" y="3162300"/>
            <a:ext cx="4835426" cy="6451600"/>
          </a:xfrm>
          <a:prstGeom prst="rect">
            <a:avLst/>
          </a:prstGeom>
        </p:spPr>
        <p:txBody>
          <a:bodyPr/>
          <a:lstStyle/>
          <a:p>
            <a:r>
              <a:t>Бабич Н.А.</a:t>
            </a:r>
          </a:p>
          <a:p>
            <a:r>
              <a:t>Ильина О.С.</a:t>
            </a:r>
          </a:p>
          <a:p>
            <a:r>
              <a:t>Михайлина С.В.</a:t>
            </a:r>
          </a:p>
          <a:p>
            <a:r>
              <a:t>Пименова С. А. </a:t>
            </a:r>
          </a:p>
        </p:txBody>
      </p:sp>
      <p:sp>
        <p:nvSpPr>
          <p:cNvPr id="164" name="Пичугина И.В.…"/>
          <p:cNvSpPr txBox="1"/>
          <p:nvPr/>
        </p:nvSpPr>
        <p:spPr>
          <a:xfrm>
            <a:off x="7442200" y="2209800"/>
            <a:ext cx="4835426" cy="645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spcBef>
                <a:spcPts val="3400"/>
              </a:spcBef>
              <a:defRPr sz="2800" spc="56"/>
            </a:pPr>
            <a:endParaRPr/>
          </a:p>
          <a:p>
            <a:pPr marL="381000" indent="-381000" algn="l">
              <a:spcBef>
                <a:spcPts val="3400"/>
              </a:spcBef>
              <a:buClr>
                <a:srgbClr val="9A958E"/>
              </a:buClr>
              <a:buSzPct val="75000"/>
              <a:buChar char="•"/>
              <a:defRPr sz="2800" spc="56"/>
            </a:pPr>
            <a:r>
              <a:t>Пичугина И.В.</a:t>
            </a:r>
          </a:p>
          <a:p>
            <a:pPr marL="381000" indent="-381000" algn="l">
              <a:spcBef>
                <a:spcPts val="3400"/>
              </a:spcBef>
              <a:buClr>
                <a:srgbClr val="9A958E"/>
              </a:buClr>
              <a:buSzPct val="75000"/>
              <a:buChar char="•"/>
              <a:defRPr sz="2800" spc="56"/>
            </a:pPr>
            <a:r>
              <a:t>Пронькина А.В</a:t>
            </a:r>
          </a:p>
          <a:p>
            <a:pPr marL="381000" indent="-381000" algn="l">
              <a:spcBef>
                <a:spcPts val="3400"/>
              </a:spcBef>
              <a:buClr>
                <a:srgbClr val="9A958E"/>
              </a:buClr>
              <a:buSzPct val="75000"/>
              <a:buChar char="•"/>
              <a:defRPr sz="2800" spc="56"/>
            </a:pPr>
            <a:r>
              <a:t>Самородок Ф.И.</a:t>
            </a:r>
          </a:p>
          <a:p>
            <a:pPr marL="381000" indent="-381000" algn="l">
              <a:spcBef>
                <a:spcPts val="3400"/>
              </a:spcBef>
              <a:buClr>
                <a:srgbClr val="9A958E"/>
              </a:buClr>
              <a:buSzPct val="75000"/>
              <a:buChar char="•"/>
              <a:defRPr sz="2800" spc="56"/>
            </a:pPr>
            <a:r>
              <a:t>Терегулова Т.Ф.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Формирование представления о страховании, его месте в системе личных финансов и позитивного отношения к этому финансовому инструменту"/>
          <p:cNvSpPr txBox="1">
            <a:spLocks noGrp="1"/>
          </p:cNvSpPr>
          <p:nvPr>
            <p:ph type="body" idx="13"/>
          </p:nvPr>
        </p:nvSpPr>
        <p:spPr>
          <a:xfrm>
            <a:off x="673100" y="1320800"/>
            <a:ext cx="11658600" cy="13112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hueOff val="1087097"/>
                    <a:satOff val="9152"/>
                    <a:lumOff val="-25629"/>
                  </a:schemeClr>
                </a:solidFill>
              </a:defRPr>
            </a:lvl1pPr>
          </a:lstStyle>
          <a:p>
            <a:r>
              <a:t>Формирование представления о страховании, его месте в системе личных финансов и позитивного отношения к этому финансовому инструменту</a:t>
            </a:r>
          </a:p>
        </p:txBody>
      </p:sp>
      <p:sp>
        <p:nvSpPr>
          <p:cNvPr id="167" name="Цель проекта: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satOff val="-8700"/>
                    <a:lumOff val="-21853"/>
                  </a:schemeClr>
                </a:solidFill>
              </a:defRPr>
            </a:lvl1pPr>
          </a:lstStyle>
          <a:p>
            <a:r>
              <a:t>Цель проекта:</a:t>
            </a:r>
          </a:p>
        </p:txBody>
      </p:sp>
      <p:sp>
        <p:nvSpPr>
          <p:cNvPr id="168" name="Предложен детальный сценарий мероприятия по финансовой грамотности, который можно использовать при работе в 5-7 классах для проведения урока, внеклассного мероприятия, а также в рамках школьного лагеря и предметной недели.…"/>
          <p:cNvSpPr txBox="1">
            <a:spLocks noGrp="1"/>
          </p:cNvSpPr>
          <p:nvPr>
            <p:ph type="body" idx="1"/>
          </p:nvPr>
        </p:nvSpPr>
        <p:spPr>
          <a:xfrm>
            <a:off x="533400" y="2921000"/>
            <a:ext cx="11658600" cy="6451600"/>
          </a:xfrm>
          <a:prstGeom prst="rect">
            <a:avLst/>
          </a:prstGeom>
        </p:spPr>
        <p:txBody>
          <a:bodyPr/>
          <a:lstStyle/>
          <a:p>
            <a:pPr algn="just"/>
            <a:r>
              <a:t>Предложен детальный сценарий мероприятия по финансовой грамотности, который можно использовать при работе в 5-7 классах для проведения урока, внеклассного мероприятия, а также в рамках школьного лагеря и предметной недели.</a:t>
            </a:r>
          </a:p>
          <a:p>
            <a:pPr algn="just"/>
            <a:r>
              <a:t>Занятие позволяет эмоционально вовлечь учащихся в тему страхования, дать прочувствовать его работу, раскрывает смысл и сферу применения этого финансового инструмента и провоцирует интерес к дальнейшему изучению темы для применения в собственной жизни.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79853" y="6957788"/>
            <a:ext cx="4287223" cy="2584243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grpSp>
        <p:nvGrpSpPr>
          <p:cNvPr id="186" name="IMG_3102.JPG"/>
          <p:cNvGrpSpPr/>
          <p:nvPr/>
        </p:nvGrpSpPr>
        <p:grpSpPr>
          <a:xfrm>
            <a:off x="8451871" y="6009263"/>
            <a:ext cx="4866410" cy="3468648"/>
            <a:chOff x="0" y="0"/>
            <a:chExt cx="4866408" cy="3468647"/>
          </a:xfrm>
        </p:grpSpPr>
        <p:pic>
          <p:nvPicPr>
            <p:cNvPr id="185" name="IMG_3102.JPG" descr="IMG_3102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4612409" cy="313844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4" name="IMG_3102.JPG" descr="IMG_3102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4866409" cy="3468649"/>
            </a:xfrm>
            <a:prstGeom prst="rect">
              <a:avLst/>
            </a:prstGeom>
            <a:effectLst/>
          </p:spPr>
        </p:pic>
      </p:grpSp>
      <p:grpSp>
        <p:nvGrpSpPr>
          <p:cNvPr id="189" name="IMG_3101.JPG"/>
          <p:cNvGrpSpPr/>
          <p:nvPr/>
        </p:nvGrpSpPr>
        <p:grpSpPr>
          <a:xfrm>
            <a:off x="250135" y="263069"/>
            <a:ext cx="5544489" cy="3864834"/>
            <a:chOff x="0" y="0"/>
            <a:chExt cx="5544487" cy="3864832"/>
          </a:xfrm>
        </p:grpSpPr>
        <p:pic>
          <p:nvPicPr>
            <p:cNvPr id="188" name="IMG_3101.JPG" descr="IMG_3101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5290488" cy="353463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7" name="IMG_3101.JPG" descr="IMG_3101.JPG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44488" cy="3864833"/>
            </a:xfrm>
            <a:prstGeom prst="rect">
              <a:avLst/>
            </a:prstGeom>
            <a:effectLst/>
          </p:spPr>
        </p:pic>
      </p:grpSp>
      <p:grpSp>
        <p:nvGrpSpPr>
          <p:cNvPr id="192" name="IMG_3088.JPG"/>
          <p:cNvGrpSpPr/>
          <p:nvPr/>
        </p:nvGrpSpPr>
        <p:grpSpPr>
          <a:xfrm>
            <a:off x="166961" y="4274713"/>
            <a:ext cx="6215561" cy="5417051"/>
            <a:chOff x="0" y="0"/>
            <a:chExt cx="6215560" cy="5417050"/>
          </a:xfrm>
        </p:grpSpPr>
        <p:pic>
          <p:nvPicPr>
            <p:cNvPr id="191" name="IMG_3088.JPG" descr="IMG_3088.JPG"/>
            <p:cNvPicPr>
              <a:picLocks noChangeAspect="1"/>
            </p:cNvPicPr>
            <p:nvPr/>
          </p:nvPicPr>
          <p:blipFill>
            <a:blip r:embed="rId7">
              <a:extLst/>
            </a:blip>
            <a:srcRect r="5410"/>
            <a:stretch>
              <a:fillRect/>
            </a:stretch>
          </p:blipFill>
          <p:spPr>
            <a:xfrm>
              <a:off x="127000" y="88900"/>
              <a:ext cx="5961561" cy="50868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0" name="IMG_3088.JPG" descr="IMG_3088.JPG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0"/>
              <a:ext cx="6215562" cy="5417051"/>
            </a:xfrm>
            <a:prstGeom prst="rect">
              <a:avLst/>
            </a:prstGeom>
            <a:effectLst/>
          </p:spPr>
        </p:pic>
      </p:grpSp>
      <p:pic>
        <p:nvPicPr>
          <p:cNvPr id="193" name="Изображение" descr="Изображение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21290015">
            <a:off x="5259153" y="1189324"/>
            <a:ext cx="3723880" cy="2244673"/>
          </a:xfrm>
          <a:prstGeom prst="rect">
            <a:avLst/>
          </a:prstGeom>
          <a:ln w="12700">
            <a:miter lim="400000"/>
          </a:ln>
          <a:effectLst>
            <a:outerShdw blurRad="190500" dist="8455" dir="12472881" rotWithShape="0">
              <a:srgbClr val="000000"/>
            </a:outerShdw>
          </a:effectLst>
        </p:spPr>
      </p:pic>
      <p:pic>
        <p:nvPicPr>
          <p:cNvPr id="194" name="Изображение" descr="Изображение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502650">
            <a:off x="8994005" y="1235757"/>
            <a:ext cx="4227380" cy="254817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195" name="Число опрошенных: 23 чел.…"/>
          <p:cNvSpPr txBox="1"/>
          <p:nvPr/>
        </p:nvSpPr>
        <p:spPr>
          <a:xfrm>
            <a:off x="10477499" y="1186413"/>
            <a:ext cx="2197930" cy="111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just">
              <a:defRPr sz="1200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dirty="0"/>
              <a:t>Число опрошенных: 23 чел.</a:t>
            </a:r>
          </a:p>
          <a:p>
            <a:pPr algn="just">
              <a:defRPr sz="1200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dirty="0"/>
              <a:t>Место проведения: 5 класс, школа г. Раменское</a:t>
            </a:r>
          </a:p>
          <a:p>
            <a:pPr algn="just">
              <a:defRPr sz="1200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dirty="0"/>
              <a:t>Дата опроса: 25 апреля 2018г.</a:t>
            </a:r>
          </a:p>
        </p:txBody>
      </p:sp>
      <p:sp>
        <p:nvSpPr>
          <p:cNvPr id="196" name="С целью объективной оценки исходных (базовых) знаний по теме «страхование» было проведено вводное тестирование обучающихся"/>
          <p:cNvSpPr txBox="1"/>
          <p:nvPr/>
        </p:nvSpPr>
        <p:spPr>
          <a:xfrm>
            <a:off x="6038257" y="267137"/>
            <a:ext cx="6441388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1900" b="1">
                <a:solidFill>
                  <a:schemeClr val="accent1">
                    <a:hueOff val="832536"/>
                    <a:satOff val="-1337"/>
                    <a:lumOff val="-2155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С целью объективной оценки исходных (базовых) знаний по теме «страхование» было проведено вводное тестирование обучающихся </a:t>
            </a:r>
          </a:p>
        </p:txBody>
      </p:sp>
      <p:pic>
        <p:nvPicPr>
          <p:cNvPr id="197" name="Изображение" descr="Изображение"/>
          <p:cNvPicPr>
            <a:picLocks noChangeAspect="1"/>
          </p:cNvPicPr>
          <p:nvPr/>
        </p:nvPicPr>
        <p:blipFill rotWithShape="1">
          <a:blip r:embed="rId11">
            <a:extLst/>
          </a:blip>
          <a:srcRect r="16356"/>
          <a:stretch/>
        </p:blipFill>
        <p:spPr>
          <a:xfrm rot="85593">
            <a:off x="9548958" y="3646346"/>
            <a:ext cx="3391937" cy="2444396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198" name="Изображение" descr="Изображение"/>
          <p:cNvPicPr>
            <a:picLocks noChangeAspect="1"/>
          </p:cNvPicPr>
          <p:nvPr/>
        </p:nvPicPr>
        <p:blipFill>
          <a:blip r:embed="rId12">
            <a:extLst/>
          </a:blip>
          <a:srcRect/>
          <a:stretch>
            <a:fillRect/>
          </a:stretch>
        </p:blipFill>
        <p:spPr>
          <a:xfrm>
            <a:off x="3395739" y="3200384"/>
            <a:ext cx="6441388" cy="3864833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Изображение" descr="Изображение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375400" y="4724400"/>
            <a:ext cx="5854700" cy="4381500"/>
          </a:xfrm>
          <a:prstGeom prst="rect">
            <a:avLst/>
          </a:prstGeom>
          <a:ln w="9525">
            <a:round/>
          </a:ln>
          <a:effectLst/>
        </p:spPr>
      </p:pic>
      <p:pic>
        <p:nvPicPr>
          <p:cNvPr id="171" name="Изображение" descr="Изображение"/>
          <p:cNvPicPr>
            <a:picLocks noGrp="1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554343" y="705742"/>
            <a:ext cx="5863614" cy="3764659"/>
          </a:xfrm>
          <a:prstGeom prst="rect">
            <a:avLst/>
          </a:prstGeom>
          <a:ln w="9525">
            <a:round/>
          </a:ln>
          <a:effectLst/>
        </p:spPr>
      </p:pic>
      <p:sp>
        <p:nvSpPr>
          <p:cNvPr id="172" name="Земфира, певица, композитор  и исполнитель…"/>
          <p:cNvSpPr txBox="1"/>
          <p:nvPr/>
        </p:nvSpPr>
        <p:spPr>
          <a:xfrm>
            <a:off x="1832316" y="3693126"/>
            <a:ext cx="4107768" cy="729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449580">
              <a:defRPr sz="1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Земфира, певица, композитор  и исполнитель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 defTabSz="449580">
              <a:defRPr sz="1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(застраховала пальцы на 170 тыс. долл.)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3" name="Николай Басков, певец…"/>
          <p:cNvSpPr txBox="1"/>
          <p:nvPr/>
        </p:nvSpPr>
        <p:spPr>
          <a:xfrm>
            <a:off x="9398068" y="4899626"/>
            <a:ext cx="2184264" cy="729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449580">
              <a:defRPr sz="1400">
                <a:solidFill>
                  <a:schemeClr val="accent6">
                    <a:hueOff val="1087097"/>
                    <a:satOff val="9152"/>
                    <a:lumOff val="-25629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Николай Басков, певец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 defTabSz="449580">
              <a:defRPr sz="1400">
                <a:solidFill>
                  <a:schemeClr val="accent6">
                    <a:hueOff val="1087097"/>
                    <a:satOff val="9152"/>
                    <a:lumOff val="-25629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(голос – 2 млн. долл.)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76" name="Изображение"/>
          <p:cNvGrpSpPr/>
          <p:nvPr/>
        </p:nvGrpSpPr>
        <p:grpSpPr>
          <a:xfrm>
            <a:off x="6692900" y="277732"/>
            <a:ext cx="5854700" cy="4329793"/>
            <a:chOff x="0" y="0"/>
            <a:chExt cx="5854700" cy="4329792"/>
          </a:xfrm>
        </p:grpSpPr>
        <p:pic>
          <p:nvPicPr>
            <p:cNvPr id="175" name="Изображение" descr="Изображение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5600700" cy="399959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4" name="Изображение" descr="Изображение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854700" cy="4329793"/>
            </a:xfrm>
            <a:prstGeom prst="rect">
              <a:avLst/>
            </a:prstGeom>
            <a:effectLst/>
          </p:spPr>
        </p:pic>
      </p:grpSp>
      <p:sp>
        <p:nvSpPr>
          <p:cNvPr id="177" name="Дэвид Бэгхэм, футболист…"/>
          <p:cNvSpPr txBox="1"/>
          <p:nvPr/>
        </p:nvSpPr>
        <p:spPr>
          <a:xfrm>
            <a:off x="6920048" y="600676"/>
            <a:ext cx="2365624" cy="944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449580">
              <a:defRPr sz="1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Дэвид Бэгхэм, футболист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 defTabSz="449580">
              <a:defRPr sz="1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(на 70 млн. долл. </a:t>
            </a:r>
          </a:p>
          <a:p>
            <a:pPr algn="l" defTabSz="449580">
              <a:defRPr sz="1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застраховал свои ноги)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80" name="Изображение"/>
          <p:cNvGrpSpPr/>
          <p:nvPr/>
        </p:nvGrpSpPr>
        <p:grpSpPr>
          <a:xfrm>
            <a:off x="659905" y="4635500"/>
            <a:ext cx="5461990" cy="4381500"/>
            <a:chOff x="0" y="0"/>
            <a:chExt cx="5461988" cy="4381500"/>
          </a:xfrm>
        </p:grpSpPr>
        <p:pic>
          <p:nvPicPr>
            <p:cNvPr id="179" name="Изображение" descr="Изображение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5207989" cy="4051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8" name="Изображение" descr="Изображение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5461989" cy="4381500"/>
            </a:xfrm>
            <a:prstGeom prst="rect">
              <a:avLst/>
            </a:prstGeom>
            <a:effectLst/>
          </p:spPr>
        </p:pic>
      </p:grpSp>
      <p:sp>
        <p:nvSpPr>
          <p:cNvPr id="181" name="Голливудская актриса…"/>
          <p:cNvSpPr txBox="1"/>
          <p:nvPr/>
        </p:nvSpPr>
        <p:spPr>
          <a:xfrm>
            <a:off x="3288630" y="7884126"/>
            <a:ext cx="2452180" cy="944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r" defTabSz="449580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Голливудская актриса </a:t>
            </a:r>
          </a:p>
          <a:p>
            <a:pPr algn="r" defTabSz="449580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Джулия Робертс 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r" defTabSz="449580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(улыбку – на 30 млн. долл.)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Изображение" descr="Изображение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1793" b="1793"/>
          <a:stretch>
            <a:fillRect/>
          </a:stretch>
        </p:blipFill>
        <p:spPr>
          <a:xfrm>
            <a:off x="6870700" y="4819649"/>
            <a:ext cx="5600700" cy="4051301"/>
          </a:xfrm>
          <a:prstGeom prst="rect">
            <a:avLst/>
          </a:prstGeom>
        </p:spPr>
      </p:pic>
      <p:pic>
        <p:nvPicPr>
          <p:cNvPr id="201" name="Изображение" descr="Изображение"/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/>
          </a:blip>
          <a:srcRect t="6169" b="6169"/>
          <a:stretch>
            <a:fillRect/>
          </a:stretch>
        </p:blipFill>
        <p:spPr>
          <a:xfrm>
            <a:off x="6959600" y="825500"/>
            <a:ext cx="5600700" cy="3429000"/>
          </a:xfrm>
          <a:prstGeom prst="rect">
            <a:avLst/>
          </a:prstGeom>
        </p:spPr>
      </p:pic>
      <p:pic>
        <p:nvPicPr>
          <p:cNvPr id="202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rcRect t="8170" b="8170"/>
          <a:stretch>
            <a:fillRect/>
          </a:stretch>
        </p:blipFill>
        <p:spPr>
          <a:xfrm>
            <a:off x="394493" y="812800"/>
            <a:ext cx="5992961" cy="3669159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03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rcRect l="4093" r="4093"/>
          <a:stretch>
            <a:fillRect/>
          </a:stretch>
        </p:blipFill>
        <p:spPr>
          <a:xfrm>
            <a:off x="394295" y="5010745"/>
            <a:ext cx="5993123" cy="3669259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04" name="Фотомодель Клаудиа Шифер…"/>
          <p:cNvSpPr txBox="1"/>
          <p:nvPr/>
        </p:nvSpPr>
        <p:spPr>
          <a:xfrm>
            <a:off x="645572" y="5261576"/>
            <a:ext cx="2696656" cy="729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449580">
              <a:defRPr sz="1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Фотомодель Клаудиа Шифер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 defTabSz="449580">
              <a:defRPr sz="1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(лицо – 5 млн. долл.)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5" name="Мерв Хьюис – игрок в крикет…"/>
          <p:cNvSpPr txBox="1"/>
          <p:nvPr/>
        </p:nvSpPr>
        <p:spPr>
          <a:xfrm>
            <a:off x="7045932" y="3597876"/>
            <a:ext cx="3091236" cy="729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449580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Мерв Хьюис – игрок в крикет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 defTabSz="449580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(застраховал усы – 317 тыс. долл.)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" name="Трой Поломалу – футболист…"/>
          <p:cNvSpPr txBox="1"/>
          <p:nvPr/>
        </p:nvSpPr>
        <p:spPr>
          <a:xfrm>
            <a:off x="7121704" y="8246076"/>
            <a:ext cx="4565292" cy="729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449580">
              <a:defRPr sz="1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Трой Поломалу – футболист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 defTabSz="449580">
              <a:defRPr sz="1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(застраховал шевелюру – сумма остается загадкой)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7" name="Сергей Зверев,…"/>
          <p:cNvSpPr txBox="1"/>
          <p:nvPr/>
        </p:nvSpPr>
        <p:spPr>
          <a:xfrm>
            <a:off x="4123921" y="936631"/>
            <a:ext cx="2137645" cy="944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r" defTabSz="449580">
              <a:defRPr sz="1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Сергей Зверев,</a:t>
            </a:r>
          </a:p>
          <a:p>
            <a:pPr algn="r" defTabSz="449580">
              <a:defRPr sz="1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стилист и парикмахер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r" defTabSz="449580">
              <a:defRPr sz="1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(руки – на 1 млн. долл.)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8">
  <a:themeElements>
    <a:clrScheme name="New_Template8">
      <a:dk1>
        <a:srgbClr val="5B5854"/>
      </a:dk1>
      <a:lt1>
        <a:srgbClr val="072B5B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all" spc="32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8">
  <a:themeElements>
    <a:clrScheme name="New_Template8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all" spc="32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283</Words>
  <Application>Microsoft Macintosh PowerPoint</Application>
  <PresentationFormat>Другой</PresentationFormat>
  <Paragraphs>41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4" baseType="lpstr">
      <vt:lpstr>Avenir Next Medium</vt:lpstr>
      <vt:lpstr>Baskerville SemiBold</vt:lpstr>
      <vt:lpstr>Helvetica</vt:lpstr>
      <vt:lpstr>Helvetica Neue</vt:lpstr>
      <vt:lpstr>Helvetica Neue Medium</vt:lpstr>
      <vt:lpstr>Optima</vt:lpstr>
      <vt:lpstr>Times New Roman</vt:lpstr>
      <vt:lpstr>New_Template8</vt:lpstr>
      <vt:lpstr>Понятие о страховании</vt:lpstr>
      <vt:lpstr>Проектная группа</vt:lpstr>
      <vt:lpstr>Цель проекта: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Понятие о страховании</dc:title>
  <cp:lastModifiedBy>Анна Кирина</cp:lastModifiedBy>
  <cp:revision>1</cp:revision>
  <dcterms:modified xsi:type="dcterms:W3CDTF">2018-04-26T12:18:42Z</dcterms:modified>
</cp:coreProperties>
</file>