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555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229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60702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747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275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1203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1429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67601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8686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279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76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500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641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05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406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070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141E53-7F84-409C-809B-D6DD231D9961}" type="datetimeFigureOut">
              <a:rPr lang="ru-RU" smtClean="0"/>
              <a:t>27.04.2018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75F9310-F928-439F-A8C1-C02FB32941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286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17800" y="2130426"/>
            <a:ext cx="6553200" cy="1470025"/>
          </a:xfrm>
        </p:spPr>
        <p:txBody>
          <a:bodyPr>
            <a:normAutofit/>
          </a:bodyPr>
          <a:lstStyle/>
          <a:p>
            <a:r>
              <a:rPr lang="ru-RU" dirty="0" smtClean="0"/>
              <a:t>Групповой проект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51101" y="3886200"/>
            <a:ext cx="7264400" cy="13335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Конструирование внеурочного занятия  по курсу «Основы финансовой грамотности»                       (модуль «Страхование») для учащихся 7-8 классов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6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Авторы проектной работы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570" y="2556931"/>
            <a:ext cx="10577015" cy="35299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Аничкина Светлана Александровна, </a:t>
            </a:r>
            <a:r>
              <a:rPr lang="ru-RU" dirty="0" smtClean="0"/>
              <a:t>заместитель директора по УВР, учитель истории и обществознания МБОУ СШ № 70 </a:t>
            </a:r>
            <a:r>
              <a:rPr lang="ru-RU" dirty="0" err="1" smtClean="0"/>
              <a:t>г.Липецка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b="1" dirty="0" smtClean="0"/>
              <a:t>Белова Снежана </a:t>
            </a:r>
            <a:r>
              <a:rPr lang="ru-RU" b="1" dirty="0" smtClean="0"/>
              <a:t>Николаевна</a:t>
            </a:r>
            <a:r>
              <a:rPr lang="ru-RU" b="1" dirty="0" smtClean="0"/>
              <a:t>, </a:t>
            </a:r>
            <a:r>
              <a:rPr lang="ru-RU" dirty="0" smtClean="0"/>
              <a:t>учитель истории и обществознания, МБОУ </a:t>
            </a:r>
            <a:r>
              <a:rPr lang="ru-RU" dirty="0" err="1" smtClean="0"/>
              <a:t>Пяозерская</a:t>
            </a:r>
            <a:r>
              <a:rPr lang="ru-RU" dirty="0" smtClean="0"/>
              <a:t> СОШ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Пешкова Лидия Александровна</a:t>
            </a:r>
            <a:r>
              <a:rPr lang="ru-RU" dirty="0" smtClean="0"/>
              <a:t>, учитель обществознания, права и экономики МБОУ </a:t>
            </a:r>
            <a:r>
              <a:rPr lang="ru-RU" dirty="0" smtClean="0"/>
              <a:t>«СОШ </a:t>
            </a:r>
            <a:r>
              <a:rPr lang="ru-RU" dirty="0" smtClean="0"/>
              <a:t>№ 1 с углубленным изучением отдельных </a:t>
            </a:r>
            <a:r>
              <a:rPr lang="ru-RU" dirty="0" smtClean="0"/>
              <a:t>предметов»,  </a:t>
            </a:r>
            <a:r>
              <a:rPr lang="ru-RU" dirty="0" err="1" smtClean="0"/>
              <a:t>г.Великий</a:t>
            </a:r>
            <a:r>
              <a:rPr lang="ru-RU" dirty="0" smtClean="0"/>
              <a:t> Устюг;</a:t>
            </a:r>
          </a:p>
          <a:p>
            <a:pPr marL="0" indent="0">
              <a:buNone/>
            </a:pPr>
            <a:r>
              <a:rPr lang="ru-RU" b="1" dirty="0" smtClean="0"/>
              <a:t>Горбунова Наталья Сергеевна</a:t>
            </a:r>
            <a:r>
              <a:rPr lang="ru-RU" dirty="0" smtClean="0"/>
              <a:t>, учитель математики МАОУ «Гимназия №1» </a:t>
            </a:r>
            <a:r>
              <a:rPr lang="ru-RU" dirty="0" err="1" smtClean="0"/>
              <a:t>г.Минусинска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b="1" dirty="0" err="1" smtClean="0"/>
              <a:t>Сапова</a:t>
            </a:r>
            <a:r>
              <a:rPr lang="ru-RU" b="1" dirty="0" smtClean="0"/>
              <a:t> Анна </a:t>
            </a:r>
            <a:r>
              <a:rPr lang="ru-RU" b="1" dirty="0" smtClean="0"/>
              <a:t>Васильевна, </a:t>
            </a:r>
            <a:r>
              <a:rPr lang="ru-RU" dirty="0" smtClean="0"/>
              <a:t>учитель истории и </a:t>
            </a:r>
            <a:r>
              <a:rPr lang="ru-RU" dirty="0"/>
              <a:t>обществознания МБОУ </a:t>
            </a:r>
            <a:r>
              <a:rPr lang="ru-RU" dirty="0" smtClean="0"/>
              <a:t>«СОШ </a:t>
            </a:r>
            <a:r>
              <a:rPr lang="ru-RU" dirty="0"/>
              <a:t>№ 1 с углубленным изучением отдельных </a:t>
            </a:r>
            <a:r>
              <a:rPr lang="ru-RU" dirty="0" smtClean="0"/>
              <a:t>предметов», г. Вологда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Сарана Алексей Алексеевич</a:t>
            </a:r>
            <a:r>
              <a:rPr lang="ru-RU" dirty="0" smtClean="0"/>
              <a:t>, учитель экономики и технологии МОБУ СОШ №12 </a:t>
            </a:r>
            <a:r>
              <a:rPr lang="ru-RU" dirty="0" err="1" smtClean="0"/>
              <a:t>г.Минусинска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b="1" dirty="0" err="1" smtClean="0"/>
              <a:t>Пекки</a:t>
            </a:r>
            <a:r>
              <a:rPr lang="ru-RU" b="1" dirty="0" smtClean="0"/>
              <a:t> Светлана </a:t>
            </a:r>
            <a:r>
              <a:rPr lang="ru-RU" b="1" dirty="0" smtClean="0"/>
              <a:t>Геннадьевна,</a:t>
            </a:r>
            <a:r>
              <a:rPr lang="ru-RU" dirty="0" smtClean="0"/>
              <a:t> учитель истории и обществознания МОУ СОШ №8 г. Кондопоги, Р. Карелия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17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Описание занятия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/>
              <a:t>Тема занятия</a:t>
            </a:r>
            <a:r>
              <a:rPr lang="ru-RU" b="1" dirty="0" smtClean="0"/>
              <a:t>: Страхование как способ защиты семьи</a:t>
            </a:r>
          </a:p>
          <a:p>
            <a:r>
              <a:rPr lang="ru-RU" b="1" dirty="0" smtClean="0"/>
              <a:t>Место занятия в системе образования:  </a:t>
            </a:r>
            <a:r>
              <a:rPr lang="ru-RU" dirty="0" smtClean="0"/>
              <a:t>7-8 классы, внеурочная деятельность</a:t>
            </a:r>
          </a:p>
          <a:p>
            <a:r>
              <a:rPr lang="ru-RU" b="1" dirty="0" smtClean="0"/>
              <a:t>Форма </a:t>
            </a:r>
            <a:r>
              <a:rPr lang="ru-RU" b="1" dirty="0"/>
              <a:t>занятия: </a:t>
            </a:r>
            <a:r>
              <a:rPr lang="ru-RU" dirty="0"/>
              <a:t>проектное исследование</a:t>
            </a:r>
          </a:p>
          <a:p>
            <a:r>
              <a:rPr lang="ru-RU" b="1" dirty="0"/>
              <a:t>Используемая технология: </a:t>
            </a:r>
            <a:r>
              <a:rPr lang="ru-RU" dirty="0"/>
              <a:t>системно-</a:t>
            </a:r>
            <a:r>
              <a:rPr lang="ru-RU" dirty="0" err="1"/>
              <a:t>деятельностный</a:t>
            </a:r>
            <a:r>
              <a:rPr lang="ru-RU" dirty="0"/>
              <a:t> подход (проблемно-поисковый метод).</a:t>
            </a:r>
          </a:p>
          <a:p>
            <a:r>
              <a:rPr lang="ru-RU" b="1" dirty="0"/>
              <a:t>Цель занятия: </a:t>
            </a:r>
            <a:r>
              <a:rPr lang="ru-RU" dirty="0"/>
              <a:t>повысить уровень страховой грамотности учащихся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73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Планируемые результаты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700" y="2556932"/>
            <a:ext cx="10350500" cy="357716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u="sng" dirty="0" smtClean="0"/>
              <a:t>- </a:t>
            </a:r>
            <a:r>
              <a:rPr lang="ru-RU" b="1" u="sng" dirty="0"/>
              <a:t>личностные: </a:t>
            </a:r>
            <a:r>
              <a:rPr lang="ru-RU" dirty="0"/>
              <a:t>учащиеся научатся определять риски и осознавать необходимость страхования в различных жизненных ситуациях, смогут самостоятельно принимать ответственные решения, прогнозировать развитие ситуаций;</a:t>
            </a:r>
          </a:p>
          <a:p>
            <a:pPr marL="0" indent="0" algn="just">
              <a:buNone/>
            </a:pPr>
            <a:r>
              <a:rPr lang="ru-RU" b="1" u="sng" dirty="0"/>
              <a:t>- </a:t>
            </a:r>
            <a:r>
              <a:rPr lang="ru-RU" b="1" u="sng" dirty="0" err="1"/>
              <a:t>метапредметные</a:t>
            </a:r>
            <a:r>
              <a:rPr lang="ru-RU" b="1" u="sng" dirty="0"/>
              <a:t>: </a:t>
            </a:r>
            <a:r>
              <a:rPr lang="ru-RU" i="1" dirty="0"/>
              <a:t>регулятивные</a:t>
            </a:r>
            <a:r>
              <a:rPr lang="ru-RU" dirty="0"/>
              <a:t> (целеполагание - учащиеся смогут видеть учебную задачу, и планирование -  намечать пути ее решения); </a:t>
            </a:r>
            <a:r>
              <a:rPr lang="ru-RU" i="1" dirty="0"/>
              <a:t>коммуникативные</a:t>
            </a:r>
            <a:r>
              <a:rPr lang="ru-RU" dirty="0"/>
              <a:t> (планировать учебное сотрудничество с учителем и учащимися, работать в группе, формулировать собственное мнение и позицию, уметь полно и точно формулировать ответ на поставленную задачу, осуществлять взаимный контроль в сотрудничестве); </a:t>
            </a:r>
            <a:r>
              <a:rPr lang="ru-RU" i="1" dirty="0"/>
              <a:t>информационные </a:t>
            </a:r>
            <a:r>
              <a:rPr lang="ru-RU" dirty="0"/>
              <a:t>(уметь самостоятельно искать, анализировать и отбирать необходимую информацию, организовывать, преобразовывать, сохранять и передавать ее);</a:t>
            </a:r>
          </a:p>
          <a:p>
            <a:pPr marL="0" indent="0" algn="just">
              <a:buNone/>
            </a:pPr>
            <a:r>
              <a:rPr lang="ru-RU" b="1" u="sng" dirty="0"/>
              <a:t>- предметные:  </a:t>
            </a:r>
            <a:r>
              <a:rPr lang="ru-RU" dirty="0"/>
              <a:t>учащиеся получат знания о страховании, видах страхования;  условиях личного страхования, в том числе медицинского страхования и страхования от несчастных случаев и болезней;  условиях страхования имущества, в том числе автострахования.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16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Описание занятия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Материалы и оборудование: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3 ноутбука с доступом в Интернет,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раздаточный материал,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мультимедийная система,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/>
              <a:t>ресурс </a:t>
            </a:r>
            <a:r>
              <a:rPr lang="en-US" dirty="0" smtClean="0"/>
              <a:t>linoit.com</a:t>
            </a:r>
            <a:endParaRPr lang="ru-RU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в</a:t>
            </a:r>
            <a:r>
              <a:rPr lang="ru-RU" dirty="0" smtClean="0"/>
              <a:t>идеоролик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729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36980"/>
            <a:ext cx="9601196" cy="1160060"/>
          </a:xfrm>
        </p:spPr>
        <p:txBody>
          <a:bodyPr/>
          <a:lstStyle/>
          <a:p>
            <a:r>
              <a:rPr lang="ru-RU" b="1" dirty="0" smtClean="0"/>
              <a:t>Этапы работы</a:t>
            </a:r>
            <a:endParaRPr lang="ru-RU" b="1" dirty="0"/>
          </a:p>
        </p:txBody>
      </p:sp>
      <p:sp>
        <p:nvSpPr>
          <p:cNvPr id="4" name="Овал 3"/>
          <p:cNvSpPr/>
          <p:nvPr/>
        </p:nvSpPr>
        <p:spPr>
          <a:xfrm>
            <a:off x="670442" y="824112"/>
            <a:ext cx="3220872" cy="1522674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1. Практическая </a:t>
            </a:r>
            <a:r>
              <a:rPr lang="ru-RU" sz="2400" b="1" dirty="0"/>
              <a:t>(</a:t>
            </a:r>
            <a:r>
              <a:rPr lang="ru-RU" sz="2400" b="1" dirty="0" smtClean="0"/>
              <a:t>проблемная) задача 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833815" y="2598838"/>
            <a:ext cx="3439236" cy="175493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5. </a:t>
            </a:r>
            <a:r>
              <a:rPr lang="ru-RU" b="1" dirty="0"/>
              <a:t>Закрепление знаний 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1022439" y="2598838"/>
            <a:ext cx="3423315" cy="166692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2. </a:t>
            </a:r>
            <a:r>
              <a:rPr lang="ru-RU" sz="2400" b="1" dirty="0"/>
              <a:t>Освоение базовых понятий</a:t>
            </a:r>
            <a:endParaRPr lang="ru-RU" sz="2400" dirty="0"/>
          </a:p>
        </p:txBody>
      </p:sp>
      <p:sp>
        <p:nvSpPr>
          <p:cNvPr id="7" name="Овал 6"/>
          <p:cNvSpPr/>
          <p:nvPr/>
        </p:nvSpPr>
        <p:spPr>
          <a:xfrm>
            <a:off x="2183642" y="4288947"/>
            <a:ext cx="3912358" cy="1829748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3. </a:t>
            </a:r>
            <a:r>
              <a:rPr lang="ru-RU" sz="2000" b="1" dirty="0"/>
              <a:t>Анализ материалов и разработка стратегии поведения при определенных рисках </a:t>
            </a:r>
            <a:endParaRPr lang="ru-RU" sz="2000" dirty="0"/>
          </a:p>
        </p:txBody>
      </p:sp>
      <p:sp>
        <p:nvSpPr>
          <p:cNvPr id="8" name="Овал 7"/>
          <p:cNvSpPr/>
          <p:nvPr/>
        </p:nvSpPr>
        <p:spPr>
          <a:xfrm>
            <a:off x="6256359" y="4353774"/>
            <a:ext cx="3447200" cy="1700094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4. </a:t>
            </a:r>
            <a:r>
              <a:rPr lang="ru-RU" sz="2400" b="1" dirty="0"/>
              <a:t>Презентация </a:t>
            </a:r>
            <a:r>
              <a:rPr lang="ru-RU" sz="2400" b="1" dirty="0" smtClean="0"/>
              <a:t>группового исследования </a:t>
            </a:r>
            <a:endParaRPr lang="ru-RU" sz="2400" dirty="0"/>
          </a:p>
        </p:txBody>
      </p:sp>
      <p:sp>
        <p:nvSpPr>
          <p:cNvPr id="9" name="Овал 8"/>
          <p:cNvSpPr/>
          <p:nvPr/>
        </p:nvSpPr>
        <p:spPr>
          <a:xfrm>
            <a:off x="8198323" y="646692"/>
            <a:ext cx="3447200" cy="1700094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6. Рефлексия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4506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627798"/>
            <a:ext cx="9601196" cy="354334"/>
          </a:xfrm>
        </p:spPr>
        <p:txBody>
          <a:bodyPr>
            <a:noAutofit/>
          </a:bodyPr>
          <a:lstStyle/>
          <a:p>
            <a:r>
              <a:rPr lang="en-US" sz="2000" dirty="0"/>
              <a:t>http://www. linoit.com/users/snezhanabelova77/canvases/</a:t>
            </a:r>
            <a:r>
              <a:rPr lang="ru-RU" sz="2000" dirty="0"/>
              <a:t>Страхование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771" y="982132"/>
            <a:ext cx="10342458" cy="4893206"/>
          </a:xfrm>
        </p:spPr>
      </p:pic>
    </p:spTree>
    <p:extLst>
      <p:ext uri="{BB962C8B-B14F-4D97-AF65-F5344CB8AC3E}">
        <p14:creationId xmlns:p14="http://schemas.microsoft.com/office/powerpoint/2010/main" val="287704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97</TotalTime>
  <Words>401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Garamond</vt:lpstr>
      <vt:lpstr>Wingdings</vt:lpstr>
      <vt:lpstr>Натуральные материалы</vt:lpstr>
      <vt:lpstr>Групповой проект</vt:lpstr>
      <vt:lpstr>Авторы проектной работы</vt:lpstr>
      <vt:lpstr>Описание занятия</vt:lpstr>
      <vt:lpstr>Планируемые результаты:</vt:lpstr>
      <vt:lpstr>Описание занятия</vt:lpstr>
      <vt:lpstr>Этапы работы</vt:lpstr>
      <vt:lpstr>http://www. linoit.com/users/snezhanabelova77/canvases/Страхование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LaptopUser</dc:creator>
  <cp:lastModifiedBy>александр пешков</cp:lastModifiedBy>
  <cp:revision>18</cp:revision>
  <dcterms:created xsi:type="dcterms:W3CDTF">2018-04-25T19:03:47Z</dcterms:created>
  <dcterms:modified xsi:type="dcterms:W3CDTF">2018-04-27T08:26:04Z</dcterms:modified>
</cp:coreProperties>
</file>