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1" r:id="rId5"/>
    <p:sldId id="263" r:id="rId6"/>
    <p:sldId id="293" r:id="rId7"/>
    <p:sldId id="294" r:id="rId8"/>
    <p:sldId id="269" r:id="rId9"/>
    <p:sldId id="271" r:id="rId10"/>
    <p:sldId id="273" r:id="rId11"/>
    <p:sldId id="274" r:id="rId12"/>
    <p:sldId id="295" r:id="rId13"/>
    <p:sldId id="276" r:id="rId14"/>
    <p:sldId id="296" r:id="rId15"/>
    <p:sldId id="277" r:id="rId16"/>
    <p:sldId id="299" r:id="rId17"/>
    <p:sldId id="297" r:id="rId18"/>
    <p:sldId id="298" r:id="rId19"/>
    <p:sldId id="283" r:id="rId20"/>
    <p:sldId id="291" r:id="rId21"/>
    <p:sldId id="285" r:id="rId22"/>
    <p:sldId id="287" r:id="rId23"/>
    <p:sldId id="292" r:id="rId24"/>
    <p:sldId id="279" r:id="rId25"/>
    <p:sldId id="280" r:id="rId26"/>
    <p:sldId id="281" r:id="rId27"/>
    <p:sldId id="282" r:id="rId28"/>
    <p:sldId id="300" r:id="rId29"/>
    <p:sldId id="288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75A11-4ABF-4CDB-B19B-7E07C9CA1608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70347-41DB-46AD-A010-37A57462E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3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0347-41DB-46AD-A010-37A57462E5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8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43F9-8323-4A0E-974B-C841F00F4518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0AD7-85E2-4554-9838-6442F894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43F9-8323-4A0E-974B-C841F00F4518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0AD7-85E2-4554-9838-6442F894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43F9-8323-4A0E-974B-C841F00F4518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0AD7-85E2-4554-9838-6442F894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43F9-8323-4A0E-974B-C841F00F4518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0AD7-85E2-4554-9838-6442F894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43F9-8323-4A0E-974B-C841F00F4518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0AD7-85E2-4554-9838-6442F894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43F9-8323-4A0E-974B-C841F00F4518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0AD7-85E2-4554-9838-6442F894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43F9-8323-4A0E-974B-C841F00F4518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0AD7-85E2-4554-9838-6442F894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43F9-8323-4A0E-974B-C841F00F4518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0AD7-85E2-4554-9838-6442F894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43F9-8323-4A0E-974B-C841F00F4518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0AD7-85E2-4554-9838-6442F894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43F9-8323-4A0E-974B-C841F00F4518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0AD7-85E2-4554-9838-6442F894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43F9-8323-4A0E-974B-C841F00F4518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0AD7-85E2-4554-9838-6442F894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443F9-8323-4A0E-974B-C841F00F4518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70AD7-85E2-4554-9838-6442F8941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3623825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71668" y="2971512"/>
            <a:ext cx="5786478" cy="3886488"/>
          </a:xfrm>
        </p:spPr>
      </p:pic>
      <p:pic>
        <p:nvPicPr>
          <p:cNvPr id="7" name="Рисунок 6" descr="Puteshestvie_Neznajki_po-1853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42852"/>
            <a:ext cx="4214842" cy="350046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214414" y="428604"/>
            <a:ext cx="3214710" cy="1571636"/>
          </a:xfrm>
          <a:prstGeom prst="cloudCallout">
            <a:avLst>
              <a:gd name="adj1" fmla="val 91332"/>
              <a:gd name="adj2" fmla="val 37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????????????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Карточки с овердрафтом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овердрафта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невозможность производить платежи свыше суммы, которая зачисляется на счет владельца карточки это сравнительно большая сумма трактуется как автоматическое предоставление кредита без специального кредитного договора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5165-93F3-447B-81EC-700117D69A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с овердрафтом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производить платежи свыше суммы, которая зачисляется на счет владельца карточки это сравнительно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небольшая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сумма трактуется как автоматическое предоставление кредита без специального кредитного договора.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5165-93F3-447B-81EC-700117D69A9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Кредитная карта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33787"/>
            <a:ext cx="3528392" cy="45259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банковская пластиковая карта, на которую начисляется сумма выданного вам кредита.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959">
            <a:off x="3973271" y="1112178"/>
            <a:ext cx="5007527" cy="436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Кредитные карты: кредитование без процентов до 55 дней, пользоваться кредитом можно многократно, не обращаясь в Банк, безналичная оплата товаров и услуг без комиссий в любой точке мира, провоз денег через границу без таможенного оформления, не нужно покупать валюту для выезда в другие страны, все полезные функции дебетовых пластиковых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5165-93F3-447B-81EC-700117D69A9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и недостатки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238468"/>
              </p:ext>
            </p:extLst>
          </p:nvPr>
        </p:nvGraphicFramePr>
        <p:xfrm>
          <a:off x="-1" y="1417638"/>
          <a:ext cx="9144000" cy="5440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9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Плюсы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Минусы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0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1.Безопасность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1.Недостаточное количество банкоматов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0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2.Платежи по всему миру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2.Затруднения у людей в возрасте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21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3.Планирование расходов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3.Затруднения в снятии денег в других банках и другом городе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9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4.Приятный бонус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4.Высокие тарифы банка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1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Обналичивание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Обналичивание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есть получение наличных денежных средств путём списания с банковского счёта карты, можно проводить с помощью банкоматов и POS-терминалов, а также в офисах банков.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обналичивании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 списывается определённый процент комиссии.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обналичивании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средств в банкоматах и терминалах банка-эмитента комиссия отсутствует или сравнительно низка. При получении наличности в других банках процент выше, при этом присутствует минимальная сумма комиссии (в российских банках обычно от 1 до 5 %). Кроме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обналичивания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средств многие банкоматы позволяют платить за коммунальные услуги, услуги сотовой связи и доступа к сети Интернет и т. п., а также предоставляют другие финансовые услуги.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5165-93F3-447B-81EC-700117D69A9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операции по банковским картам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" y="1916833"/>
            <a:ext cx="9127286" cy="3899840"/>
          </a:xfrm>
        </p:spPr>
      </p:pic>
    </p:spTree>
    <p:extLst>
      <p:ext uri="{BB962C8B-B14F-4D97-AF65-F5344CB8AC3E}">
        <p14:creationId xmlns:p14="http://schemas.microsoft.com/office/powerpoint/2010/main" val="41684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Как вы думаете, в каком возрасте больше владельцев банковских карт? Чем это объясняется?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9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Возраст владельцев банковских карт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9" y="1417638"/>
            <a:ext cx="7886206" cy="5384801"/>
          </a:xfrm>
        </p:spPr>
      </p:pic>
    </p:spTree>
    <p:extLst>
      <p:ext uri="{BB962C8B-B14F-4D97-AF65-F5344CB8AC3E}">
        <p14:creationId xmlns:p14="http://schemas.microsoft.com/office/powerpoint/2010/main" val="15479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бы хотели иметь сегодня свою пластиковую карту?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214554"/>
            <a:ext cx="7286676" cy="4286279"/>
          </a:xfrm>
        </p:spPr>
      </p:pic>
      <p:pic>
        <p:nvPicPr>
          <p:cNvPr id="5" name="Рисунок 4" descr="9a61b88cf51dcbd5cf8a6feabb2e0f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571744"/>
            <a:ext cx="250033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«Пластиковая карта, как один из видов банковского продукта»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-исследовать одно из основных средств безналичных расходов -банковскую карту.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-дать определение банковской карте и рассмотреть различные ее виды, выделяя отличия, преимущества и недостатки их между собой;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-сделать вывод о причинах актуальности банковских карт в современном обществе 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-развивать умения пользования банковской картой.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686700" cy="114300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Гипотезы исследования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500174"/>
            <a:ext cx="4343400" cy="4143404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Первая гипотеза: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Возможно, дети не смогут правильно пользоваться пластиковой картой и будут относиться  к ней как к игрушке;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Вторая гипотеза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Допустим, что пластиковая карта необходима каждому современному ребёнку, потому что учит следить за деньгами, грамотно ими распоряжаться.</a:t>
            </a:r>
          </a:p>
          <a:p>
            <a:endParaRPr lang="ru-RU" dirty="0"/>
          </a:p>
        </p:txBody>
      </p:sp>
      <p:pic>
        <p:nvPicPr>
          <p:cNvPr id="5" name="Содержимое 4" descr="http://sberbankonline-rus.ru/wp-content/uploads/2012/11/coosa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85927"/>
            <a:ext cx="364333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One\Desktop\Puteshestvie_Neznajki_po-1853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86190"/>
            <a:ext cx="3722444" cy="2767017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928794" y="5357826"/>
            <a:ext cx="2786082" cy="1071570"/>
          </a:xfrm>
          <a:prstGeom prst="cloudCallout">
            <a:avLst>
              <a:gd name="adj1" fmla="val 124587"/>
              <a:gd name="adj2" fmla="val -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 какое ваше мнение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21444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285860"/>
            <a:ext cx="7986738" cy="4071966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московских школьников есть социальная карта, служащая и носителем персональной информации об ученике, и средством расчета в школьных буфетах.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ст.26 и ст.28 Гражданского Кодекса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РФ,с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письменного согласия родителей ,банк выдает дополнительные карты детям, достигшим 10 летнего возраста при условии близкого родства с Основным держателем карты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Америке такие карты давно</a:t>
            </a:r>
          </a:p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существуют и называются </a:t>
            </a:r>
          </a:p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Junior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Documents and Settings\Irina\Рабочий стол\исследовательская работа Ивчин Максим МОУ СОШ № 47\NJXZWCAOIILH9CA7O3R1UCAXF7XFMCAW3GYC3CAEXJOTICA3PUECVCAPURRNQCAX92MNKCAE5B117CAANCT6CCATPIACSCAWFMS7WCARXTJ1KCA208CZTCA5URITLCA0JS1K6CATA8XOLCAH0LZ0GCA4KZ0EU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14813"/>
            <a:ext cx="2643206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Пластиковая карта школьника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857364"/>
            <a:ext cx="3931920" cy="30621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571612"/>
            <a:ext cx="857256" cy="42862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13" name="Заголовок 11"/>
          <p:cNvSpPr txBox="1">
            <a:spLocks/>
          </p:cNvSpPr>
          <p:nvPr/>
        </p:nvSpPr>
        <p:spPr>
          <a:xfrm>
            <a:off x="703069" y="3929066"/>
            <a:ext cx="3579420" cy="178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4643470" cy="21074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1"/>
          <p:cNvSpPr>
            <a:spLocks noGrp="1"/>
          </p:cNvSpPr>
          <p:nvPr/>
        </p:nvSpPr>
        <p:spPr>
          <a:xfrm>
            <a:off x="2214546" y="1500174"/>
            <a:ext cx="1994396" cy="4623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/>
              <a:t>ШКОЛЬНАЯ КАРТА</a:t>
            </a:r>
            <a:endParaRPr lang="ru-RU" sz="2000" b="1" dirty="0"/>
          </a:p>
        </p:txBody>
      </p:sp>
      <p:sp>
        <p:nvSpPr>
          <p:cNvPr id="16" name="Текст 12"/>
          <p:cNvSpPr>
            <a:spLocks noGrp="1"/>
          </p:cNvSpPr>
          <p:nvPr/>
        </p:nvSpPr>
        <p:spPr>
          <a:xfrm>
            <a:off x="2857488" y="1857364"/>
            <a:ext cx="1473879" cy="7174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Петров Алексей Владимирович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МДОУ СОШ № 14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г. Березники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5786" y="3857628"/>
            <a:ext cx="4071966" cy="22860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8" name="Picture 2" descr="C:\Documents and Settings\Администратор\Рабочий стол\от Петровой\глобу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500570"/>
            <a:ext cx="999114" cy="1239632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9" name="Заголовок 4"/>
          <p:cNvSpPr>
            <a:spLocks noGrp="1"/>
          </p:cNvSpPr>
          <p:nvPr/>
        </p:nvSpPr>
        <p:spPr>
          <a:xfrm>
            <a:off x="1500166" y="3929066"/>
            <a:ext cx="2529555" cy="3036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ШКОЛЬНАЯ КАРТА</a:t>
            </a:r>
            <a:endParaRPr lang="ru-RU" sz="1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Подзаголовок 6"/>
          <p:cNvSpPr>
            <a:spLocks noGrp="1"/>
          </p:cNvSpPr>
          <p:nvPr/>
        </p:nvSpPr>
        <p:spPr>
          <a:xfrm>
            <a:off x="1857356" y="4572008"/>
            <a:ext cx="1653446" cy="850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</a:rPr>
              <a:t>Петров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Алексей Владимирович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МДОУ СОШ № 14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</p:txBody>
      </p:sp>
      <p:pic>
        <p:nvPicPr>
          <p:cNvPr id="21" name="Рисунок 20" descr="E:\леха-х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357694"/>
            <a:ext cx="1000132" cy="13966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2" name="Подзаголовок 6"/>
          <p:cNvSpPr txBox="1">
            <a:spLocks/>
          </p:cNvSpPr>
          <p:nvPr/>
        </p:nvSpPr>
        <p:spPr>
          <a:xfrm>
            <a:off x="2143108" y="5500702"/>
            <a:ext cx="1233929" cy="3036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 Березники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One\Desktop\Puteshestvie_Neznajki_po-1853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2680" y="2500306"/>
            <a:ext cx="5138370" cy="3819522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714348" y="642918"/>
            <a:ext cx="3429024" cy="2571768"/>
          </a:xfrm>
          <a:prstGeom prst="cloudCallout">
            <a:avLst>
              <a:gd name="adj1" fmla="val 93382"/>
              <a:gd name="adj2" fmla="val 131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смогу ли я  пользоваться  карточкой?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оплачиваете перевод 1500 р. картой сбербанка через Интернет. Получатель владелец карты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Росбанка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 переводе денежных средств в другой банк с вас возьмут 3 %. Какую сумму у вас спишут с карточки?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5165-93F3-447B-81EC-700117D69A9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800" dirty="0" smtClean="0"/>
              <a:t>1)1500 : 100 × 3 =45 р.</a:t>
            </a:r>
          </a:p>
          <a:p>
            <a:pPr>
              <a:buNone/>
            </a:pPr>
            <a:r>
              <a:rPr lang="ru-RU" sz="4800" dirty="0" smtClean="0"/>
              <a:t> 2) 1500 +45 = 1545 р.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5165-93F3-447B-81EC-700117D69A9D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708920"/>
            <a:ext cx="58326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628800"/>
            <a:ext cx="57606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вас на счёте карты 1368 р. Вы купили продукты на сумму 896 р. и подарок на сумму 357 р. Хватит ли у вас денежных средств оплатить покупку?</a:t>
            </a:r>
          </a:p>
          <a:p>
            <a:r>
              <a:rPr lang="ru-RU" sz="4400" dirty="0" smtClean="0"/>
              <a:t>1368 р.– 896 р. – 357 р. = 115 р.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5165-93F3-447B-81EC-700117D69A9D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861048"/>
            <a:ext cx="73448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 вас на счёте карты 1900 р. Вы купили продукты на сумму 1200 р. и рубашку на сумму 750 р. Хватит ли у вас денежных средств оплатить покупку? </a:t>
            </a:r>
          </a:p>
          <a:p>
            <a:r>
              <a:rPr lang="ru-RU" sz="4000" dirty="0" smtClean="0"/>
              <a:t>1900 р. – 1200 р. – 750 р. = - 50 р.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5165-93F3-447B-81EC-700117D69A9D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717032"/>
            <a:ext cx="73448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552" y="1386091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Положительные тенденции, складывающиеся на рынке пластиковых карт, несмотря на имеющиеся проблемы, позволяют строить оптимистичные прогнозы на ближайшую перспективу, как по количественным показателям, так и по качественным характеристикам;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Дальнейшее сохранение активной маркетинговой политики кредитных организаций и платежных систем, расширение функциональности банковских продуктов с использованием пластиковых карт повысит популярность этого платежного инструмента среди населения, следовательно, интенсивность его применения в и вседневной жизни;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Все это позволит увеличить объемы безналичных платежей с использованием карт и сократить имеющиеся диспропорции в объемах наличного и безналичного оборота в сфере розничных платежей в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0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Хотели бы вы иметь собственную карточку?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( похлопать в ладоши)     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(постучать ногами)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C:\Users\One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71744"/>
            <a:ext cx="6000792" cy="3357586"/>
          </a:xfrm>
          <a:prstGeom prst="rect">
            <a:avLst/>
          </a:prstGeom>
          <a:noFill/>
        </p:spPr>
      </p:pic>
      <p:pic>
        <p:nvPicPr>
          <p:cNvPr id="4" name="Содержимое 4" descr="E:\леха-ха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14620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век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век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информационных технологий. Совместно с развитием технологий, бурно развивается банковская сфера, происходит замещение наличных денег пластиковыми картами. Рынок карт в России стремительно растет и количество предложений банка на основе пластика увеличивается.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Актуальность  темы заключается в том, что в последнее время число владельцев различных банковских карт растет очень быстрыми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темпами. Все больше современных школьников пользуются данным видом банковского продукта.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42875"/>
            <a:ext cx="7648575" cy="6500813"/>
          </a:xfrm>
        </p:spPr>
        <p:txBody>
          <a:bodyPr anchor="ctr"/>
          <a:lstStyle/>
          <a:p>
            <a:pPr algn="ctr"/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  <a:b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1" name="Рисунок 7" descr="3859bc2761d199372679d78cfea5738b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57422" y="2857496"/>
            <a:ext cx="5214973" cy="3571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363538">
              <a:buFont typeface="Wingdings" pitchFamily="2" charset="2"/>
              <a:buNone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набор модифицированных банковских и финансовых операций для решения какой-либо потребности клиента, который можно позиционировать как новую банковскую услугу или сочетание традиционных услуг банка, выстроенное в технологическую цепочку, позволяющую решать конкретную проблему клиента и удовлетворять его спрос в комплексном обслуживании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Банковский продукт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 банковского продукта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349500"/>
            <a:ext cx="70929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пластиковых карт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 Кредитные                               Дебетовые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267743"/>
            <a:ext cx="4953000" cy="3190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2564904"/>
            <a:ext cx="3524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Дебетовая карта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91290"/>
            <a:ext cx="3888432" cy="546671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 именной платежно-расчетный документ в виде пластиковой карточки, выдаваемый банком своим вкладчикам для безналичной оплаты ими товаров и услуг, в момент которой денежные средства немедленно снимаются со счета держателя карты.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75" y="1556792"/>
            <a:ext cx="5046525" cy="38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Расчетная (дебетовая карта)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предоставляет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своему держателю право осуществлять расходы за счет средств, находящихся на его банковском счете, а в случае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недостаточности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таких средств - за счет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овердрафтного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кредита банка.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5165-93F3-447B-81EC-700117D69A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Дебетовые карты: удобство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безналичной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оплаты товаров и услуг,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безопасное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хранение собственных средств, начисление процентов на остаток по банковской карте, контроль над расходами и управление своими деньгами, скидки при оплате картой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компаниях-патрнерах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5165-93F3-447B-81EC-700117D69A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1|1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892</Words>
  <Application>Microsoft Office PowerPoint</Application>
  <PresentationFormat>Экран (4:3)</PresentationFormat>
  <Paragraphs>84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          Тема: «Пластиковая карта, как один из видов банковского продукта»  Цель:  -исследовать одно из основных средств безналичных расходов -банковскую карту. Задачи:  -дать определение банковской карте и рассмотреть различные ее виды, выделяя отличия, преимущества и недостатки их между собой; -сделать вывод о причинах актуальности банковских карт в современном обществе ; -развивать умения пользования банковской картой.  </vt:lpstr>
      <vt:lpstr> XXI век - век информационных технологий. Совместно с развитием технологий, бурно развивается банковская сфера, происходит замещение наличных денег пластиковыми картами. Рынок карт в России стремительно растет и количество предложений банка на основе пластика увеличивается. Актуальность  темы заключается в том, что в последнее время число владельцев различных банковских карт растет очень быстрыми темпами. Все больше современных школьников пользуются данным видом банковского продукта. </vt:lpstr>
      <vt:lpstr>Банковский продукт</vt:lpstr>
      <vt:lpstr>Элементы банковского продукта</vt:lpstr>
      <vt:lpstr>Классификация пластиковых карт</vt:lpstr>
      <vt:lpstr>Дебетовая карта</vt:lpstr>
      <vt:lpstr>Презентация PowerPoint</vt:lpstr>
      <vt:lpstr>Презентация PowerPoint</vt:lpstr>
      <vt:lpstr>Карточки с овердрафтом.</vt:lpstr>
      <vt:lpstr>Презентация PowerPoint</vt:lpstr>
      <vt:lpstr>Кредитная карта</vt:lpstr>
      <vt:lpstr>Презентация PowerPoint</vt:lpstr>
      <vt:lpstr>Преимущества и недостатки</vt:lpstr>
      <vt:lpstr>Обналичивание.</vt:lpstr>
      <vt:lpstr>Основные операции по банковским картам</vt:lpstr>
      <vt:lpstr>Вопрос:</vt:lpstr>
      <vt:lpstr>Возраст владельцев банковских карт</vt:lpstr>
      <vt:lpstr>Вы бы хотели иметь сегодня свою пластиковую карту?</vt:lpstr>
      <vt:lpstr>Гипотезы исследования </vt:lpstr>
      <vt:lpstr> </vt:lpstr>
      <vt:lpstr>Пластиковая карта школьника </vt:lpstr>
      <vt:lpstr>Презентация PowerPoint</vt:lpstr>
      <vt:lpstr>Решение задач.</vt:lpstr>
      <vt:lpstr>Презентация PowerPoint</vt:lpstr>
      <vt:lpstr>Презентация PowerPoint</vt:lpstr>
      <vt:lpstr>Презентация PowerPoint</vt:lpstr>
      <vt:lpstr>Выводы</vt:lpstr>
      <vt:lpstr>      Рефлексия  Хотели бы вы иметь собственную карточку? ДА( похлопать в ладоши)     Нет (постучать ногами)  </vt:lpstr>
      <vt:lpstr>Спасибо за внимание!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One</dc:creator>
  <cp:lastModifiedBy> Сергей Овченков</cp:lastModifiedBy>
  <cp:revision>34</cp:revision>
  <dcterms:created xsi:type="dcterms:W3CDTF">2018-07-24T16:59:15Z</dcterms:created>
  <dcterms:modified xsi:type="dcterms:W3CDTF">2018-07-25T08:18:17Z</dcterms:modified>
</cp:coreProperties>
</file>