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69" r:id="rId9"/>
    <p:sldId id="265" r:id="rId10"/>
    <p:sldId id="270" r:id="rId11"/>
    <p:sldId id="266" r:id="rId12"/>
    <p:sldId id="268" r:id="rId13"/>
    <p:sldId id="267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7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alog.ru/rn02/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base.garant.ru/10900200/1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708920"/>
            <a:ext cx="7772400" cy="1440160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Методическая разработка  урока 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на тему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НАЛОГООБЛОЖЕНИЕ СУБЪЕКТОВ МАЛОГО 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БИЗНЕСА. </a:t>
            </a:r>
            <a:br>
              <a:rPr lang="ru-RU" sz="18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smtClean="0">
                <a:latin typeface="Times New Roman" pitchFamily="18" charset="0"/>
                <a:cs typeface="Times New Roman" pitchFamily="18" charset="0"/>
              </a:rPr>
              <a:t>«Расчет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налога на добавленную стоимость»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Специальность 38.02.04 Коммерция (по отраслям)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(ГРУППОВОЙ ПРОЕКТ)</a:t>
            </a: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4077072"/>
            <a:ext cx="6400800" cy="1728192"/>
          </a:xfrm>
        </p:spPr>
        <p:txBody>
          <a:bodyPr>
            <a:normAutofit fontScale="47500" lnSpcReduction="20000"/>
          </a:bodyPr>
          <a:lstStyle/>
          <a:p>
            <a:pPr algn="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Иссенская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Нина Васильевна, преподаватель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Искандарова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Эльвира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Шамильевна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 преподаватель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Миннигалеева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Аделия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Маратовна, преподаватель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Мухамадиева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Лиана Робертовна, преподаватель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Мухамедьярова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Сулпан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Хабировна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преподаватель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Скоблик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Елена Николаевна, преподаватель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Рахманкулова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Альмира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Явдатовна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препод</a:t>
            </a:r>
            <a:r>
              <a:rPr lang="ru-RU" b="1" dirty="0" err="1" smtClean="0">
                <a:solidFill>
                  <a:schemeClr val="tx1"/>
                </a:solidFill>
              </a:rPr>
              <a:t>ватель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C:\Documents and Settings\User\Рабочий стол\Эмблема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1052736"/>
            <a:ext cx="1285875" cy="135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88640"/>
            <a:ext cx="91440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Министерство образования Республики Башкортостан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государственное автономное профессиональное образовательное учреждение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Уфимский колледж предпринимательства, экологии и дизайна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/>
              <a:t>Задание №2. </a:t>
            </a:r>
            <a:br>
              <a:rPr lang="ru-RU" sz="3100" dirty="0" smtClean="0"/>
            </a:br>
            <a:r>
              <a:rPr lang="ru-RU" sz="3100" dirty="0" smtClean="0"/>
              <a:t>Для самостоятельного выполнен</a:t>
            </a:r>
            <a:r>
              <a:rPr lang="ru-RU" dirty="0" smtClean="0"/>
              <a:t>ия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1.  Комбинат для исчисления НДС за январь текущего года по реализации хлеба имеет следующие данные: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Требуется определить расчеты организации с бюджетом  по НДС.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611560" y="1045337"/>
            <a:ext cx="784887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IV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Подведение итогов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            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одсчитать  баллы.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Подводится  итог по результатам ответов обучающихся.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548680"/>
            <a:ext cx="53285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V. Рефлексия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980728"/>
            <a:ext cx="84249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Обучающимся предлагается заполнить индивидуальный оценочный лист.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43608" y="1484784"/>
          <a:ext cx="6696744" cy="4859248"/>
        </p:xfrm>
        <a:graphic>
          <a:graphicData uri="http://schemas.openxmlformats.org/drawingml/2006/table">
            <a:tbl>
              <a:tblPr/>
              <a:tblGrid>
                <a:gridCol w="49356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11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Параметры: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Оценка от 0 до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626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Знаю: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1.Объекты налогообложения НДС;</a:t>
                      </a: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2.Ставки НДС;</a:t>
                      </a: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3.Методику расчета НДС;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87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Умею: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1. Работать с Налоговым Кодексом РФ;</a:t>
                      </a:r>
                    </a:p>
                    <a:p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2. Применять знания и умения  при решении задач</a:t>
                      </a:r>
                      <a:r>
                        <a:rPr lang="ru-RU" sz="2000" dirty="0" smtClean="0"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endParaRPr kumimoji="0" lang="ru-RU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Критерии оценок:</a:t>
                      </a:r>
                      <a:endParaRPr kumimoji="0" lang="ru-RU" sz="1800" u="sng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ru-RU" sz="2000" b="1" dirty="0" smtClean="0"/>
                        <a:t>«2»</a:t>
                      </a:r>
                      <a:r>
                        <a:rPr lang="ru-RU" sz="2000" dirty="0" smtClean="0"/>
                        <a:t> - знаю и могу использовать;</a:t>
                      </a:r>
                    </a:p>
                    <a:p>
                      <a:pPr lvl="0"/>
                      <a:r>
                        <a:rPr lang="ru-RU" sz="2000" b="1" dirty="0" smtClean="0"/>
                        <a:t>«1»</a:t>
                      </a:r>
                      <a:r>
                        <a:rPr lang="ru-RU" sz="2000" dirty="0" smtClean="0"/>
                        <a:t> - знания и умения требуют уточнения;</a:t>
                      </a:r>
                    </a:p>
                    <a:p>
                      <a:pPr lvl="0"/>
                      <a:r>
                        <a:rPr lang="ru-RU" sz="2000" b="1" dirty="0" smtClean="0"/>
                        <a:t>«0»</a:t>
                      </a:r>
                      <a:r>
                        <a:rPr lang="ru-RU" sz="2000" dirty="0" smtClean="0"/>
                        <a:t> - сомневаюсь в знаниях и умениях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323528" y="640475"/>
            <a:ext cx="820891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Заключительный этап.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Домашнее задание: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На следующем занятии мы с вами будем заполнять налоговую декларацию по НДС. Подготовьте, пожалуйста, бланк налоговой декларации по НДС. Информацию можете найти на официальном сайте Управление ФНС  России по РБ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/>
              </a:rPr>
              <a:t>https://www.nalog.ru/rn02/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Раздел НДС – 2017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(О внесении изменений в законодательство с 2015 года – расширенное электронное взаимодействие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новая декларация по НДС и т.д.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Направлено по системе для доведения до налогоплательщиков письмом № ЕД-4-15/24519@ от 27.11.2014 «Информационная кампания»)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САПСИБО </a:t>
            </a:r>
            <a:r>
              <a:rPr lang="ru-RU" smtClean="0"/>
              <a:t>ЗА ВНИМАНИЕ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МДК 02.01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Финансы, налоги и налогообложение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Тема раздела: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Налоги и налогообложение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Тема урока: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Расчет налога на добавленную стоимость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Педагогическая технология: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технология проблемного обучения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Тип урока: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практическая работа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Педагогические цели урока: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32859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1.Обучающая: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закрепить ранее изученные учебные материалы  по теме «Применение методики расчета НДС» </a:t>
            </a:r>
          </a:p>
          <a:p>
            <a:pPr lvl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сформировать умения и навыки по расчету налога на добавленную стоимость; </a:t>
            </a:r>
          </a:p>
          <a:p>
            <a:pPr>
              <a:buNone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2. Воспитательные: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ориентация обучающихся на приобретаемую профессию;</a:t>
            </a:r>
          </a:p>
          <a:p>
            <a:pPr lvl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воспитание положительного отношения к знаниям;</a:t>
            </a:r>
          </a:p>
          <a:p>
            <a:pPr lvl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формирование умений работать в коллективе, оказывать взаимопомощь товарищам</a:t>
            </a:r>
          </a:p>
          <a:p>
            <a:pPr>
              <a:buNone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3.Развивающие: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формирование умений реализации новых способов действий;</a:t>
            </a:r>
          </a:p>
          <a:p>
            <a:pPr lvl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развитие логического и аналитического мышления;</a:t>
            </a:r>
          </a:p>
          <a:p>
            <a:pPr lvl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познавательной активности</a:t>
            </a:r>
          </a:p>
          <a:p>
            <a:pPr>
              <a:buNone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4. Самообразовательные: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самоорганизация труда 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самопрезентация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деятельности;</a:t>
            </a:r>
          </a:p>
          <a:p>
            <a:pPr lvl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-реализация  возможности обучающихся  проявить профессиональные качества  при формировании профессиональных компетенции по  выбранной специальности.</a:t>
            </a:r>
          </a:p>
          <a:p>
            <a:pPr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2.Формирование профессиональных компетенций: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ПК 2.9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Проводить денежные расчеты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уметь: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пользоваться нормативными правовыми документами в области  налогообложения, регулирующими механизм и порядок налогообложения;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рассчитывать основные налоги;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знать: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основные положения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налогового законодательства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функции и классификацию налогов;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организацию налоговой службы;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методику расчета основных видов налогов;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Технологическая карта урока         «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Расчет налога на добавленную стоимость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9552" y="928569"/>
          <a:ext cx="8229600" cy="5671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0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04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0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Этапы урока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Время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Методы обучения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Деятельность обучающихся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Деятельность преподавателя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Средства обучения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42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Дисциплинарный момент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2 мин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Беседа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Доклад старосты о явке студентов на урок.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Приветствие,  проверка явки на урок.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Отмечает в журнале, выясняет причину отсутствующих (если таковые имеются)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313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Организационный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2 мин.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Рассказ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Активное слушание, совместно с преподавателем формулируют цели учебного занятия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Озвучивает тему, корректирует  цель, задачи урока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Компьютерная презентация к уроку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27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Актуализация знаний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10 мин.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Блиц опрос, рассказ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Ответы на вопросы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Проведение опроса,  корректировка ответов.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Мотивация обучающихся;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Перечень вопросов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478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Выполнение практической части урока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60-65 мин.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Выполнение практических заданий, запись в тетрадях.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Выполнение практических действий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Наблюдение за ходом выполнения  практической работы.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Корректировка деятельности обучающихся (при необходимости)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Компьютерная презентация к уроку, раздаточный материал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27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Подведение итогов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3 мин.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Оценка, самооценка.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Оценивание  результатов ответов.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Обобщение итогов урока.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Журнал теоретического обучения.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0464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Рефлексия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5 мин.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Рефлексия (самооценка).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Обучающимся предлагается заполнить индивидуальный оценочный лист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Проверяет выполнение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Бланк индивидуального оценочного листа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23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Домашнее задание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2 мин.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Запись в тетрадях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Активное слушание, запись домашнего задания.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Домашнее задание: подготовить бланк налоговой декларации по НДС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936104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этап. Организационный момент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/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Адаптация обучающихся  к уроку.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Сообщение темы урока.  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Преподаватель: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совместно с обучающимися формулирует цели и задачи учебного занятия.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Тема урока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 Расчет  налога на добавленную стоимость». </a:t>
            </a: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закрепить ранее изученные учебные материалы  по теме «Применение методики расчета налога на добавленную стоимость»; </a:t>
            </a: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сформировать умения и навыки по расчету налога на добавленную стоимость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/>
              <a:t> 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этап. Мотивация студентов на урок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Налог на добавленную стоимость сегодня является одним из наиболее значимым и трудным для понимания и уплаты налогом.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этому налогу возникает много споров между налогоплательщиками и налоговыми органами.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 уплате НДС налогоплательщики часто допускают ошибки и неточности, что приводит к налоговым санкциям.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ru-RU" b="1" dirty="0" smtClean="0"/>
              <a:t>Какова экономическая сущность НДС?</a:t>
            </a:r>
            <a:endParaRPr lang="ru-RU" dirty="0" smtClean="0"/>
          </a:p>
          <a:p>
            <a:pPr lvl="0"/>
            <a:r>
              <a:rPr lang="ru-RU" b="1" dirty="0" smtClean="0"/>
              <a:t>Кто является налогоплательщиком НДС и как предоставляется освобождение от исполнения обязанностей налогоплательщика?</a:t>
            </a:r>
            <a:endParaRPr lang="ru-RU" dirty="0" smtClean="0"/>
          </a:p>
          <a:p>
            <a:r>
              <a:rPr lang="ru-RU" b="1" dirty="0" smtClean="0"/>
              <a:t>Что является объектом обложения НДС?</a:t>
            </a:r>
          </a:p>
          <a:p>
            <a:pPr lvl="0"/>
            <a:r>
              <a:rPr lang="ru-RU" b="1" dirty="0" smtClean="0"/>
              <a:t>Какие применяются ставки НДС?</a:t>
            </a:r>
            <a:endParaRPr lang="ru-RU" dirty="0" smtClean="0"/>
          </a:p>
          <a:p>
            <a:pPr lvl="0"/>
            <a:r>
              <a:rPr lang="ru-RU" b="1" dirty="0" smtClean="0"/>
              <a:t>Что является налоговым вычетом по НДС и каков порядок его применения.</a:t>
            </a:r>
            <a:endParaRPr lang="ru-RU" dirty="0" smtClean="0"/>
          </a:p>
          <a:p>
            <a:pPr lvl="0"/>
            <a:r>
              <a:rPr lang="ru-RU" b="1" dirty="0" smtClean="0"/>
              <a:t>Как определяют налоговый период и сроки перечисления налога в бюджет?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III</a:t>
            </a:r>
            <a:r>
              <a:rPr lang="ru-RU" sz="2400" b="1" dirty="0" smtClean="0"/>
              <a:t> этап: Выполнение практической части урока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Задание №1.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Условие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В течение налогового периода  организация реализовала продукцию на 490 тыс. руб. без НДС. Организация построила хозяйственным способом для собственных нужд гараж – стоимость СМР составила 100 тыс.руб. без НДС. Организация приобрела товарно-материальных ценностей на 175 тыс.руб. (с НДС). Продукция облагается по ставке 18%.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Рассчитайте сумму НДС, подлежащую уплате в бюджет.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 задание выполняется  совместно.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203</TotalTime>
  <Words>730</Words>
  <Application>Microsoft Office PowerPoint</Application>
  <PresentationFormat>Экран (4:3)</PresentationFormat>
  <Paragraphs>155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Arial</vt:lpstr>
      <vt:lpstr>Book Antiqua</vt:lpstr>
      <vt:lpstr>Lucida Sans</vt:lpstr>
      <vt:lpstr>Times New Roman</vt:lpstr>
      <vt:lpstr>Wingdings</vt:lpstr>
      <vt:lpstr>Wingdings 2</vt:lpstr>
      <vt:lpstr>Wingdings 3</vt:lpstr>
      <vt:lpstr>Апекс</vt:lpstr>
      <vt:lpstr>Методическая разработка  урока  на тему  НАЛОГООБЛОЖЕНИЕ СУБЪЕКТОВ МАЛОГО БИЗНЕСА.  «Расчет налога на добавленную стоимость»  Специальность 38.02.04 Коммерция (по отраслям) (ГРУППОВОЙ ПРОЕКТ) </vt:lpstr>
      <vt:lpstr>МДК 02.01 Финансы, налоги и налогообложение</vt:lpstr>
      <vt:lpstr>Педагогические цели урока: </vt:lpstr>
      <vt:lpstr>2.Формирование профессиональных компетенций:  </vt:lpstr>
      <vt:lpstr>   Технологическая карта урока         «Расчет налога на добавленную стоимость» </vt:lpstr>
      <vt:lpstr>I этап. Организационный момент </vt:lpstr>
      <vt:lpstr>  II этап. Мотивация студентов на урок </vt:lpstr>
      <vt:lpstr>Вопросы:</vt:lpstr>
      <vt:lpstr>III этап: Выполнение практической части урока </vt:lpstr>
      <vt:lpstr> Задание №2.  Для самостоятельного выполнения </vt:lpstr>
      <vt:lpstr>Презентация PowerPoint</vt:lpstr>
      <vt:lpstr>Презентация PowerPoint</vt:lpstr>
      <vt:lpstr>Презентация PowerPoint</vt:lpstr>
      <vt:lpstr>САПСИБО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Методическая разработка  урока на тему  «Расчет налога на добавленную стоимость» Специальность 38.02.04 Коммерция (по отраслям) (ГРУППОВОЙ ПРОЕКТ) </dc:title>
  <cp:lastModifiedBy>Пользователь Windows</cp:lastModifiedBy>
  <cp:revision>33</cp:revision>
  <dcterms:modified xsi:type="dcterms:W3CDTF">2018-11-12T14:23:57Z</dcterms:modified>
</cp:coreProperties>
</file>