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89" r:id="rId3"/>
    <p:sldId id="290" r:id="rId4"/>
    <p:sldId id="268" r:id="rId5"/>
    <p:sldId id="292" r:id="rId6"/>
    <p:sldId id="294" r:id="rId7"/>
    <p:sldId id="299" r:id="rId8"/>
    <p:sldId id="293" r:id="rId9"/>
    <p:sldId id="302" r:id="rId10"/>
    <p:sldId id="298" r:id="rId11"/>
    <p:sldId id="274" r:id="rId12"/>
    <p:sldId id="295" r:id="rId13"/>
    <p:sldId id="303" r:id="rId14"/>
    <p:sldId id="297" r:id="rId15"/>
    <p:sldId id="305" r:id="rId16"/>
    <p:sldId id="284" r:id="rId17"/>
    <p:sldId id="306" r:id="rId18"/>
    <p:sldId id="271" r:id="rId19"/>
    <p:sldId id="300" r:id="rId20"/>
    <p:sldId id="29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3011" autoAdjust="0"/>
  </p:normalViewPr>
  <p:slideViewPr>
    <p:cSldViewPr>
      <p:cViewPr>
        <p:scale>
          <a:sx n="60" d="100"/>
          <a:sy n="60" d="100"/>
        </p:scale>
        <p:origin x="-3084" y="-1140"/>
      </p:cViewPr>
      <p:guideLst>
        <p:guide orient="horz" pos="2160"/>
        <p:guide pos="2880"/>
        <p:guide pos="144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8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C53991-8F44-4E7F-84C8-40CB85D125B8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789BF8-CC41-4E68-B0C9-217BF686BF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6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F7A4A0-0A98-49CF-8F74-5B4E9E50BAD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ing tech background 3d ,LO2.wmv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 rotWithShape="1">
          <a:blip r:embed="rId4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B94D5-39AC-4C6E-900F-58146BE0076E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BB95B-963B-410E-A95F-082B39CE7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78A9B-8C32-48D2-96A0-A646740C2C8B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01492-A945-4858-BE3F-8FAAFD825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A2CF7-73FB-43FA-AAE1-04FC501EA154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38E8-E51F-4B1C-BFAA-2B31D8AE3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33F1-FABD-4511-87E3-05ECC89819B7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45A5-FFA3-4055-AB0A-E02402B4E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1"/>
          </p:nvPr>
        </p:nvPicPr>
        <p:blipFill rotWithShape="1">
          <a:blip r:embed="rId4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52ADC-B4CE-4F2C-B3D6-2B2AD1638E5D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84E7-FFC8-4061-A33E-5C1F239E2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3AB85-6977-4FB2-A0A2-FB0AB33B722C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F5DA2-633A-45F5-8612-B25DF0EB4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14300-5CFA-43A1-8254-073548C1130E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32F9F-7875-40ED-AC52-00859803B1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721E5-64AF-4827-8F68-4CB1368F8AB8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11A73-6FBE-4CAF-A805-C08951070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9E9F6-8652-4B9E-B42C-392685EBEE2A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685C0-98E9-4E5C-8981-610FB057D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BE387-077A-458D-B023-5E73F468865F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EDF54-BA4C-4915-B4EC-50382E014B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3EBC5-A848-44DC-AB3D-1C14A005B859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C4C24-EDB0-4CD4-80E6-14E055039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NULL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E8E14B-C011-4BB3-AC63-1D0E2FC2E8DA}" type="datetimeFigureOut">
              <a:rPr lang="en-US"/>
              <a:pPr>
                <a:defRPr/>
              </a:pPr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8465F2-9068-4D16-B7CA-7BB1BE68D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Shape">
            <a:hlinkClick r:id="" action="ppaction://media"/>
          </p:cNvPr>
          <p:cNvPicPr>
            <a:picLocks noRot="1" noChangeAspect="1" noChangeArrowheads="1"/>
          </p:cNvPicPr>
          <p:nvPr userDrawn="1">
            <a:videoFile r:link="rId14"/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7564438" y="0"/>
            <a:ext cx="1366837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liubavyshka.ru/photo/14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47800" y="228600"/>
            <a:ext cx="5486400" cy="20574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Содержание и методика преподавания темы:</a:t>
            </a:r>
            <a:b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»Личный и семейный бюджет»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876800"/>
            <a:ext cx="6248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Bookman Old Style" pitchFamily="18" charset="0"/>
              </a:rPr>
              <a:t>Авторы: преподаватели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Bookman Old Style" pitchFamily="18" charset="0"/>
              </a:rPr>
              <a:t>ГБПОУ Уфимский торгово-экономический колледж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Ахметова Т.Х.</a:t>
            </a:r>
          </a:p>
          <a:p>
            <a:pPr algn="ctr"/>
            <a:r>
              <a:rPr lang="ru-RU" sz="2200" b="1" dirty="0" err="1" smtClean="0">
                <a:solidFill>
                  <a:srgbClr val="FF0000"/>
                </a:solidFill>
                <a:latin typeface="Bookman Old Style" pitchFamily="18" charset="0"/>
              </a:rPr>
              <a:t>Леванова</a:t>
            </a:r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 Н.П</a:t>
            </a:r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Ушакова Т.А.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Якимова Т.О.</a:t>
            </a:r>
          </a:p>
          <a:p>
            <a:pPr algn="ctr"/>
            <a:endParaRPr lang="ru-RU" sz="2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6427113"/>
            <a:ext cx="274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latin typeface="Bookman Old Style" pitchFamily="18" charset="0"/>
              </a:rPr>
              <a:t>Уфа – 2017 г.</a:t>
            </a:r>
          </a:p>
        </p:txBody>
      </p:sp>
      <p:pic>
        <p:nvPicPr>
          <p:cNvPr id="9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38200" y="2362200"/>
            <a:ext cx="4724400" cy="2501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ds02.infourok.ru/uploads/ex/0715/0001c84c-6d1384c7/1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143000" y="228600"/>
            <a:ext cx="6781800" cy="6629400"/>
            <a:chOff x="2880" y="1204"/>
            <a:chExt cx="2126" cy="2108"/>
          </a:xfrm>
        </p:grpSpPr>
        <p:sp>
          <p:nvSpPr>
            <p:cNvPr id="5" name="AutoShape 10"/>
            <p:cNvSpPr>
              <a:spLocks noChangeArrowheads="1"/>
            </p:cNvSpPr>
            <p:nvPr/>
          </p:nvSpPr>
          <p:spPr bwMode="gray">
            <a:xfrm>
              <a:off x="2894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solidFill>
                <a:srgbClr val="44988C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gray">
            <a:xfrm>
              <a:off x="3360" y="2016"/>
              <a:ext cx="163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2880" y="1204"/>
              <a:ext cx="480" cy="1270"/>
              <a:chOff x="2880" y="1204"/>
              <a:chExt cx="480" cy="1270"/>
            </a:xfrm>
          </p:grpSpPr>
          <p:sp>
            <p:nvSpPr>
              <p:cNvPr id="8" name="Freeform 13"/>
              <p:cNvSpPr>
                <a:spLocks/>
              </p:cNvSpPr>
              <p:nvPr/>
            </p:nvSpPr>
            <p:spPr bwMode="gray">
              <a:xfrm>
                <a:off x="2973" y="1204"/>
                <a:ext cx="304" cy="295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44988C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4"/>
              <p:cNvSpPr>
                <a:spLocks/>
              </p:cNvSpPr>
              <p:nvPr/>
            </p:nvSpPr>
            <p:spPr bwMode="gray">
              <a:xfrm>
                <a:off x="2880" y="1543"/>
                <a:ext cx="480" cy="931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44988C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Прямоугольник 9"/>
          <p:cNvSpPr/>
          <p:nvPr/>
        </p:nvSpPr>
        <p:spPr>
          <a:xfrm>
            <a:off x="1676400" y="2743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6951">
            <a:off x="7092253" y="2658103"/>
            <a:ext cx="707797" cy="82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24000" y="3124200"/>
            <a:ext cx="6477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Планирование семейного бюджета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– одна из основ управления личными финансами и достижения финансового благополучия.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Для чего он нужен?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Определить размер суммы денег, которые Вы сможете не потратить на текущую жизнь, а направить на достижение своих целей и финансовой независимости (финансовой свободы).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Обеспечить жизненный комфорт, чтобы деньги не «утекали сквозь пальцы», а тратились на что-то важное и нужное.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Все знают, что его необходимо планировать, но мало кто это делает.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cf.ppt-online.org/files/slide/w/Wx4BH8Igbn1dmviluTp9Eo7s5KPV0eRUkFwO2r/slide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ds04.infourok.ru/uploads/ex/0b35/00037a1c-42e37a6a/64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900igr.net/up/datas/185428/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pic>
        <p:nvPicPr>
          <p:cNvPr id="46082" name="Picture 2" descr="http://webquest.onedu.ru/portal/user_uploads/4ccd7def55818090abc5229fe06eb8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895"/>
            <a:ext cx="9144000" cy="6354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/>
          <p:nvPr/>
        </p:nvGrpSpPr>
        <p:grpSpPr>
          <a:xfrm>
            <a:off x="1862902" y="1600200"/>
            <a:ext cx="7281098" cy="1023868"/>
            <a:chOff x="2224559" y="1197103"/>
            <a:chExt cx="6451897" cy="1023868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656656" y="1306571"/>
              <a:ext cx="6019800" cy="914400"/>
            </a:xfrm>
            <a:prstGeom prst="rect">
              <a:avLst/>
            </a:prstGeom>
            <a:gradFill rotWithShape="0">
              <a:gsLst>
                <a:gs pos="0">
                  <a:schemeClr val="bg1">
                    <a:lumMod val="6500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blackWhite">
            <a:xfrm>
              <a:off x="2224559" y="1241434"/>
              <a:ext cx="971550" cy="971550"/>
            </a:xfrm>
            <a:prstGeom prst="ellipse">
              <a:avLst/>
            </a:pr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6350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4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GB" sz="2400" b="1" dirty="0" smtClea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214678" y="1197103"/>
              <a:ext cx="5274951" cy="10001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marL="176182" indent="-176182" eaLnBrk="0" fontAlgn="auto" hangingPunct="0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</a:pPr>
              <a:endParaRPr lang="ru-RU" sz="1200" b="1" dirty="0" smtClean="0">
                <a:solidFill>
                  <a:srgbClr val="F141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cs typeface="Arial" pitchFamily="34" charset="0"/>
              </a:endParaRPr>
            </a:p>
            <a:p>
              <a:pPr marL="176182" indent="-176182" algn="just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F1412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" pitchFamily="18" charset="0"/>
                </a:rPr>
                <a:t>	</a:t>
              </a:r>
              <a:endParaRPr lang="en-US" sz="1400" b="1" dirty="0" smtClean="0">
                <a:solidFill>
                  <a:srgbClr val="F141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rial" pitchFamily="34" charset="0"/>
              </a:endParaRPr>
            </a:p>
          </p:txBody>
        </p:sp>
      </p:grpSp>
      <p:grpSp>
        <p:nvGrpSpPr>
          <p:cNvPr id="4" name="Group 25"/>
          <p:cNvGrpSpPr/>
          <p:nvPr/>
        </p:nvGrpSpPr>
        <p:grpSpPr>
          <a:xfrm>
            <a:off x="1331640" y="2564904"/>
            <a:ext cx="7416824" cy="1036555"/>
            <a:chOff x="1666056" y="2240609"/>
            <a:chExt cx="6642615" cy="1036555"/>
          </a:xfrm>
        </p:grpSpPr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094684" y="2312047"/>
              <a:ext cx="6213987" cy="893109"/>
            </a:xfrm>
            <a:prstGeom prst="rect">
              <a:avLst/>
            </a:prstGeom>
            <a:gradFill rotWithShape="0">
              <a:gsLst>
                <a:gs pos="0">
                  <a:schemeClr val="bg1">
                    <a:lumMod val="6500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blackWhite">
            <a:xfrm>
              <a:off x="1666056" y="2240609"/>
              <a:ext cx="971755" cy="972367"/>
            </a:xfrm>
            <a:prstGeom prst="ellipse">
              <a:avLst/>
            </a:prstGeom>
            <a:gradFill rotWithShape="0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 w="6350">
              <a:noFill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endPara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737626" y="2383485"/>
              <a:ext cx="5506554" cy="8936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marL="176182" indent="-176182" algn="just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F1412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" pitchFamily="18" charset="0"/>
                </a:rPr>
                <a:t>	</a:t>
              </a:r>
              <a:endParaRPr lang="en-US" sz="1400" dirty="0" smtClean="0">
                <a:solidFill>
                  <a:srgbClr val="F141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</p:grpSp>
      <p:grpSp>
        <p:nvGrpSpPr>
          <p:cNvPr id="5" name="Group 24"/>
          <p:cNvGrpSpPr/>
          <p:nvPr/>
        </p:nvGrpSpPr>
        <p:grpSpPr>
          <a:xfrm>
            <a:off x="990600" y="3581400"/>
            <a:ext cx="7776864" cy="979537"/>
            <a:chOff x="1208856" y="3163838"/>
            <a:chExt cx="6477000" cy="979537"/>
          </a:xfrm>
        </p:grpSpPr>
        <p:sp>
          <p:nvSpPr>
            <p:cNvPr id="25" name="Rectangle 12"/>
            <p:cNvSpPr>
              <a:spLocks noChangeArrowheads="1"/>
            </p:cNvSpPr>
            <p:nvPr/>
          </p:nvSpPr>
          <p:spPr bwMode="auto">
            <a:xfrm>
              <a:off x="1666056" y="3228975"/>
              <a:ext cx="6019800" cy="914400"/>
            </a:xfrm>
            <a:prstGeom prst="rect">
              <a:avLst/>
            </a:prstGeom>
            <a:gradFill rotWithShape="0">
              <a:gsLst>
                <a:gs pos="0">
                  <a:schemeClr val="bg1">
                    <a:lumMod val="6500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13"/>
            <p:cNvSpPr>
              <a:spLocks noChangeArrowheads="1"/>
            </p:cNvSpPr>
            <p:nvPr/>
          </p:nvSpPr>
          <p:spPr bwMode="blackWhite">
            <a:xfrm>
              <a:off x="1208856" y="3163838"/>
              <a:ext cx="907991" cy="971550"/>
            </a:xfrm>
            <a:prstGeom prst="ellipse">
              <a:avLst/>
            </a:prstGeom>
            <a:gradFill flip="none" rotWithShape="1"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round/>
              <a:headEnd/>
              <a:tailEnd/>
            </a:ln>
            <a:effectLst/>
          </p:spPr>
          <p:txBody>
            <a:bodyPr lIns="0" tIns="0" rIns="0" bIns="0" anchor="ctr" anchorCtr="1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  <a:endParaRPr lang="en-GB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1688634" y="3287761"/>
              <a:ext cx="5937250" cy="7200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marL="633301" lvl="1" algn="just" eaLnBrk="0" fontAlgn="auto" hangingPunct="0">
                <a:spcBef>
                  <a:spcPts val="0"/>
                </a:spcBef>
                <a:spcAft>
                  <a:spcPts val="0"/>
                </a:spcAft>
              </a:pPr>
              <a:endParaRPr lang="en-US" sz="1400" dirty="0" smtClean="0">
                <a:solidFill>
                  <a:srgbClr val="F141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28600" y="5744820"/>
            <a:ext cx="8611095" cy="1113180"/>
            <a:chOff x="370656" y="5257799"/>
            <a:chExt cx="8611095" cy="1113180"/>
          </a:xfrm>
        </p:grpSpPr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904056" y="5286599"/>
              <a:ext cx="8039160" cy="914400"/>
            </a:xfrm>
            <a:prstGeom prst="rect">
              <a:avLst/>
            </a:prstGeom>
            <a:gradFill rotWithShape="0">
              <a:gsLst>
                <a:gs pos="0">
                  <a:schemeClr val="bg1">
                    <a:lumMod val="6500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blackWhite">
            <a:xfrm>
              <a:off x="370656" y="5257799"/>
              <a:ext cx="1045350" cy="972000"/>
            </a:xfrm>
            <a:prstGeom prst="ellipse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path path="rect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</p:spPr>
          <p:txBody>
            <a:bodyPr lIns="0" tIns="0" rIns="0" bIns="18000" anchor="ctr" anchorCtr="1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  <a:endParaRPr lang="en-GB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1306760" y="5417775"/>
              <a:ext cx="7674991" cy="9532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marL="176182" indent="-176182" algn="just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ru-RU" sz="1200" dirty="0" smtClean="0">
                  <a:solidFill>
                    <a:srgbClr val="F1412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" pitchFamily="18" charset="0"/>
                </a:rPr>
                <a:t>	</a:t>
              </a:r>
              <a:endParaRPr lang="en-US" sz="1400" b="1" dirty="0" smtClean="0">
                <a:solidFill>
                  <a:srgbClr val="F141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Arial" pitchFamily="34" charset="0"/>
              </a:endParaRPr>
            </a:p>
          </p:txBody>
        </p:sp>
      </p:grpSp>
      <p:grpSp>
        <p:nvGrpSpPr>
          <p:cNvPr id="7" name="Group 23"/>
          <p:cNvGrpSpPr/>
          <p:nvPr/>
        </p:nvGrpSpPr>
        <p:grpSpPr>
          <a:xfrm>
            <a:off x="685800" y="4572000"/>
            <a:ext cx="8280920" cy="1064160"/>
            <a:chOff x="550545" y="4219575"/>
            <a:chExt cx="7611122" cy="1048878"/>
          </a:xfrm>
        </p:grpSpPr>
        <p:sp>
          <p:nvSpPr>
            <p:cNvPr id="39" name="Rectangle 5"/>
            <p:cNvSpPr>
              <a:spLocks noChangeArrowheads="1"/>
            </p:cNvSpPr>
            <p:nvPr/>
          </p:nvSpPr>
          <p:spPr bwMode="auto">
            <a:xfrm>
              <a:off x="1056455" y="4219575"/>
              <a:ext cx="7074300" cy="1048878"/>
            </a:xfrm>
            <a:prstGeom prst="rect">
              <a:avLst/>
            </a:prstGeom>
            <a:gradFill rotWithShape="0">
              <a:gsLst>
                <a:gs pos="0">
                  <a:schemeClr val="bg1">
                    <a:lumMod val="6500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Oval 6"/>
            <p:cNvSpPr>
              <a:spLocks noChangeArrowheads="1"/>
            </p:cNvSpPr>
            <p:nvPr/>
          </p:nvSpPr>
          <p:spPr bwMode="blackWhite">
            <a:xfrm>
              <a:off x="550545" y="4219575"/>
              <a:ext cx="992755" cy="1048876"/>
            </a:xfrm>
            <a:prstGeom prst="ellipse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  <a:effectLst/>
          </p:spPr>
          <p:txBody>
            <a:bodyPr lIns="0" tIns="0" rIns="0" bIns="0" anchor="ctr" anchorCtr="1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8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GB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7"/>
            <p:cNvSpPr>
              <a:spLocks noChangeArrowheads="1"/>
            </p:cNvSpPr>
            <p:nvPr/>
          </p:nvSpPr>
          <p:spPr bwMode="auto">
            <a:xfrm>
              <a:off x="1525565" y="4285446"/>
              <a:ext cx="6636102" cy="7858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marL="176182" indent="-176182" algn="just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ru-RU" sz="1400" dirty="0" smtClean="0">
                  <a:solidFill>
                    <a:srgbClr val="F1412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	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52600" y="4800600"/>
            <a:ext cx="7391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Не пытайтесь много сэкономить на мелочах. Сокращайте крупные расходы.</a:t>
            </a:r>
          </a:p>
          <a:p>
            <a:endParaRPr lang="ru-RU" sz="1600" b="1" dirty="0">
              <a:latin typeface="Bookman Old Style" pitchFamily="18" charset="0"/>
            </a:endParaRPr>
          </a:p>
        </p:txBody>
      </p:sp>
      <p:pic>
        <p:nvPicPr>
          <p:cNvPr id="3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819400" y="182880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Начните правильно относиться к семейному бюджету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19200" y="0"/>
            <a:ext cx="7315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FF00"/>
                </a:solidFill>
                <a:latin typeface="Bookman Old Style" pitchFamily="18" charset="0"/>
              </a:rPr>
              <a:t>Рекомендации для того, чтобы при минимуме вложений времени получать максимальную пользу для личных финансов</a:t>
            </a:r>
            <a:endParaRPr lang="ru-RU" sz="2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362200" y="2819400"/>
            <a:ext cx="6400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Не перегружать семейный бюджет мелочами.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362200" y="38100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Посчитайте, сколько стоит час Вашей жизни.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676400" y="58674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Вначале платите себе, потом всем остальным</a:t>
            </a:r>
          </a:p>
        </p:txBody>
      </p:sp>
    </p:spTree>
    <p:extLst>
      <p:ext uri="{BB962C8B-B14F-4D97-AF65-F5344CB8AC3E}">
        <p14:creationId xmlns:p14="http://schemas.microsoft.com/office/powerpoint/2010/main" val="1361039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ablica-semejnogo-budzheta-06.08.1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50381" cy="1066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pic>
        <p:nvPicPr>
          <p:cNvPr id="15361" name="Picture 1" descr="C:\Users\111\Desktop\КУРСЫ\1444400033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7216"/>
            <a:ext cx="9644710" cy="69352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10000" y="1071801"/>
            <a:ext cx="533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Ведение семейного бюджета — это не сложно!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При соблюдении вышеперечисленных рекомендаций 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контроль расходов </a:t>
            </a:r>
            <a:r>
              <a:rPr lang="ru-RU" sz="2000" b="1" dirty="0" smtClean="0">
                <a:latin typeface="Bookman Old Style" pitchFamily="18" charset="0"/>
              </a:rPr>
              <a:t>войдет в Вашу привычку, и будет восприниматься как само собой разумеющееся.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Тем более, планирование семейного бюджета способно обеспечить комфортную жизнь и финансовое благополучие. Все, что нужно сделать – организовать его планирование удобным для себя образом и наслаждаться положительными результатами. 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Именно так деньги становятся союзником и начинают работать на человека.</a:t>
            </a:r>
          </a:p>
          <a:p>
            <a:pPr algn="ctr"/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91257" cy="914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6488684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6951">
            <a:off x="2901253" y="3039103"/>
            <a:ext cx="707797" cy="82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2675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Bookman Old Style" pitchFamily="18" charset="0"/>
              </a:rPr>
              <a:t>Методика оценки педагогической эффективности занятия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371600"/>
            <a:ext cx="9144000" cy="57541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Вопросы для педагогической рефлексии: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Была ли моя стратегия урока удачной? Как можно было бы построить урок иначе, чтобы сделать его эффективнее?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мне далось труднее всего на уроке? Что потребовало от меня особых усилий? Почему? Что следует предпринять в следующий раз при таких обстоятельствах?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Были ли мои обучающие приемы эффективны? То, чему на- учились студенты действительно связано с тем, каким образом я их учила? Что мне стоит учесть на будущее?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Насколько объективно я оценила учебную работу учеников? Достаточно ли понятно для студентов комментировал поставленные отметки?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Предоставлял ли я студентам возможность самостоятельного управления своей учебной деятельностью? Если да, то в чем именно? Если нет, то почему и как это стоило бы сделать?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мне нужно сделать, чтобы стать более успешным преподавателем?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Критерии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занятия: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усвоение студентами определенных знаний;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обще учебных умений и навыков;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Включенность студентов в учебную деятельность;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рефлексии и оценочной деятельности; связь учебного материала с жизненным опытом студентов;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степень утомляемости студентов во время учебной деятельности;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деятельностистудентов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уроке;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уровень подготовленности преподавателя к уроку и методика преподавания.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liubavyshka.ru/_ph/144/1/262746611.jpg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9080" y="5708073"/>
            <a:ext cx="1264920" cy="1149927"/>
          </a:xfrm>
          <a:prstGeom prst="rect">
            <a:avLst/>
          </a:prstGeom>
          <a:noFill/>
        </p:spPr>
      </p:pic>
      <p:pic>
        <p:nvPicPr>
          <p:cNvPr id="5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371600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Актуальность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темы заключается в том, что она важна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для каждого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студента, независимо от того, выберет ли он карьеру профессионального экономиста или будет заниматься любым другим видом деятельности.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Важно знать: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b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Что такое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семейный бюджет?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Из чего он складывается?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Для чего нам необходимо планировать свой семейный бюджет?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Как изменяется структура расходов семьи?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 каким причины они могут изменяться?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Какую роль в экономике семьи играют сбережения?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Кто и как может влиять на благосостояние семьи?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Ответы на эти и многие другие вопросы являются очень важными, и актуальными в любой семье, в семьям с большим достатком и со скромными доходами, в опытных и особенно в молодых.  И поэтому важно прививать студентам навыки ведения учета  ресурсов семьи, показать значение этого, рассказать о преимуществах, а также показать негативные последствия нерационального использования средств.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 b="11145"/>
          <a:stretch/>
        </p:blipFill>
        <p:spPr>
          <a:xfrm>
            <a:off x="457200" y="1447800"/>
            <a:ext cx="7848600" cy="403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09600" y="5562600"/>
            <a:ext cx="7875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strelk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13716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05740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 данном занятии важно сформировать у студентов понимание того, что планирование расходов является необходимым для достижения финансового благополучия.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Студенты должны осознать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принцип ограниченности финансовых ресурсов: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что если они купят менее нужные вещи, то не смогут купить необходимые; поэтому важно оценивать свои потребности и выбирать, уже в их возрасте свои покупки по степени важности.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pic>
        <p:nvPicPr>
          <p:cNvPr id="13" name="Picture 3" descr="G:\strelk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143000"/>
            <a:ext cx="14112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1800000" lon="0" rev="16200000"/>
            </a:camera>
            <a:lightRig rig="threePt" dir="t"/>
          </a:scene3d>
          <a:sp3d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136339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В настоящее время  обучение  формированию и  грамотному расходованию семейного бюджета становится особенно актуальным, так как семейный бюджет является неотъемлемой частью бюджета государства. Он является основой благосостояния всего государства и отражает уровень развития экономики. 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4267200"/>
            <a:ext cx="89154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Такие факты, как низкий уровень доходов основной массы российских семей, жилищно-бытовая неустроенность, сознательная ориентация на </a:t>
            </a:r>
            <a:r>
              <a:rPr lang="ru-RU" sz="2000" b="1" dirty="0" err="1" smtClean="0">
                <a:solidFill>
                  <a:srgbClr val="0070C0"/>
                </a:solidFill>
                <a:latin typeface="Bookman Old Style" pitchFamily="18" charset="0"/>
              </a:rPr>
              <a:t>малодетность</a:t>
            </a:r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, основанная на неуверенности в завтрашнем дне, рост числа гражданских браков и внебрачных рождений среди молодых людей говорит о том, что тема 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Семейного бюджета актуальна </a:t>
            </a:r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в современном образовании как никогда ранее.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pic>
        <p:nvPicPr>
          <p:cNvPr id="13" name="Picture 3" descr="G:\strelk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167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Цель урока: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научить студентов ведению учета семейного бюджета, сформировать у обучающихся понимание того, что планирование расходов является необходимым для достижения финансового благополучия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6386" name="Picture 2" descr="ÐºÐ°Ðº ÑÐ¾ÑÑÐ°Ð²Ð¸ÑÑ ÑÐµÐ¼ÐµÐ¹Ð½ÑÐ¹ Ð±ÑÐ´Ð¶ÐµÑ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3967732"/>
            <a:ext cx="5334000" cy="2661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pic>
        <p:nvPicPr>
          <p:cNvPr id="13" name="Picture 3" descr="G:\strelk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14112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2438400"/>
            <a:ext cx="89154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Задачи урока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: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1. Через представление конкретной ситуации  сформулировать понятие «семейный бюджет»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2. Организовать работу с текстами в группах и сформировать понятие «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профицит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» и «дефицит» бюджета.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3. Организуя работу с конкретными ситуациями научить планировать и рассчитывать бюджет с учетом рисков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7886700" cy="1087395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Описание учебного процесса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243" y="109410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*</a:t>
            </a:r>
            <a:r>
              <a:rPr lang="ru-RU" sz="2000" dirty="0"/>
              <a:t>этап может включать одно или несколько типов заданий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677886"/>
              </p:ext>
            </p:extLst>
          </p:nvPr>
        </p:nvGraphicFramePr>
        <p:xfrm>
          <a:off x="0" y="1438958"/>
          <a:ext cx="9144000" cy="5419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831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18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8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Деятельность  учителя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Деятельность учащихся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04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Стадия вызова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Предлагается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проблемная ситуация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Читают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текст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обсуждают. Выдвигают версии. Возможные варианты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7643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Стадия осмысления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работы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студентов по методу корзина идей.</a:t>
                      </a:r>
                      <a:endParaRPr lang="ru-RU" sz="18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Раздает карточки с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расходами и доходами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Организует работу студентов с текстом учебника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Организует обсуждение результатов работы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Организует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повторение ранее изученного материала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Предлагают собственные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решения проблемы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Распределяют карточки с наименованиями доходов и расходов, считают доходы и расходы</a:t>
                      </a:r>
                    </a:p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Выполняют задание из учебника.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Озвучивают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результаты работы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06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Стадия рефлексии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рганизует 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абота с таблицей  «Верные – неверные утверждения»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проблемными заданиями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Заполняют таблицы, выполняют проблемные задания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32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E:\Волонтерское движение_СТИЛЬ ЖИЗНИ\ВД за ЗОЖ\Фото\logo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6837" cy="1143000"/>
          </a:xfrm>
          <a:prstGeom prst="rect">
            <a:avLst/>
          </a:prstGeom>
          <a:noFill/>
        </p:spPr>
      </p:pic>
      <p:pic>
        <p:nvPicPr>
          <p:cNvPr id="13" name="Picture 3" descr="G:\strelk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28600"/>
            <a:ext cx="14112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1371600"/>
            <a:ext cx="93726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Планируемые результаты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Личностные: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Развивать умение различать личные расходы и расходы семьи;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Формировать ответственное понимание  того, что трата семейных доходов лишает семью возможности обеспечить устойчивость своего благосостояния.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Развивать умение работать в группе.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Предметные: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Структурировать знания о семейном бюджете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2. Сформулировать понятия семейного бюджета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3. Проверить навык планирования расходов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Метапредметные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Владение и умение извлекать информацию из предложенного источника.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Вступать в коммуникацию со сверстниками и преподавателем, понимать и продвигать предлагаемые идеи, умение работать  в команде.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cs typeface="Times New Roman" pitchFamily="18" charset="0"/>
              </a:rPr>
              <a:t>Коммуникативные: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1.донесение своей позиции,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Times New Roman" pitchFamily="18" charset="0"/>
              </a:rPr>
              <a:t>2.умение понять взгляды и интересы других.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ages.myshared.ru/62/1347287/slide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511235"/>
            <a:ext cx="827584" cy="369316"/>
          </a:xfrm>
          <a:prstGeom prst="rect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effectLst>
            <a:softEdge rad="31750"/>
          </a:effectLst>
        </p:spPr>
        <p:txBody>
          <a:bodyPr wrap="square" lIns="91424" tIns="45712" rIns="91424" bIns="45712" rtlCol="0">
            <a:spAutoFit/>
          </a:bodyPr>
          <a:lstStyle>
            <a:defPPr>
              <a:defRPr lang="es-ES"/>
            </a:defPPr>
            <a:lvl1pPr>
              <a:defRPr b="1">
                <a:solidFill>
                  <a:srgbClr val="003300"/>
                </a:solidFill>
                <a:latin typeface="Cambria Math" pitchFamily="18" charset="0"/>
                <a:ea typeface="Cambria Math" pitchFamily="18" charset="0"/>
              </a:defRPr>
            </a:lvl1pPr>
          </a:lstStyle>
          <a:p>
            <a:r>
              <a:rPr lang="ru-RU" dirty="0"/>
              <a:t>УТЭК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1058</Words>
  <Application>Microsoft Office PowerPoint</Application>
  <PresentationFormat>Экран (4:3)</PresentationFormat>
  <Paragraphs>131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Содержание и методика преподавания темы: »Личный и семейный бюджет»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Описание учебного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Методика оценки педагогической эффективности занятия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keywords/>
  <dc:description/>
  <cp:lastModifiedBy/>
  <cp:revision>18</cp:revision>
  <dcterms:modified xsi:type="dcterms:W3CDTF">2018-09-28T13:33:27Z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