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2"/>
  </p:notesMasterIdLst>
  <p:sldIdLst>
    <p:sldId id="256" r:id="rId2"/>
    <p:sldId id="318" r:id="rId3"/>
    <p:sldId id="267" r:id="rId4"/>
    <p:sldId id="268" r:id="rId5"/>
    <p:sldId id="271" r:id="rId6"/>
    <p:sldId id="281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314" r:id="rId24"/>
    <p:sldId id="302" r:id="rId25"/>
    <p:sldId id="315" r:id="rId26"/>
    <p:sldId id="317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00" r:id="rId39"/>
    <p:sldId id="301" r:id="rId40"/>
    <p:sldId id="266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15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1F2CD-C1C1-43E6-8D2C-500BC3B4A9FC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A4137-5DBD-4051-80CC-BDE4D3031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rg.ru/2014/11/10/obschina-site.html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42875"/>
            <a:ext cx="8893175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Министерство образования Республики Башкортостан </a:t>
            </a:r>
            <a:b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ГАПОУ  Уфимский колледж предпринимательства, </a:t>
            </a:r>
            <a:b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cs typeface="Times New Roman" pitchFamily="18" charset="0"/>
              </a:rPr>
              <a:t>экологии и дизайна</a:t>
            </a:r>
            <a:endParaRPr lang="ru-RU" sz="2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7"/>
            <a:ext cx="1509712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35696" y="1340769"/>
            <a:ext cx="691276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+mj-lt"/>
                <a:cs typeface="Times New Roman" pitchFamily="18" charset="0"/>
              </a:rPr>
              <a:t>Тема  урока: </a:t>
            </a:r>
          </a:p>
          <a:p>
            <a:pPr algn="ctr"/>
            <a:r>
              <a:rPr lang="ru-RU" sz="3600" b="1" dirty="0" smtClean="0">
                <a:latin typeface="+mj-lt"/>
                <a:cs typeface="Times New Roman" pitchFamily="18" charset="0"/>
              </a:rPr>
              <a:t>«Деньги и их роль в экономике»</a:t>
            </a:r>
          </a:p>
          <a:p>
            <a:pPr algn="ctr"/>
            <a:endParaRPr lang="ru-RU" sz="3600" b="1" dirty="0" smtClean="0">
              <a:latin typeface="+mj-lt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latin typeface="+mj-lt"/>
                <a:cs typeface="Times New Roman" pitchFamily="18" charset="0"/>
              </a:rPr>
              <a:t>Неделя финансовой грамотности для детей и </a:t>
            </a:r>
            <a:r>
              <a:rPr lang="ru-RU" sz="2400" b="1" i="1" dirty="0" smtClean="0">
                <a:latin typeface="+mj-lt"/>
                <a:cs typeface="Times New Roman" pitchFamily="18" charset="0"/>
              </a:rPr>
              <a:t>молодежи</a:t>
            </a:r>
          </a:p>
          <a:p>
            <a:pPr algn="ctr"/>
            <a:endParaRPr lang="ru-RU" sz="2400" b="1" i="1" dirty="0" smtClean="0">
              <a:latin typeface="+mj-lt"/>
              <a:cs typeface="Times New Roman" pitchFamily="18" charset="0"/>
            </a:endParaRPr>
          </a:p>
          <a:p>
            <a:pPr algn="ctr"/>
            <a:endParaRPr lang="ru-RU" sz="1600" b="1" i="1" dirty="0" smtClean="0">
              <a:latin typeface="+mj-lt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latin typeface="+mj-lt"/>
                <a:cs typeface="Times New Roman" pitchFamily="18" charset="0"/>
              </a:rPr>
              <a:t>Выполнил коллектив преподавателей: </a:t>
            </a:r>
          </a:p>
          <a:p>
            <a:pPr algn="ctr"/>
            <a:r>
              <a:rPr lang="ru-RU" sz="1600" b="1" i="1" dirty="0" smtClean="0">
                <a:latin typeface="+mj-lt"/>
                <a:cs typeface="Times New Roman" pitchFamily="18" charset="0"/>
              </a:rPr>
              <a:t>               </a:t>
            </a:r>
            <a:r>
              <a:rPr lang="ru-RU" sz="1600" b="1" i="1" dirty="0" err="1" smtClean="0">
                <a:latin typeface="+mj-lt"/>
                <a:cs typeface="Times New Roman" pitchFamily="18" charset="0"/>
              </a:rPr>
              <a:t>Буторина</a:t>
            </a:r>
            <a:r>
              <a:rPr lang="ru-RU" sz="1600" b="1" i="1" dirty="0" smtClean="0">
                <a:latin typeface="+mj-lt"/>
                <a:cs typeface="Times New Roman" pitchFamily="18" charset="0"/>
              </a:rPr>
              <a:t> И.В.,</a:t>
            </a:r>
            <a:r>
              <a:rPr lang="ru-RU" sz="1600" b="1" i="1" dirty="0" smtClean="0">
                <a:latin typeface="+mj-lt"/>
                <a:cs typeface="Times New Roman" pitchFamily="18" charset="0"/>
              </a:rPr>
              <a:t> Байдаков Л.М.,  </a:t>
            </a:r>
            <a:endParaRPr lang="ru-RU" sz="1600" b="1" i="1" dirty="0" smtClean="0">
              <a:latin typeface="+mj-lt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latin typeface="+mj-lt"/>
                <a:cs typeface="Times New Roman" pitchFamily="18" charset="0"/>
              </a:rPr>
              <a:t>             </a:t>
            </a:r>
            <a:r>
              <a:rPr lang="ru-RU" sz="1600" b="1" i="1" dirty="0" err="1" smtClean="0">
                <a:latin typeface="+mj-lt"/>
                <a:cs typeface="Times New Roman" pitchFamily="18" charset="0"/>
              </a:rPr>
              <a:t>Мингазов</a:t>
            </a:r>
            <a:r>
              <a:rPr lang="ru-RU" sz="1600" b="1" i="1" dirty="0" smtClean="0">
                <a:latin typeface="+mj-lt"/>
                <a:cs typeface="Times New Roman" pitchFamily="18" charset="0"/>
              </a:rPr>
              <a:t> Р.Н., </a:t>
            </a:r>
            <a:r>
              <a:rPr lang="ru-RU" sz="1600" b="1" i="1" dirty="0" err="1" smtClean="0">
                <a:latin typeface="+mj-lt"/>
                <a:cs typeface="Times New Roman" pitchFamily="18" charset="0"/>
              </a:rPr>
              <a:t>Мусиева</a:t>
            </a:r>
            <a:r>
              <a:rPr lang="ru-RU" sz="1600" b="1" i="1" dirty="0" smtClean="0">
                <a:latin typeface="+mj-lt"/>
                <a:cs typeface="Times New Roman" pitchFamily="18" charset="0"/>
              </a:rPr>
              <a:t> М.Ю., </a:t>
            </a:r>
          </a:p>
          <a:p>
            <a:pPr algn="ctr"/>
            <a:r>
              <a:rPr lang="ru-RU" sz="1600" b="1" i="1" smtClean="0">
                <a:latin typeface="+mj-lt"/>
                <a:cs typeface="Times New Roman" pitchFamily="18" charset="0"/>
              </a:rPr>
              <a:t>                                      Фахретдинов</a:t>
            </a:r>
            <a:r>
              <a:rPr lang="ru-RU" sz="1600" b="1" i="1" dirty="0" smtClean="0">
                <a:latin typeface="+mj-lt"/>
                <a:cs typeface="Times New Roman" pitchFamily="18" charset="0"/>
              </a:rPr>
              <a:t> Ю.Г.,</a:t>
            </a:r>
            <a:r>
              <a:rPr lang="ru-RU" sz="1600" b="1" i="1" dirty="0" smtClean="0">
                <a:latin typeface="+mj-lt"/>
                <a:cs typeface="Times New Roman" pitchFamily="18" charset="0"/>
              </a:rPr>
              <a:t> </a:t>
            </a:r>
            <a:r>
              <a:rPr lang="ru-RU" sz="1600" b="1" i="1" dirty="0" err="1" smtClean="0">
                <a:latin typeface="+mj-lt"/>
                <a:cs typeface="Times New Roman" pitchFamily="18" charset="0"/>
              </a:rPr>
              <a:t>Хазова</a:t>
            </a:r>
            <a:r>
              <a:rPr lang="ru-RU" sz="1600" b="1" i="1" dirty="0" smtClean="0">
                <a:latin typeface="+mj-lt"/>
                <a:cs typeface="Times New Roman" pitchFamily="18" charset="0"/>
              </a:rPr>
              <a:t> Н.П., </a:t>
            </a:r>
            <a:r>
              <a:rPr lang="ru-RU" sz="1600" b="1" i="1" dirty="0" smtClean="0">
                <a:latin typeface="+mj-lt"/>
                <a:cs typeface="Times New Roman" pitchFamily="18" charset="0"/>
              </a:rPr>
              <a:t> </a:t>
            </a:r>
            <a:r>
              <a:rPr lang="ru-RU" sz="1600" b="1" i="1" dirty="0" err="1" smtClean="0">
                <a:latin typeface="+mj-lt"/>
                <a:cs typeface="Times New Roman" pitchFamily="18" charset="0"/>
              </a:rPr>
              <a:t>Янкина</a:t>
            </a:r>
            <a:r>
              <a:rPr lang="ru-RU" sz="1600" b="1" i="1" dirty="0" smtClean="0">
                <a:latin typeface="+mj-lt"/>
                <a:cs typeface="Times New Roman" pitchFamily="18" charset="0"/>
              </a:rPr>
              <a:t> Г.А.</a:t>
            </a:r>
            <a:endParaRPr lang="ru-RU" sz="1600" b="1" i="1" dirty="0" smtClean="0">
              <a:latin typeface="+mj-lt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/>
          </a:p>
          <a:p>
            <a:pPr algn="ctr"/>
            <a:endParaRPr lang="ru-RU" sz="1600" b="1" i="1" dirty="0" smtClean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166054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33528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</a:rPr>
              <a:t>Название «деньги» произошло от слова «</a:t>
            </a:r>
            <a:r>
              <a:rPr lang="ru-RU" sz="3200" dirty="0" err="1" smtClean="0">
                <a:solidFill>
                  <a:schemeClr val="tx1"/>
                </a:solidFill>
                <a:cs typeface="Times New Roman" pitchFamily="18" charset="0"/>
              </a:rPr>
              <a:t>денга</a:t>
            </a: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</a:rPr>
              <a:t>». Это название серебряной монеты, которую начали печатать в годы правления Дмитрия Донского.</a:t>
            </a:r>
            <a:endParaRPr lang="ru-RU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4" name="Содержимое 3" descr="img_A_106044_82f1f019ab9495cdf4ab3433c639ac9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0" y="4076700"/>
            <a:ext cx="5562600" cy="2781300"/>
          </a:xfr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1981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Первые бумажные деньги были изобретены в Китае, в 8  веке.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 descr="zP3LGwkHI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743200"/>
            <a:ext cx="8293100" cy="38862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1142999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А в России бумажные деньги появились в 1769 году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00new-a24304242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1314450"/>
            <a:ext cx="5715000" cy="554355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2399"/>
            <a:ext cx="9144000" cy="320040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Туземцы на Мальдивских островах использовали ракушки морского моллюска </a:t>
            </a:r>
            <a:r>
              <a:rPr lang="ru-RU" sz="4400" dirty="0" smtClean="0">
                <a:latin typeface="+mj-lt"/>
                <a:cs typeface="Times New Roman" pitchFamily="18" charset="0"/>
              </a:rPr>
              <a:t>каури как деньги.</a:t>
            </a:r>
            <a:endParaRPr lang="ru-RU" sz="4400" dirty="0">
              <a:latin typeface="+mj-lt"/>
              <a:cs typeface="Times New Roman" pitchFamily="18" charset="0"/>
            </a:endParaRPr>
          </a:p>
        </p:txBody>
      </p:sp>
      <p:pic>
        <p:nvPicPr>
          <p:cNvPr id="4" name="Рисунок 3" descr="kauri_red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2286000"/>
            <a:ext cx="5725224" cy="4572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08012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Древние Кельтские деньги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4" name="Рисунок 3" descr="J01295X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2362200"/>
            <a:ext cx="5638800" cy="3077447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585152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Также на Руси в обороте были иностранные деньги. Арабские дирхемы.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5" name="Рисунок 4" descr="ebed838f463e42783e9bc64c2db32e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3048000"/>
            <a:ext cx="6350000" cy="33528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4221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Другие монеты тех далеких времен- ногата и резана. Ногата - хорошая, отборная. Резана – половина куны.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5" name="Рисунок 4" descr="t_11909_12245233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3048000"/>
            <a:ext cx="5334000" cy="2720340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0801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Люди перепробовали немало «денег», пока не пришли к деньгам металлическим. Но они немного отличались от существующих сейчас. Они имели форму прутиков, колец.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 descr="4777c9ad86d9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2305050"/>
            <a:ext cx="7620000" cy="455295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Таким образом, от шкур, ракушек и древних монет приходим к русским бумажным деньгам, которые мы используем  сейчас.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5" name="Рисунок 4" descr="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22860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175351" cy="3816424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Самые удивительные 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необыкновенные деньги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мира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5440940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0"/>
            <a:ext cx="4038600" cy="6126163"/>
          </a:xfrm>
        </p:spPr>
        <p:txBody>
          <a:bodyPr>
            <a:normAutofit fontScale="92500" lnSpcReduction="20000"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Цели:</a:t>
            </a:r>
          </a:p>
          <a:p>
            <a:r>
              <a:rPr lang="ru-RU" sz="3200" dirty="0" smtClean="0"/>
              <a:t>1. Познакомить обучающихся с понятием «деньги»;</a:t>
            </a:r>
          </a:p>
          <a:p>
            <a:r>
              <a:rPr lang="ru-RU" sz="3200" dirty="0" smtClean="0"/>
              <a:t>2.Исследовать процесс возникновения и развития денег в обществе;</a:t>
            </a:r>
          </a:p>
          <a:p>
            <a:r>
              <a:rPr lang="ru-RU" sz="3200" dirty="0" smtClean="0"/>
              <a:t>3.Выяснить значение денег в жизни молодежи и экономике всей страны.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038600" cy="6126163"/>
          </a:xfrm>
        </p:spPr>
        <p:txBody>
          <a:bodyPr>
            <a:normAutofit fontScale="92500" lnSpcReduction="20000"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r>
              <a:rPr lang="ru-RU" sz="3200" dirty="0" smtClean="0"/>
              <a:t>1.Сформировать знания о деньгах у обучающихся;</a:t>
            </a:r>
          </a:p>
          <a:p>
            <a:r>
              <a:rPr lang="ru-RU" sz="3200" dirty="0" smtClean="0"/>
              <a:t>2.Определить причины возникновения денег  и рассмотреть этапы их развития в обществе;</a:t>
            </a:r>
          </a:p>
          <a:p>
            <a:r>
              <a:rPr lang="ru-RU" sz="3200" dirty="0" smtClean="0"/>
              <a:t>3.Определить значимость денег.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9144000" cy="26679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многих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странах нашей планеты до сих пор не прижилась привычная нам бумажная и металлическая валюта. Казалось бы, - времена бус и зеркалец в качестве валюты давно закончились, - но так ли это на самом деле?</a:t>
            </a:r>
          </a:p>
        </p:txBody>
      </p:sp>
      <p:pic>
        <p:nvPicPr>
          <p:cNvPr id="13318" name="Picture 6" descr="http://cliparts.co/cliparts/8T6/ogj/8T6ogj7y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213" y="2601230"/>
            <a:ext cx="4248472" cy="42567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7649558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9144000" cy="420624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Необычные геометрические деньги Сомали. Эти так называемые монеты представляют собой трехмерные геометрические формы конуса (вода), пирамиды (огонь), шара (земля), цилиндра (дерево) и куба (металл).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52936"/>
            <a:ext cx="655272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117332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3717032"/>
            <a:ext cx="9144000" cy="338437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</a:t>
            </a:r>
            <a:r>
              <a:rPr lang="ru-RU" dirty="0" smtClean="0">
                <a:latin typeface="+mj-lt"/>
              </a:rPr>
              <a:t>Жители Вьетнама пользуются специальными отрывными талонами, которые владелец может обменять только на ту вещь, которая на них указана, а также, лишь в определенном количестве.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34634"/>
            <a:ext cx="6120681" cy="3910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976967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26368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1y2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80728"/>
            <a:ext cx="5740225" cy="4872231"/>
          </a:xfrm>
        </p:spPr>
      </p:pic>
      <p:sp>
        <p:nvSpPr>
          <p:cNvPr id="5" name="Прямоугольник 4"/>
          <p:cNvSpPr/>
          <p:nvPr/>
        </p:nvSpPr>
        <p:spPr>
          <a:xfrm>
            <a:off x="5796136" y="476672"/>
            <a:ext cx="30243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Нет, это не </a:t>
            </a:r>
            <a:r>
              <a:rPr lang="ru-RU" sz="2800" dirty="0" err="1" smtClean="0"/>
              <a:t>фейк</a:t>
            </a:r>
            <a:r>
              <a:rPr lang="ru-RU" sz="2800" dirty="0" smtClean="0"/>
              <a:t> и не денежные сувениры, а реально существующая валюта, которой можно расплачиваться только в, связанных с Диснеем местах — например, в </a:t>
            </a:r>
            <a:r>
              <a:rPr lang="ru-RU" sz="2800" dirty="0" err="1" smtClean="0"/>
              <a:t>Диснейлендах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0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Доллар Диснея.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8820472" cy="234888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Ценность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этой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валюты, созданной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1987 году,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приравнена к доллару США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Существуют купюры номиналом в $1, $5, $10 и $50.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3074" name="Picture 2" descr="7. Доллар Диснея. Ценность этой валюты, созданной в 1987 году, приравнена к доллару США. Купюры номиналом в $1, $5, $10 и $50 могут использоваться только в тематических парках Диснея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092" y="1556793"/>
            <a:ext cx="4937148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7641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1296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долларах изображают Золушку</a:t>
            </a:r>
            <a:endParaRPr lang="ru-RU" sz="3600" dirty="0"/>
          </a:p>
        </p:txBody>
      </p:sp>
      <p:pic>
        <p:nvPicPr>
          <p:cNvPr id="2050" name="Picture 2" descr="http://disneydollars.net/images/DisneyDollars/2007/2007-$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28800"/>
            <a:ext cx="5688632" cy="49550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Микки и </a:t>
            </a:r>
            <a:r>
              <a:rPr lang="ru-RU" sz="4800" dirty="0" err="1" smtClean="0">
                <a:solidFill>
                  <a:schemeClr val="tx1"/>
                </a:solidFill>
              </a:rPr>
              <a:t>минни</a:t>
            </a:r>
            <a:r>
              <a:rPr lang="ru-RU" sz="4800" dirty="0" smtClean="0">
                <a:solidFill>
                  <a:schemeClr val="tx1"/>
                </a:solidFill>
              </a:rPr>
              <a:t> </a:t>
            </a:r>
            <a:r>
              <a:rPr lang="ru-RU" sz="4800" dirty="0" err="1" smtClean="0">
                <a:solidFill>
                  <a:schemeClr val="tx1"/>
                </a:solidFill>
              </a:rPr>
              <a:t>мауса</a:t>
            </a:r>
            <a:endParaRPr lang="ru-RU" sz="4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2001-$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484784"/>
            <a:ext cx="5412098" cy="4708525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4797152"/>
            <a:ext cx="9144000" cy="20608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8640" lvl="8" indent="-411480">
              <a:buClr>
                <a:schemeClr val="tx1">
                  <a:shade val="95000"/>
                </a:schemeClr>
              </a:buClr>
              <a:buSzPct val="65000"/>
              <a:buNone/>
            </a:pPr>
            <a:r>
              <a:rPr lang="ru-RU" sz="3200" dirty="0" smtClean="0"/>
              <a:t>В Канаде, городе </a:t>
            </a:r>
            <a:r>
              <a:rPr lang="ru-RU" sz="3200" dirty="0" err="1" smtClean="0"/>
              <a:t>Сентенниали</a:t>
            </a:r>
            <a:r>
              <a:rPr lang="ru-RU" sz="3200" dirty="0" smtClean="0"/>
              <a:t> используют единственные в мире деревянные деньги. Их длинна составляет всего 3см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0648"/>
            <a:ext cx="5904656" cy="4297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8216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4653136"/>
            <a:ext cx="9144000" cy="208823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Самые необычные «переработанные деньги» были в ходу в Доминиканской республики - в центре каждой монеты была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дырочка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форме сердца.</a:t>
            </a:r>
          </a:p>
        </p:txBody>
      </p:sp>
      <p:pic>
        <p:nvPicPr>
          <p:cNvPr id="4098" name="Picture 2" descr="Самые необычные «переработанные деньги» были в ходу в Доминиканской республики - в центре каждой монеты была дыра в форме сердца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24743"/>
            <a:ext cx="6192688" cy="314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2754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4581128"/>
            <a:ext cx="9144000" cy="227687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В одной из самых маленьких стран мира — государстве </a:t>
            </a:r>
            <a:r>
              <a:rPr lang="ru-RU" dirty="0" err="1" smtClean="0">
                <a:latin typeface="+mj-lt"/>
              </a:rPr>
              <a:t>Палау</a:t>
            </a:r>
            <a:r>
              <a:rPr lang="ru-RU" dirty="0" smtClean="0">
                <a:latin typeface="+mj-lt"/>
              </a:rPr>
              <a:t> в 2007 году выпустили необычную монету. Это серебряный доллар с изображением Девы Марии. Внутри этой монеты вставлен маленький флакон святой воды из святого места в </a:t>
            </a:r>
            <a:r>
              <a:rPr lang="ru-RU" dirty="0" err="1" smtClean="0">
                <a:latin typeface="+mj-lt"/>
              </a:rPr>
              <a:t>г.Лурд</a:t>
            </a:r>
            <a:r>
              <a:rPr lang="ru-RU" dirty="0" smtClean="0">
                <a:latin typeface="+mj-lt"/>
              </a:rPr>
              <a:t>, Франция</a:t>
            </a:r>
            <a:r>
              <a:rPr lang="ru-RU" dirty="0" smtClean="0"/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122" name="Picture 2" descr="2. Серебряный доллар островов Палау (Юго-Западные острова), выпущенный в 2007 году, украшен изображением Девы Марии и крошечным резервуаром, содержащим святую воду из грота в Лурде (Франция)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8640"/>
            <a:ext cx="5904656" cy="442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7311557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5112568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                                                            </a:t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3314" name="Picture 2" descr="&amp;Kcy;&amp;acy;&amp;rcy;&amp;tcy;&amp;icy;&amp;ncy;&amp;kcy;&amp;acy; &amp;scy;&amp;tcy;&amp;ocy;&amp;lcy;, &amp;dcy;&amp;iecy;&amp;ncy;&amp;softcy;&amp;gcy;&amp;icy; 640x960, &amp;fcy;&amp;ocy;&amp;tcy;&amp;ocy; 924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7272808" cy="489654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476672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Даже у миллионера бывает иногда какая-нибудь заветная мечта… Например, стать миллиардером</a:t>
            </a:r>
            <a:r>
              <a:rPr lang="ru-RU" sz="2800" dirty="0" smtClean="0">
                <a:latin typeface="+mj-lt"/>
              </a:rPr>
              <a:t>.</a:t>
            </a:r>
            <a:endParaRPr lang="ru-RU" sz="2800" dirty="0">
              <a:latin typeface="+mj-lt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4788024" cy="6858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Не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менее интересной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уникальной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представляется монета, которая буквально «оживает в руках». Ее секрет в термическом изображении. Получается, что в обычном состоянии монета выглядит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полностью красной.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Но.. Как только ее берешь в руки, она сразу же преображается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вместо одного красного цвета в Ваших руках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сидит ... цыпленок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146" name="Picture 2" descr="Термическая моне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2656"/>
            <a:ext cx="413995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86860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9145016" cy="4206240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Сомали славится и другими необычными монетами в форме машин, гитар и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мотоциклов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9218" name="Picture 2" descr="Самые необычные деньги в мир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665778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71467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3789040"/>
            <a:ext cx="9144000" cy="306896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монгольской монете номинальной стоимостью 500 тугриков, на одной стороне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изображен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американский президент Джон Кеннеди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там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есть маленькая кнопка, при нажатии которой можно услышать историческую фразу президента: «Я горжусь, что я берлинец!»</a:t>
            </a:r>
          </a:p>
        </p:txBody>
      </p:sp>
      <p:pic>
        <p:nvPicPr>
          <p:cNvPr id="10242" name="Picture 2" descr="Самые необычные деньги в мир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7648"/>
            <a:ext cx="6336704" cy="342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8355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8384" y="5157192"/>
            <a:ext cx="277416" cy="3579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9144000" cy="213285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Центральный банк России выпустил в обращение монеты, посвященные предстоящему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2"/>
              </a:rPr>
              <a:t>70-летию Победы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 в Великой Отечественной войне. Их номинал составляет 5 рублей. На реверсе каждой из монет изображен памятник, посвященный Великой Отечественной войне. </a:t>
            </a:r>
          </a:p>
          <a:p>
            <a:endParaRPr lang="ru-RU" dirty="0"/>
          </a:p>
        </p:txBody>
      </p:sp>
      <p:pic>
        <p:nvPicPr>
          <p:cNvPr id="1030" name="Picture 6" descr="Wall V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231486"/>
            <a:ext cx="6168685" cy="4626514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9144000" cy="278092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центре монеты «Битва за Днепр», расположено рельефное изображение фрагмента Мемориального комплекса в Национальном музее истории Великой Отечественной войны 1941-1945 годов в городе Киеве.  По его окружности имеются надписи: «БИТВА ЗА ДНЕПР» и «ВЕЛИКАЯ ОТЕЧЕСТВЕННАЯ ВОЙНА 1941-1945 ГГ.», разделенные двумя звездочками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</p:txBody>
      </p:sp>
      <p:pic>
        <p:nvPicPr>
          <p:cNvPr id="4" name="Содержимое 3" descr="1a18ca2026a25f305ab01f1909b6d5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592464"/>
            <a:ext cx="4248472" cy="4265535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.rg.ru/i/gallery/a058b900/2_7f491f1c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76872"/>
            <a:ext cx="4464496" cy="29763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Вместе с тем ЦБ выпустил две монеты из драгоценного металла - серебра. Обе посвящены 250-летию Эрмитажа, их номинал 3 и 25 рублей. Юбилей музея празднуется в текущем, 2014-м году.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Содержимое 4" descr="1_613d8562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276872"/>
            <a:ext cx="4428493" cy="295232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9144000" cy="191683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Все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деньги в итоге возвращаются к нулевой стоимости, какие-то раньше, какие-то позже.. Большинство из этих купюр представляют теперь ценность лишь для коллекционеров. Но деньги можно так же обратить и в искусство. Вот оригами из банкнот от японского художника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Hasegawa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Yosuke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1266" name="Picture 2" descr="origam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9846" y="1916832"/>
            <a:ext cx="647251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1181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9144000" cy="4206240"/>
          </a:xfrm>
          <a:prstGeom prst="rect">
            <a:avLst/>
          </a:prstGeom>
        </p:spPr>
        <p:txBody>
          <a:bodyPr/>
          <a:lstStyle/>
          <a:p>
            <a:pPr marL="45720" lvl="0" indent="0">
              <a:buClr>
                <a:srgbClr val="F14124">
                  <a:lumMod val="75000"/>
                </a:srgbClr>
              </a:buCl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Тем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 менее, и бедные и богатые всегда в какой-то степени стараются накапливать деньги и приумножить их :) </a:t>
            </a:r>
          </a:p>
          <a:p>
            <a:endParaRPr lang="ru-RU" dirty="0"/>
          </a:p>
        </p:txBody>
      </p:sp>
      <p:pic>
        <p:nvPicPr>
          <p:cNvPr id="14338" name="Picture 2" descr="http://bubr.ru/userfiles/picoriginal/img-20140908150740-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689" y="1772816"/>
            <a:ext cx="8600466" cy="430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2007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71600"/>
            <a:ext cx="9144000" cy="1828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4 конкурс «Решение задачи»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021288"/>
          </a:xfrm>
        </p:spPr>
        <p:txBody>
          <a:bodyPr>
            <a:noAutofit/>
          </a:bodyPr>
          <a:lstStyle/>
          <a:p>
            <a:r>
              <a:rPr lang="ru-RU" sz="2400" i="1" u="sng" dirty="0" smtClean="0">
                <a:solidFill>
                  <a:schemeClr val="tx1"/>
                </a:solidFill>
              </a:rPr>
              <a:t>Задача для 1 команды:</a:t>
            </a:r>
            <a:br>
              <a:rPr lang="ru-RU" sz="2400" i="1" u="sng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В стране «</a:t>
            </a:r>
            <a:r>
              <a:rPr lang="ru-RU" sz="2400" dirty="0" err="1" smtClean="0">
                <a:solidFill>
                  <a:schemeClr val="tx1"/>
                </a:solidFill>
              </a:rPr>
              <a:t>Клюквия</a:t>
            </a:r>
            <a:r>
              <a:rPr lang="ru-RU" sz="2400" dirty="0" smtClean="0">
                <a:solidFill>
                  <a:schemeClr val="tx1"/>
                </a:solidFill>
              </a:rPr>
              <a:t>» продали 2 000 клюквы по цене 180 рублей за 1 кг.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Количество денег, обращающихся в стране «</a:t>
            </a:r>
            <a:r>
              <a:rPr lang="ru-RU" sz="2400" dirty="0" err="1" smtClean="0">
                <a:solidFill>
                  <a:schemeClr val="tx1"/>
                </a:solidFill>
              </a:rPr>
              <a:t>Клюквия</a:t>
            </a:r>
            <a:r>
              <a:rPr lang="ru-RU" sz="2400" dirty="0" smtClean="0">
                <a:solidFill>
                  <a:schemeClr val="tx1"/>
                </a:solidFill>
              </a:rPr>
              <a:t>» равно 60 000 рублей. Чему равна скорость обращения денег в этой стране?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i="1" u="sng" dirty="0" smtClean="0">
                <a:solidFill>
                  <a:schemeClr val="tx1"/>
                </a:solidFill>
              </a:rPr>
              <a:t> Задача для 2 команды:</a:t>
            </a:r>
            <a:br>
              <a:rPr lang="ru-RU" sz="2400" i="1" u="sng" dirty="0" smtClean="0">
                <a:solidFill>
                  <a:schemeClr val="tx1"/>
                </a:solidFill>
              </a:rPr>
            </a:br>
            <a:r>
              <a:rPr lang="ru-RU" sz="2400" i="1" u="sng" dirty="0" smtClean="0">
                <a:solidFill>
                  <a:schemeClr val="tx1"/>
                </a:solidFill>
              </a:rPr>
              <a:t/>
            </a:r>
            <a:br>
              <a:rPr lang="ru-RU" sz="2400" i="1" u="sng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В стране «</a:t>
            </a:r>
            <a:r>
              <a:rPr lang="ru-RU" sz="2400" dirty="0" err="1" smtClean="0">
                <a:solidFill>
                  <a:schemeClr val="tx1"/>
                </a:solidFill>
              </a:rPr>
              <a:t>Атласии</a:t>
            </a:r>
            <a:r>
              <a:rPr lang="ru-RU" sz="2400" dirty="0" smtClean="0">
                <a:solidFill>
                  <a:schemeClr val="tx1"/>
                </a:solidFill>
              </a:rPr>
              <a:t>» продали 300 метров атласной ткани по цене 50 рублей за 1 метр. Скорость обращения денег равна 5 оборотам в год. Рассчитайте количество денег в обращении.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698477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конкурс «Русские пословицы и поговорки»</a:t>
            </a:r>
            <a:br>
              <a:rPr lang="ru-RU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1"/>
                </a:solidFill>
              </a:rPr>
              <a:t>Спасибо за урок!</a:t>
            </a:r>
            <a:endParaRPr lang="ru-RU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0686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554461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2 конкурс «Ответы на вопросы»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564904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 конкурс </a:t>
            </a:r>
          </a:p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«Презентации команды»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84784"/>
            <a:ext cx="9144000" cy="2448272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ИСТОРИЯ МОНЕТНОЙ СИСТЕМЫ РОССИИ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2590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нашей стране первоначальной денежной единицей была гривна- серебряный слиток определенного веса.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 descr="hoard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2743200"/>
            <a:ext cx="5565648" cy="3761232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36576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Копейка</a:t>
            </a:r>
          </a:p>
          <a:p>
            <a:pPr algn="ctr"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Это название появилось в связи с тем, что на монете с одной стороны был Святой Георгий на коне с копьем в руке.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4" name="Рисунок 3" descr="2445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3810000"/>
            <a:ext cx="4619625" cy="2371725"/>
          </a:xfrm>
          <a:prstGeom prst="rect">
            <a:avLst/>
          </a:prstGeom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4">
      <a:dk1>
        <a:sysClr val="windowText" lastClr="000000"/>
      </a:dk1>
      <a:lt1>
        <a:sysClr val="window" lastClr="FFFFFF"/>
      </a:lt1>
      <a:dk2>
        <a:srgbClr val="1280E6"/>
      </a:dk2>
      <a:lt2>
        <a:srgbClr val="DBF5F9"/>
      </a:lt2>
      <a:accent1>
        <a:srgbClr val="89DEFF"/>
      </a:accent1>
      <a:accent2>
        <a:srgbClr val="93F5F9"/>
      </a:accent2>
      <a:accent3>
        <a:srgbClr val="89DEFF"/>
      </a:accent3>
      <a:accent4>
        <a:srgbClr val="5FF2CA"/>
      </a:accent4>
      <a:accent5>
        <a:srgbClr val="59A9F2"/>
      </a:accent5>
      <a:accent6>
        <a:srgbClr val="59A9F2"/>
      </a:accent6>
      <a:hlink>
        <a:srgbClr val="4FCEFF"/>
      </a:hlink>
      <a:folHlink>
        <a:srgbClr val="5DF0F6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626</TotalTime>
  <Words>828</Words>
  <Application>Microsoft Office PowerPoint</Application>
  <PresentationFormat>Экран (4:3)</PresentationFormat>
  <Paragraphs>65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Апекс</vt:lpstr>
      <vt:lpstr>Министерство образования Республики Башкортостан  ГАПОУ  Уфимский колледж предпринимательства,  экологии и дизайна</vt:lpstr>
      <vt:lpstr>Слайд 2</vt:lpstr>
      <vt:lpstr>                                                                  </vt:lpstr>
      <vt:lpstr>1 конкурс «Русские пословицы и поговорки»  </vt:lpstr>
      <vt:lpstr>2 конкурс «Ответы на вопросы»</vt:lpstr>
      <vt:lpstr>Слайд 6</vt:lpstr>
      <vt:lpstr>Слайд 7</vt:lpstr>
      <vt:lpstr>Слайд 8</vt:lpstr>
      <vt:lpstr>Слайд 9</vt:lpstr>
      <vt:lpstr>Название «деньги» произошло от слова «денга». Это название серебряной монеты, которую начали печатать в годы правления Дмитрия Донского.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Самые удивительные и необыкновенные деньги мира</vt:lpstr>
      <vt:lpstr>Слайд 20</vt:lpstr>
      <vt:lpstr>Слайд 21</vt:lpstr>
      <vt:lpstr>Слайд 22</vt:lpstr>
      <vt:lpstr>Слайд 23</vt:lpstr>
      <vt:lpstr>Слайд 24</vt:lpstr>
      <vt:lpstr>Слайд 25</vt:lpstr>
      <vt:lpstr>Микки и минни мауса</vt:lpstr>
      <vt:lpstr>Слайд 27</vt:lpstr>
      <vt:lpstr>Слайд 28</vt:lpstr>
      <vt:lpstr>Слайд 29</vt:lpstr>
      <vt:lpstr>Слайд 30</vt:lpstr>
      <vt:lpstr>Слайд 31</vt:lpstr>
      <vt:lpstr>Слайд 32</vt:lpstr>
      <vt:lpstr> </vt:lpstr>
      <vt:lpstr> </vt:lpstr>
      <vt:lpstr>Слайд 35</vt:lpstr>
      <vt:lpstr>Слайд 36</vt:lpstr>
      <vt:lpstr>Слайд 37</vt:lpstr>
      <vt:lpstr>4 конкурс «Решение задачи»</vt:lpstr>
      <vt:lpstr>Задача для 1 команды:  В стране «Клюквия» продали 2 000 клюквы по цене 180 рублей за 1 кг. Количество денег, обращающихся в стране «Клюквия» равно 60 000 рублей. Чему равна скорость обращения денег в этой стране?    Задача для 2 команды:  В стране «Атласии» продали 300 метров атласной ткани по цене 50 рублей за 1 метр. Скорость обращения денег равна 5 оборотам в год. Рассчитайте количество денег в обращении.</vt:lpstr>
      <vt:lpstr>Спасибо за урок!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Профессиональные деформации преподавателей, как фактор, тормозящий совершенствование образовательного процесса в рамках реализации модульно-компетентностного подхода. </dc:title>
  <dc:creator>User</dc:creator>
  <cp:lastModifiedBy>user2015</cp:lastModifiedBy>
  <cp:revision>63</cp:revision>
  <dcterms:created xsi:type="dcterms:W3CDTF">2013-11-24T12:47:59Z</dcterms:created>
  <dcterms:modified xsi:type="dcterms:W3CDTF">2018-09-20T05:22:00Z</dcterms:modified>
</cp:coreProperties>
</file>