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5" r:id="rId4"/>
    <p:sldId id="278" r:id="rId5"/>
    <p:sldId id="258" r:id="rId6"/>
    <p:sldId id="259" r:id="rId7"/>
    <p:sldId id="261" r:id="rId8"/>
    <p:sldId id="265" r:id="rId9"/>
    <p:sldId id="271" r:id="rId10"/>
    <p:sldId id="272" r:id="rId11"/>
    <p:sldId id="270" r:id="rId12"/>
    <p:sldId id="273" r:id="rId13"/>
    <p:sldId id="263" r:id="rId14"/>
    <p:sldId id="264" r:id="rId15"/>
    <p:sldId id="281" r:id="rId16"/>
    <p:sldId id="285" r:id="rId17"/>
    <p:sldId id="286" r:id="rId18"/>
    <p:sldId id="287" r:id="rId19"/>
    <p:sldId id="268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C7F-D0C5-4206-8C44-6D0C97D1915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0BD-B0D2-46E3-82CD-8E4FB7E4F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C7F-D0C5-4206-8C44-6D0C97D1915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0BD-B0D2-46E3-82CD-8E4FB7E4F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C7F-D0C5-4206-8C44-6D0C97D1915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0BD-B0D2-46E3-82CD-8E4FB7E4F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C7F-D0C5-4206-8C44-6D0C97D1915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0BD-B0D2-46E3-82CD-8E4FB7E4F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C7F-D0C5-4206-8C44-6D0C97D1915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0BD-B0D2-46E3-82CD-8E4FB7E4F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C7F-D0C5-4206-8C44-6D0C97D1915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0BD-B0D2-46E3-82CD-8E4FB7E4F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C7F-D0C5-4206-8C44-6D0C97D1915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0BD-B0D2-46E3-82CD-8E4FB7E4F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C7F-D0C5-4206-8C44-6D0C97D1915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0BD-B0D2-46E3-82CD-8E4FB7E4F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C7F-D0C5-4206-8C44-6D0C97D1915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0BD-B0D2-46E3-82CD-8E4FB7E4F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C7F-D0C5-4206-8C44-6D0C97D1915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0BD-B0D2-46E3-82CD-8E4FB7E4F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C7F-D0C5-4206-8C44-6D0C97D1915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A0BD-B0D2-46E3-82CD-8E4FB7E4F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C6C7F-D0C5-4206-8C44-6D0C97D1915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A0BD-B0D2-46E3-82CD-8E4FB7E4F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2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3.jpeg"/><Relationship Id="rId5" Type="http://schemas.openxmlformats.org/officeDocument/2006/relationships/image" Target="../media/image15.jpeg"/><Relationship Id="rId10" Type="http://schemas.openxmlformats.org/officeDocument/2006/relationships/image" Target="../media/image18.gif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10" Type="http://schemas.openxmlformats.org/officeDocument/2006/relationships/image" Target="../media/image13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hyperlink" Target="http://yabs.yandex.ru/count/IY3nBMipHlu50Aq14808COxYnLi00000E0H00aW2OBm8Q09mnBJbxWo00QQOvim3Y074fg2q4f01bk6Gu0YO0VxEh94Ck06UvytX2C01NDW1hEwa1-01aj2a1-W1s0680ik3YW6W0g2Vh1NO0WBm0gFbtT43-0AGyOBcvPM9hl81c0FV_3Qe0mgm0mJe18Io5FW4seS3Y0NQXmEG1PNr0w05mNMe1SjZi0NBOxW5jN_01PNr0yW5jN_W1GNm1G6O1eJ1cQm1e0RO0gW6s0B91jJ4C1SgIEXNqGRCoyLDlUWU6Ta60000q000002f1nKW83-fRRbKi0U0W9Wyq0S2u0U62l47hJDfSR1rM0Fu1mA020RG28I2W870a802u0ZGZzOAW0e1mGe00000003mFzWA0k0AW8bw-0h0_1Mg2n1hyPBg5I0005RkE3nOU0K0sGiL820_gMsvLEWBseS3y0iBw0mBu0q1yWq0-Wq0WWu0YGwqo7Q-dnhlFv0Em8Gzc0xKYSEveOMIz5UW3i24FR0E0TWE1Q4F00000000y3_P3m0000000F0_u0y1?q=%D0%BD%D0%B0%D0%BB%D0%BE%D0%B3%D0%BE%D0%B2%D1%8B%D0%B9+%D0%BA%D0%BE%D0%B4%D0%B5%D0%BA%D1%81+%D1%80%D1%8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/>
          </a:bodyPr>
          <a:lstStyle/>
          <a:p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ПРОЕКТ «Разработка занятий по курсу ФГ для разных категорий обучающихся»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857364"/>
            <a:ext cx="6400800" cy="37862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Урок для 8 класса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Взаимодействие человека с государством: налоги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</a:rPr>
              <a:t>Архипова Е.И.</a:t>
            </a:r>
          </a:p>
          <a:p>
            <a:pPr algn="r"/>
            <a:r>
              <a:rPr lang="ru-RU" sz="1900" dirty="0" err="1" smtClean="0">
                <a:solidFill>
                  <a:schemeClr val="tx1"/>
                </a:solidFill>
              </a:rPr>
              <a:t>Гущенская</a:t>
            </a:r>
            <a:r>
              <a:rPr lang="ru-RU" sz="1900" dirty="0" smtClean="0">
                <a:solidFill>
                  <a:schemeClr val="tx1"/>
                </a:solidFill>
              </a:rPr>
              <a:t> Е.М.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</a:rPr>
              <a:t>Евстифеева М.А.</a:t>
            </a:r>
          </a:p>
          <a:p>
            <a:pPr algn="r"/>
            <a:r>
              <a:rPr lang="ru-RU" sz="1900" dirty="0" err="1" smtClean="0">
                <a:solidFill>
                  <a:schemeClr val="tx1"/>
                </a:solidFill>
              </a:rPr>
              <a:t>Куренёва</a:t>
            </a:r>
            <a:r>
              <a:rPr lang="ru-RU" sz="1900" dirty="0" smtClean="0">
                <a:solidFill>
                  <a:schemeClr val="tx1"/>
                </a:solidFill>
              </a:rPr>
              <a:t> Е.П.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</a:rPr>
              <a:t>Кондратьева Е.А.</a:t>
            </a:r>
            <a:endParaRPr lang="ru-RU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-  обязательные</a:t>
            </a:r>
            <a:br>
              <a:rPr lang="ru-RU" sz="1800" dirty="0" smtClean="0"/>
            </a:br>
            <a:r>
              <a:rPr lang="ru-RU" sz="1800" dirty="0" smtClean="0"/>
              <a:t>-безвозмездные</a:t>
            </a:r>
            <a:br>
              <a:rPr lang="ru-RU" sz="1800" dirty="0" smtClean="0"/>
            </a:br>
            <a:r>
              <a:rPr lang="ru-RU" sz="1800" dirty="0" smtClean="0"/>
              <a:t>- В бюджет </a:t>
            </a:r>
            <a:br>
              <a:rPr lang="ru-RU" sz="1800" dirty="0" smtClean="0"/>
            </a:br>
            <a:r>
              <a:rPr lang="ru-RU" sz="1800" dirty="0" smtClean="0"/>
              <a:t>- денежная форма</a:t>
            </a:r>
            <a:endParaRPr lang="ru-RU" sz="1800" dirty="0"/>
          </a:p>
        </p:txBody>
      </p:sp>
      <p:pic>
        <p:nvPicPr>
          <p:cNvPr id="4098" name="Picture 2" descr="C:\Users\y14\Desktop\Проект\nalog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428868"/>
            <a:ext cx="1524000" cy="1524000"/>
          </a:xfrm>
          <a:prstGeom prst="rect">
            <a:avLst/>
          </a:prstGeom>
          <a:noFill/>
        </p:spPr>
      </p:pic>
      <p:pic>
        <p:nvPicPr>
          <p:cNvPr id="5122" name="Picture 2" descr="C:\Users\y14\Desktop\Проект\067_trehstupenchataya_lestnit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50417" y="1978683"/>
            <a:ext cx="1928825" cy="1543311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43174" y="3429000"/>
            <a:ext cx="1757346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 descr="C:\Users\y14\Desktop\Проект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785794"/>
            <a:ext cx="2221845" cy="1114427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143504" y="2928934"/>
            <a:ext cx="168590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58016" y="5214950"/>
            <a:ext cx="161447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5" name="Picture 5" descr="C:\Users\y14\Desktop\Проект\300px-Map_of_Russia_-_Bashkortostan_(Crimea_disputed)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714620"/>
            <a:ext cx="2214568" cy="121801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0034" y="3500438"/>
            <a:ext cx="264320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-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н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 имущество организаций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-на игорный бизнес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-транспортный</a:t>
            </a:r>
          </a:p>
        </p:txBody>
      </p:sp>
      <p:pic>
        <p:nvPicPr>
          <p:cNvPr id="5126" name="Picture 6" descr="C:\Users\y14\Desktop\Проект\r_9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286256"/>
            <a:ext cx="2054370" cy="136683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42910" y="5357826"/>
            <a:ext cx="2286016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Земельный налог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 smtClean="0">
                <a:latin typeface="+mj-lt"/>
                <a:ea typeface="+mj-ea"/>
                <a:cs typeface="+mj-cs"/>
              </a:rPr>
              <a:t>- на имущество физических лиц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тогровый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сбор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1643050"/>
            <a:ext cx="228601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-НДС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Акцизы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доходы физических лиц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На прибыль организаций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-водный налог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И др.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786578" y="2714620"/>
            <a:ext cx="1757346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786182" y="2000240"/>
            <a:ext cx="16144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Признаки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43174" y="3429000"/>
            <a:ext cx="1857388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Уровни </a:t>
            </a:r>
            <a:b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налогообложения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14\Desktop\Проект\nalog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857496"/>
            <a:ext cx="1524000" cy="152400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643438" y="3286124"/>
            <a:ext cx="168590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i="1" u="sng" dirty="0"/>
              <a:t>Виды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858016" y="3071810"/>
            <a:ext cx="161447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прямые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58016" y="5214950"/>
            <a:ext cx="161447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косвенные</a:t>
            </a:r>
          </a:p>
        </p:txBody>
      </p:sp>
      <p:pic>
        <p:nvPicPr>
          <p:cNvPr id="5127" name="Picture 7" descr="C:\Users\y14\Desktop\Проект\nds-20-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857628"/>
            <a:ext cx="2343000" cy="1300162"/>
          </a:xfrm>
          <a:prstGeom prst="rect">
            <a:avLst/>
          </a:prstGeom>
          <a:noFill/>
        </p:spPr>
      </p:pic>
      <p:pic>
        <p:nvPicPr>
          <p:cNvPr id="5128" name="Picture 8" descr="C:\Users\y14\Desktop\Проект\inx960x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428736"/>
            <a:ext cx="2321703" cy="154780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285984" y="7143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-  </a:t>
            </a:r>
            <a:r>
              <a:rPr lang="ru-RU" dirty="0"/>
              <a:t>обязательные</a:t>
            </a:r>
            <a:br>
              <a:rPr lang="ru-RU" dirty="0"/>
            </a:br>
            <a:r>
              <a:rPr lang="ru-RU" dirty="0"/>
              <a:t>-безвозмездные</a:t>
            </a:r>
            <a:br>
              <a:rPr lang="ru-RU" dirty="0"/>
            </a:br>
            <a:r>
              <a:rPr lang="ru-RU" dirty="0"/>
              <a:t>- В бюджет </a:t>
            </a:r>
            <a:br>
              <a:rPr lang="ru-RU" dirty="0"/>
            </a:br>
            <a:r>
              <a:rPr lang="ru-RU" dirty="0"/>
              <a:t>- денежная форма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 и 4 группы работают с текстом учебника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21457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-  обязательные</a:t>
            </a:r>
            <a:br>
              <a:rPr lang="ru-RU" sz="1800" dirty="0" smtClean="0"/>
            </a:br>
            <a:r>
              <a:rPr lang="ru-RU" sz="1800" dirty="0" smtClean="0"/>
              <a:t>-безвозмездные</a:t>
            </a:r>
            <a:br>
              <a:rPr lang="ru-RU" sz="1800" dirty="0" smtClean="0"/>
            </a:br>
            <a:r>
              <a:rPr lang="ru-RU" sz="1800" dirty="0" smtClean="0"/>
              <a:t>- В бюджет </a:t>
            </a:r>
            <a:br>
              <a:rPr lang="ru-RU" sz="1800" dirty="0" smtClean="0"/>
            </a:br>
            <a:r>
              <a:rPr lang="ru-RU" sz="1800" dirty="0" smtClean="0"/>
              <a:t>- денежная форма</a:t>
            </a:r>
            <a:endParaRPr lang="ru-RU" sz="1800" dirty="0"/>
          </a:p>
        </p:txBody>
      </p:sp>
      <p:pic>
        <p:nvPicPr>
          <p:cNvPr id="4098" name="Picture 2" descr="C:\Users\y14\Desktop\Проект\nalog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500306"/>
            <a:ext cx="1524000" cy="1524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57422" y="3429000"/>
            <a:ext cx="2043098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143504" y="2928934"/>
            <a:ext cx="168590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Виды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58016" y="5214950"/>
            <a:ext cx="161447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-НДС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Акцизы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таможенные сборы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7" name="Picture 7" descr="C:\Users\y14\Desktop\Проект\nds-20-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857628"/>
            <a:ext cx="2343000" cy="1300162"/>
          </a:xfrm>
          <a:prstGeom prst="rect">
            <a:avLst/>
          </a:prstGeom>
          <a:noFill/>
        </p:spPr>
      </p:pic>
      <p:pic>
        <p:nvPicPr>
          <p:cNvPr id="5128" name="Picture 8" descr="C:\Users\y14\Desktop\Проект\inx960x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071546"/>
            <a:ext cx="2321703" cy="154780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0034" y="3500438"/>
            <a:ext cx="264320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42910" y="5357826"/>
            <a:ext cx="2286016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1643050"/>
            <a:ext cx="228601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786578" y="2714620"/>
            <a:ext cx="1757346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доходы физических лиц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baseline="0" dirty="0" smtClean="0">
                <a:latin typeface="+mj-lt"/>
                <a:ea typeface="+mj-ea"/>
                <a:cs typeface="+mj-cs"/>
              </a:rPr>
              <a:t>- на имущество  физических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лиц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-земельный налог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- транспортный налог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И 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др</a:t>
            </a:r>
            <a:endParaRPr lang="ru-RU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000496" y="4071942"/>
            <a:ext cx="16144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214678" y="4786322"/>
            <a:ext cx="16144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286116" y="5214950"/>
            <a:ext cx="16144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357554" y="5715016"/>
            <a:ext cx="16144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214678" y="4357694"/>
            <a:ext cx="16144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786182" y="2000240"/>
            <a:ext cx="16144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938582" y="2152640"/>
            <a:ext cx="16144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Признаки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-  обязательные</a:t>
            </a:r>
            <a:br>
              <a:rPr lang="ru-RU" sz="1800" dirty="0" smtClean="0"/>
            </a:br>
            <a:r>
              <a:rPr lang="ru-RU" sz="1800" dirty="0" smtClean="0"/>
              <a:t>-безвозмездные</a:t>
            </a:r>
            <a:br>
              <a:rPr lang="ru-RU" sz="1800" dirty="0" smtClean="0"/>
            </a:br>
            <a:r>
              <a:rPr lang="ru-RU" sz="1800" dirty="0" smtClean="0"/>
              <a:t>- В бюджет </a:t>
            </a:r>
            <a:br>
              <a:rPr lang="ru-RU" sz="1800" dirty="0" smtClean="0"/>
            </a:br>
            <a:r>
              <a:rPr lang="ru-RU" sz="1800" dirty="0" smtClean="0"/>
              <a:t>- денежная форма</a:t>
            </a:r>
            <a:endParaRPr lang="ru-RU" sz="1800" dirty="0"/>
          </a:p>
        </p:txBody>
      </p:sp>
      <p:pic>
        <p:nvPicPr>
          <p:cNvPr id="4098" name="Picture 2" descr="C:\Users\y14\Desktop\Проект\nalog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500306"/>
            <a:ext cx="1524000" cy="1524000"/>
          </a:xfrm>
          <a:prstGeom prst="rect">
            <a:avLst/>
          </a:prstGeom>
          <a:noFill/>
        </p:spPr>
      </p:pic>
      <p:pic>
        <p:nvPicPr>
          <p:cNvPr id="5122" name="Picture 2" descr="C:\Users\y14\Desktop\Проект\067_trehstupenchataya_lestnit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07540" y="1978685"/>
            <a:ext cx="1928825" cy="154331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2428868"/>
            <a:ext cx="161447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федеральный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28860" y="3286124"/>
            <a:ext cx="1757346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14348" y="3929066"/>
            <a:ext cx="1400156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региональный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5786" y="5572140"/>
            <a:ext cx="1400156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местный</a:t>
            </a:r>
          </a:p>
        </p:txBody>
      </p:sp>
      <p:pic>
        <p:nvPicPr>
          <p:cNvPr id="5124" name="Picture 4" descr="C:\Users\y14\Desktop\Проект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85860"/>
            <a:ext cx="2221845" cy="1114427"/>
          </a:xfrm>
          <a:prstGeom prst="rect">
            <a:avLst/>
          </a:prstGeom>
          <a:noFill/>
        </p:spPr>
      </p:pic>
      <p:pic>
        <p:nvPicPr>
          <p:cNvPr id="5125" name="Picture 5" descr="C:\Users\y14\Desktop\Проект\300px-Map_of_Russia_-_Bashkortostan_(Crimea_disputed)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496"/>
            <a:ext cx="2214568" cy="1218012"/>
          </a:xfrm>
          <a:prstGeom prst="rect">
            <a:avLst/>
          </a:prstGeom>
          <a:noFill/>
        </p:spPr>
      </p:pic>
      <p:pic>
        <p:nvPicPr>
          <p:cNvPr id="5126" name="Picture 6" descr="C:\Users\y14\Desktop\Проект\r_9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286256"/>
            <a:ext cx="2054370" cy="136683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572132" y="2786058"/>
            <a:ext cx="168590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i="1" u="sng" dirty="0"/>
              <a:t>Виды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929454" y="2714620"/>
            <a:ext cx="161447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прямые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58016" y="5214950"/>
            <a:ext cx="161447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косвенные</a:t>
            </a:r>
          </a:p>
        </p:txBody>
      </p:sp>
      <p:pic>
        <p:nvPicPr>
          <p:cNvPr id="5127" name="Picture 7" descr="C:\Users\y14\Desktop\Проект\nds-20-1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3857628"/>
            <a:ext cx="2343000" cy="1300162"/>
          </a:xfrm>
          <a:prstGeom prst="rect">
            <a:avLst/>
          </a:prstGeom>
          <a:noFill/>
        </p:spPr>
      </p:pic>
      <p:pic>
        <p:nvPicPr>
          <p:cNvPr id="5128" name="Picture 8" descr="C:\Users\y14\Desktop\Проект\inx960x6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1071546"/>
            <a:ext cx="2321703" cy="1547802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786182" y="2000240"/>
            <a:ext cx="16144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Признаки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28860" y="3714752"/>
            <a:ext cx="1857388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Уровни </a:t>
            </a:r>
            <a:b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налогообложения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14\Desktop\Проект\067_trehstupenchataya_lestnit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50417" y="1978683"/>
            <a:ext cx="1928825" cy="15433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-  обязательные</a:t>
            </a:r>
            <a:br>
              <a:rPr lang="ru-RU" sz="1800" dirty="0" smtClean="0"/>
            </a:br>
            <a:r>
              <a:rPr lang="ru-RU" sz="1800" dirty="0" smtClean="0"/>
              <a:t>-безвозмездные</a:t>
            </a:r>
            <a:br>
              <a:rPr lang="ru-RU" sz="1800" dirty="0" smtClean="0"/>
            </a:br>
            <a:r>
              <a:rPr lang="ru-RU" sz="1800" dirty="0" smtClean="0"/>
              <a:t>- В бюджет </a:t>
            </a:r>
            <a:br>
              <a:rPr lang="ru-RU" sz="1800" dirty="0" smtClean="0"/>
            </a:br>
            <a:r>
              <a:rPr lang="ru-RU" sz="1800" dirty="0" smtClean="0"/>
              <a:t>- денежная форма</a:t>
            </a:r>
            <a:endParaRPr lang="ru-RU" sz="1800" dirty="0"/>
          </a:p>
        </p:txBody>
      </p:sp>
      <p:pic>
        <p:nvPicPr>
          <p:cNvPr id="4098" name="Picture 2" descr="C:\Users\y14\Desktop\Проект\nalog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500306"/>
            <a:ext cx="1524000" cy="1524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43174" y="3429000"/>
            <a:ext cx="1757346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 descr="C:\Users\y14\Desktop\Проект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785794"/>
            <a:ext cx="2221845" cy="1114427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143504" y="2928934"/>
            <a:ext cx="168590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i="1" u="sng" dirty="0"/>
              <a:t>Виды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58016" y="5214950"/>
            <a:ext cx="161447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-НДС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Акцизы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таможенные сборы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7" name="Picture 7" descr="C:\Users\y14\Desktop\Проект\nds-20-1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857628"/>
            <a:ext cx="2343000" cy="1300162"/>
          </a:xfrm>
          <a:prstGeom prst="rect">
            <a:avLst/>
          </a:prstGeom>
          <a:noFill/>
        </p:spPr>
      </p:pic>
      <p:pic>
        <p:nvPicPr>
          <p:cNvPr id="5128" name="Picture 8" descr="C:\Users\y14\Desktop\Проект\inx960x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071546"/>
            <a:ext cx="2321703" cy="1547802"/>
          </a:xfrm>
          <a:prstGeom prst="rect">
            <a:avLst/>
          </a:prstGeom>
          <a:noFill/>
        </p:spPr>
      </p:pic>
      <p:pic>
        <p:nvPicPr>
          <p:cNvPr id="5125" name="Picture 5" descr="C:\Users\y14\Desktop\Проект\300px-Map_of_Russia_-_Bashkortostan_(Crimea_disputed)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714620"/>
            <a:ext cx="2214568" cy="121801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0034" y="3500438"/>
            <a:ext cx="264320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-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н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 имущество организаций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-на игорный бизнес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-транспортный</a:t>
            </a:r>
          </a:p>
        </p:txBody>
      </p:sp>
      <p:pic>
        <p:nvPicPr>
          <p:cNvPr id="5126" name="Picture 6" descr="C:\Users\y14\Desktop\Проект\r_9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4286256"/>
            <a:ext cx="2054370" cy="136683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42910" y="5357826"/>
            <a:ext cx="2286016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Земельный налог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 smtClean="0">
                <a:latin typeface="+mj-lt"/>
                <a:ea typeface="+mj-ea"/>
                <a:cs typeface="+mj-cs"/>
              </a:rPr>
              <a:t>- на имущество физических лиц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тогровый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сбор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1643050"/>
            <a:ext cx="228601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-НДС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Акцизы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доходы физических лиц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На прибыль организаций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-водный налог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И др.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786578" y="2714620"/>
            <a:ext cx="1757346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доходы физических лиц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baseline="0" dirty="0" smtClean="0">
                <a:latin typeface="+mj-lt"/>
                <a:ea typeface="+mj-ea"/>
                <a:cs typeface="+mj-cs"/>
              </a:rPr>
              <a:t>- на имущество  физических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лиц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-земельный налог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- транспортный налог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И 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др</a:t>
            </a:r>
            <a:endParaRPr lang="ru-RU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786182" y="2000240"/>
            <a:ext cx="16144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Признаки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357422" y="3643314"/>
            <a:ext cx="1857388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Уровни </a:t>
            </a:r>
            <a:b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налогообложения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2.3. Определение функций налогов через решение ситуативных задач.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Перт </a:t>
            </a:r>
            <a:r>
              <a:rPr lang="en-US" dirty="0" smtClean="0"/>
              <a:t>I </a:t>
            </a:r>
            <a:r>
              <a:rPr lang="ru-RU" dirty="0" smtClean="0"/>
              <a:t>ввел подушную подать, продажу </a:t>
            </a:r>
            <a:r>
              <a:rPr lang="ru-RU" dirty="0" err="1" smtClean="0"/>
              <a:t>бородовых</a:t>
            </a:r>
            <a:r>
              <a:rPr lang="ru-RU" dirty="0" smtClean="0"/>
              <a:t> знаков, налог на серые глаза и другие подати в связи с нехваткой средств на ведение Северной войны. </a:t>
            </a:r>
          </a:p>
          <a:p>
            <a:r>
              <a:rPr lang="ru-RU" dirty="0" smtClean="0"/>
              <a:t>Отсутствие денег в казне подтолкнуло Алексея Михайловича на то, чтобы в несколько раз увеличить налог на соль. </a:t>
            </a:r>
          </a:p>
          <a:p>
            <a:r>
              <a:rPr lang="ru-RU" dirty="0" smtClean="0"/>
              <a:t>Экономический кризис в РФ привел к повышению с 1.01.2019 г. НДС </a:t>
            </a:r>
            <a:r>
              <a:rPr lang="ru-RU" dirty="0" smtClean="0"/>
              <a:t>с 18% до 20%.</a:t>
            </a:r>
          </a:p>
          <a:p>
            <a:pPr>
              <a:buNone/>
            </a:pPr>
            <a:r>
              <a:rPr lang="ru-RU" dirty="0" smtClean="0"/>
              <a:t>(ФИСКАЛЬНАЯ)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2.3. Определение функций налогов через решение ситуативных задач.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Из бюджета РФ произведены социальные выплаты малообеспеченным многодетным семьям. </a:t>
            </a:r>
          </a:p>
          <a:p>
            <a:r>
              <a:rPr lang="ru-RU" dirty="0" smtClean="0"/>
              <a:t>После пожара в городе Кемерово ТЦ «Зимняя вишня» семьям пострадавших были предоставлены социальные выплаты из регионального бюджета. </a:t>
            </a:r>
          </a:p>
          <a:p>
            <a:r>
              <a:rPr lang="ru-RU" dirty="0" smtClean="0"/>
              <a:t>Из местного бюджета </a:t>
            </a:r>
            <a:r>
              <a:rPr lang="ru-RU" dirty="0" err="1" smtClean="0"/>
              <a:t>Белорецкого</a:t>
            </a:r>
            <a:r>
              <a:rPr lang="ru-RU" dirty="0" smtClean="0"/>
              <a:t> района выделены средства на льготный проезд студентов из малообеспеченных семей. </a:t>
            </a:r>
          </a:p>
          <a:p>
            <a:pPr>
              <a:buNone/>
            </a:pPr>
            <a:r>
              <a:rPr lang="ru-RU" dirty="0" smtClean="0"/>
              <a:t>(ПЕРЕРАСПРЕДЕЛИТЕЛЬНАЯ)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2.3. Определение функций налогов через решение ситуативных задач.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Государство предоставило налоговые каникулы впервые зарегистрировавшимся ИП на 3 года.</a:t>
            </a:r>
          </a:p>
          <a:p>
            <a:r>
              <a:rPr lang="ru-RU" dirty="0" smtClean="0"/>
              <a:t>Государство предоставило налоговые льготы фермерам.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(СТИМУЛИРУЮЩАЯ)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2.3. Определение функций налогов через решение ситуативных задач.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Перед введение подушной подати по указу Петра Великого была проведена перепись для учета количества налогоплательщиков. </a:t>
            </a:r>
          </a:p>
          <a:p>
            <a:r>
              <a:rPr lang="ru-RU" dirty="0" smtClean="0"/>
              <a:t>Фирмы в установленный срок предоставляют отчеты о доходах в ФНС.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(КОНТРОЛИРУЮЩАЯ)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y14\Desktop\Проект\unduk_gros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14818"/>
            <a:ext cx="938196" cy="901040"/>
          </a:xfrm>
          <a:prstGeom prst="rect">
            <a:avLst/>
          </a:prstGeom>
          <a:noFill/>
        </p:spPr>
      </p:pic>
      <p:pic>
        <p:nvPicPr>
          <p:cNvPr id="6147" name="Picture 3" descr="C:\Users\y14\Desktop\Проект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643578"/>
            <a:ext cx="1509695" cy="10668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21457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-  обязательные</a:t>
            </a:r>
            <a:br>
              <a:rPr lang="ru-RU" sz="1800" dirty="0" smtClean="0"/>
            </a:br>
            <a:r>
              <a:rPr lang="ru-RU" sz="1800" dirty="0" smtClean="0"/>
              <a:t>-безвозмездные</a:t>
            </a:r>
            <a:br>
              <a:rPr lang="ru-RU" sz="1800" dirty="0" smtClean="0"/>
            </a:br>
            <a:r>
              <a:rPr lang="ru-RU" sz="1800" dirty="0" smtClean="0"/>
              <a:t>- В бюджет </a:t>
            </a:r>
            <a:br>
              <a:rPr lang="ru-RU" sz="1800" dirty="0" smtClean="0"/>
            </a:br>
            <a:r>
              <a:rPr lang="ru-RU" sz="1800" dirty="0" smtClean="0"/>
              <a:t>- денежная форма</a:t>
            </a:r>
            <a:endParaRPr lang="ru-RU" sz="1800" dirty="0"/>
          </a:p>
        </p:txBody>
      </p:sp>
      <p:pic>
        <p:nvPicPr>
          <p:cNvPr id="4098" name="Picture 2" descr="C:\Users\y14\Desktop\Проект\nalogi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500306"/>
            <a:ext cx="1524000" cy="1524000"/>
          </a:xfrm>
          <a:prstGeom prst="rect">
            <a:avLst/>
          </a:prstGeom>
          <a:noFill/>
        </p:spPr>
      </p:pic>
      <p:pic>
        <p:nvPicPr>
          <p:cNvPr id="5122" name="Picture 2" descr="C:\Users\y14\Desktop\Проект\067_trehstupenchataya_lestnit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450417" y="1978683"/>
            <a:ext cx="1928825" cy="1543311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57422" y="3643314"/>
            <a:ext cx="1857388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Уровни </a:t>
            </a:r>
            <a:b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налогообложения</a:t>
            </a:r>
          </a:p>
        </p:txBody>
      </p:sp>
      <p:pic>
        <p:nvPicPr>
          <p:cNvPr id="5124" name="Picture 4" descr="C:\Users\y14\Desktop\Проект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785794"/>
            <a:ext cx="2221845" cy="1114427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143504" y="2928934"/>
            <a:ext cx="168590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Виды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58016" y="5214950"/>
            <a:ext cx="161447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-НДС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Акцизы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таможенные сборы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7" name="Picture 7" descr="C:\Users\y14\Desktop\Проект\nds-20-1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1000" y="3714752"/>
            <a:ext cx="2343000" cy="1300162"/>
          </a:xfrm>
          <a:prstGeom prst="rect">
            <a:avLst/>
          </a:prstGeom>
          <a:noFill/>
        </p:spPr>
      </p:pic>
      <p:pic>
        <p:nvPicPr>
          <p:cNvPr id="5128" name="Picture 8" descr="C:\Users\y14\Desktop\Проект\inx960x6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1071546"/>
            <a:ext cx="2321703" cy="1547802"/>
          </a:xfrm>
          <a:prstGeom prst="rect">
            <a:avLst/>
          </a:prstGeom>
          <a:noFill/>
        </p:spPr>
      </p:pic>
      <p:pic>
        <p:nvPicPr>
          <p:cNvPr id="5125" name="Picture 5" descr="C:\Users\y14\Desktop\Проект\300px-Map_of_Russia_-_Bashkortostan_(Crimea_disputed).svg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2714620"/>
            <a:ext cx="2214568" cy="121801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0034" y="3500438"/>
            <a:ext cx="264320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-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н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 имущество организаций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-на игорный бизнес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-транспортный</a:t>
            </a:r>
          </a:p>
        </p:txBody>
      </p:sp>
      <p:pic>
        <p:nvPicPr>
          <p:cNvPr id="5126" name="Picture 6" descr="C:\Users\y14\Desktop\Проект\r_94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4286256"/>
            <a:ext cx="2054370" cy="136683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42910" y="5357826"/>
            <a:ext cx="2286016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Земельный налог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 smtClean="0">
                <a:latin typeface="+mj-lt"/>
                <a:ea typeface="+mj-ea"/>
                <a:cs typeface="+mj-cs"/>
              </a:rPr>
              <a:t>- на имущество физических лиц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тогровый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сбор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1643050"/>
            <a:ext cx="228601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-НДС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Акцизы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доходы физических лиц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На прибыль организаций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-водный налог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И др.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786578" y="2714620"/>
            <a:ext cx="1757346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доходы физических лиц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baseline="0" dirty="0" smtClean="0">
                <a:latin typeface="+mj-lt"/>
                <a:ea typeface="+mj-ea"/>
                <a:cs typeface="+mj-cs"/>
              </a:rPr>
              <a:t>- на имущество  физических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лиц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-земельный налог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- транспортный налог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И 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др</a:t>
            </a:r>
            <a:endParaRPr lang="ru-RU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000496" y="4071942"/>
            <a:ext cx="16144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Функции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857488" y="4857760"/>
            <a:ext cx="204309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err="1" smtClean="0">
                <a:latin typeface="+mj-lt"/>
                <a:ea typeface="+mj-ea"/>
                <a:cs typeface="+mj-cs"/>
              </a:rPr>
              <a:t>Перер</a:t>
            </a:r>
            <a:r>
              <a:rPr kumimoji="0" lang="ru-RU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аспределительная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000364" y="5286388"/>
            <a:ext cx="16144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Стимулирующая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071802" y="5786454"/>
            <a:ext cx="16144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Контрольная</a:t>
            </a: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214678" y="4357694"/>
            <a:ext cx="16144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Фискальная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786182" y="2000240"/>
            <a:ext cx="16144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938582" y="2152640"/>
            <a:ext cx="16144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Признаки</a:t>
            </a:r>
          </a:p>
        </p:txBody>
      </p:sp>
      <p:pic>
        <p:nvPicPr>
          <p:cNvPr id="6146" name="Picture 2" descr="C:\Users\y14\Desktop\Проект\depositphotos_108226854-stock-illustration-robin-hood-escaped-from-custod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46" y="4500570"/>
            <a:ext cx="1000220" cy="995336"/>
          </a:xfrm>
          <a:prstGeom prst="rect">
            <a:avLst/>
          </a:prstGeom>
          <a:noFill/>
        </p:spPr>
      </p:pic>
      <p:pic>
        <p:nvPicPr>
          <p:cNvPr id="6148" name="Picture 4" descr="C:\Users\y14\Desktop\Проект\147134955066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9124" y="5214950"/>
            <a:ext cx="1285884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Цель урока:</a:t>
            </a:r>
            <a:r>
              <a:rPr lang="ru-RU" b="1" dirty="0" smtClean="0"/>
              <a:t> содействие развитию финансово-грамотных взаимоотношений человека с государством путем формирования эмоционально положительного отношения к системе налогообложения.</a:t>
            </a:r>
          </a:p>
          <a:p>
            <a:pPr>
              <a:buNone/>
            </a:pPr>
            <a:r>
              <a:rPr lang="ru-RU" b="1" u="sng" dirty="0" smtClean="0"/>
              <a:t>Задачи:</a:t>
            </a:r>
            <a:endParaRPr lang="ru-RU" u="sng" dirty="0" smtClean="0"/>
          </a:p>
          <a:p>
            <a:r>
              <a:rPr lang="ru-RU" dirty="0" smtClean="0"/>
              <a:t>ознакомить обучающихся с понятием налогов, их видами, уровнями налогообложения, их функциями в современном обществе;</a:t>
            </a:r>
          </a:p>
          <a:p>
            <a:r>
              <a:rPr lang="ru-RU" dirty="0" smtClean="0"/>
              <a:t>формировать основы налоговой культуры, развивать аналитическое и логическое мышление;</a:t>
            </a:r>
          </a:p>
          <a:p>
            <a:r>
              <a:rPr lang="ru-RU" dirty="0" smtClean="0"/>
              <a:t>формировать </a:t>
            </a:r>
            <a:r>
              <a:rPr lang="ru-RU" dirty="0" err="1" smtClean="0"/>
              <a:t>гражданско</a:t>
            </a:r>
            <a:r>
              <a:rPr lang="ru-RU" dirty="0" smtClean="0"/>
              <a:t> – правовую культуру, основы финансовой грамотности.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Рефлексия: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легкий уровень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Ставка подоходного налога 23 %</a:t>
            </a:r>
            <a:r>
              <a:rPr lang="ba-RU" dirty="0" smtClean="0"/>
              <a:t>. </a:t>
            </a:r>
            <a:r>
              <a:rPr lang="ru-RU" dirty="0" smtClean="0"/>
              <a:t>(нет)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Земельный налог является федеральным</a:t>
            </a:r>
            <a:r>
              <a:rPr lang="ba-RU" dirty="0" smtClean="0"/>
              <a:t>.</a:t>
            </a:r>
            <a:r>
              <a:rPr lang="ru-RU" dirty="0" smtClean="0"/>
              <a:t> (нет)</a:t>
            </a:r>
          </a:p>
          <a:p>
            <a:pPr marL="514350" lvl="0" indent="-514350">
              <a:buFont typeface="+mj-lt"/>
              <a:buAutoNum type="arabicPeriod"/>
            </a:pPr>
            <a:r>
              <a:rPr lang="ba-RU" dirty="0" smtClean="0"/>
              <a:t>Транспортный налог расчитывается в зависимости от лошадиных сил. (да)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ba-RU" dirty="0" smtClean="0"/>
              <a:t>Субъектами налогообложения являются только физические и юридические лица. (да)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ba-RU" dirty="0" smtClean="0"/>
              <a:t>НДС является прямым налогом. (нет)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Рефлексия:</a:t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сложный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уровень</a:t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ba-RU" dirty="0" smtClean="0"/>
              <a:t>Продолжи предложение:</a:t>
            </a:r>
            <a:endParaRPr lang="ru-RU" dirty="0" smtClean="0"/>
          </a:p>
          <a:p>
            <a:pPr>
              <a:buNone/>
            </a:pPr>
            <a:r>
              <a:rPr lang="ba-RU" dirty="0" smtClean="0"/>
              <a:t> 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ba-RU" dirty="0" smtClean="0"/>
              <a:t>Налог- это обязательный  безвозмездный платеж в пользу....(государства).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ba-RU" dirty="0" smtClean="0"/>
              <a:t>По уровням налоги подразделяютися на .... (федеральные, региональные и местные).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ba-RU" dirty="0" smtClean="0"/>
              <a:t>Таможенная пошлина является косвенным налогом, потому что... (входит в стоимоть товара).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ba-RU" dirty="0" smtClean="0"/>
              <a:t>Налоги составляют существенную часть...... (государственного бюджета).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ba-RU" dirty="0" smtClean="0"/>
              <a:t>Налоги, которые платят физические лица – НДФЛ...(транспортный, земельный, налог на имущество).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ba-RU" dirty="0" smtClean="0"/>
              <a:t>Фискальная функция налога состоит в том, что... (формирует доход госбюджета).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ba-RU" dirty="0" smtClean="0"/>
              <a:t>Налоговые каникулы в Крыму являются  примером .... функции налогов (стимулирующей).</a:t>
            </a:r>
            <a:endParaRPr lang="ru-RU" dirty="0" smtClean="0"/>
          </a:p>
          <a:p>
            <a:pPr>
              <a:buNone/>
            </a:pPr>
            <a:r>
              <a:rPr lang="ba-RU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b="1" u="sng" dirty="0" smtClean="0"/>
              <a:t>Личностные результаты:</a:t>
            </a:r>
          </a:p>
          <a:p>
            <a:pPr>
              <a:lnSpc>
                <a:spcPct val="120000"/>
              </a:lnSpc>
            </a:pPr>
            <a:r>
              <a:rPr lang="ru-RU" sz="4000" dirty="0" smtClean="0"/>
              <a:t> </a:t>
            </a:r>
            <a:r>
              <a:rPr lang="ru-RU" sz="4000" dirty="0" err="1" smtClean="0"/>
              <a:t>сформированность</a:t>
            </a:r>
            <a:r>
              <a:rPr lang="ru-RU" sz="4000" dirty="0" smtClean="0"/>
              <a:t> ответственности за принятие решений в сфере личных финансов; </a:t>
            </a:r>
          </a:p>
          <a:p>
            <a:pPr>
              <a:lnSpc>
                <a:spcPct val="120000"/>
              </a:lnSpc>
            </a:pPr>
            <a:r>
              <a:rPr lang="ru-RU" sz="4000" dirty="0" smtClean="0"/>
              <a:t>готовность пользоваться своими правами в финансовой сфере и исполнять возникающие в связи с взаимодействием с финансовыми институтами обязанности;</a:t>
            </a:r>
          </a:p>
          <a:p>
            <a:pPr>
              <a:lnSpc>
                <a:spcPct val="120000"/>
              </a:lnSpc>
            </a:pPr>
            <a:r>
              <a:rPr lang="ru-RU" sz="4000" dirty="0" smtClean="0"/>
              <a:t>умение осуществлять элементарный прогноз в сфере личных финансов и оценивать свои поступки;</a:t>
            </a:r>
          </a:p>
          <a:p>
            <a:pPr>
              <a:lnSpc>
                <a:spcPct val="120000"/>
              </a:lnSpc>
            </a:pPr>
            <a:r>
              <a:rPr lang="ru-RU" altLang="ru-RU" sz="4000" kern="0" dirty="0" err="1" smtClean="0"/>
              <a:t>сформированность</a:t>
            </a:r>
            <a:r>
              <a:rPr lang="ru-RU" altLang="ru-RU" sz="4000" kern="0" dirty="0" smtClean="0"/>
              <a:t> мировоззрения, соответствующего современному уровню развития науки и общественной практики, осознание своего места в поликультурном мире; </a:t>
            </a:r>
          </a:p>
          <a:p>
            <a:pPr>
              <a:lnSpc>
                <a:spcPct val="120000"/>
              </a:lnSpc>
            </a:pPr>
            <a:r>
              <a:rPr lang="ru-RU" altLang="ru-RU" sz="4000" kern="0" dirty="0" err="1" smtClean="0"/>
              <a:t>сформированность</a:t>
            </a:r>
            <a:r>
              <a:rPr lang="ru-RU" altLang="ru-RU" sz="4000" kern="0" dirty="0" smtClean="0"/>
              <a:t> основ саморазвития и самовоспитания; </a:t>
            </a:r>
          </a:p>
          <a:p>
            <a:pPr>
              <a:lnSpc>
                <a:spcPct val="120000"/>
              </a:lnSpc>
            </a:pPr>
            <a:r>
              <a:rPr lang="ru-RU" altLang="ru-RU" sz="4000" kern="0" dirty="0" smtClean="0"/>
              <a:t>готовность и способность к самостоятельной, творческой и ответственной деятельности;.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b="1" u="sng" dirty="0" err="1" smtClean="0"/>
              <a:t>Метапредметныме</a:t>
            </a:r>
            <a:r>
              <a:rPr lang="ru-RU" sz="4000" b="1" u="sng" dirty="0" smtClean="0"/>
              <a:t> результаты:</a:t>
            </a:r>
          </a:p>
          <a:p>
            <a:pPr>
              <a:lnSpc>
                <a:spcPct val="120000"/>
              </a:lnSpc>
            </a:pPr>
            <a:r>
              <a:rPr lang="ru-RU" sz="4000" dirty="0" err="1" smtClean="0"/>
              <a:t>сформированность</a:t>
            </a:r>
            <a:r>
              <a:rPr lang="ru-RU" sz="4000" dirty="0" smtClean="0"/>
              <a:t> умения устанавливать причинно-следственные связи между социальными и финансовыми явлениями и процессами;</a:t>
            </a:r>
          </a:p>
          <a:p>
            <a:pPr>
              <a:lnSpc>
                <a:spcPct val="120000"/>
              </a:lnSpc>
            </a:pPr>
            <a:r>
              <a:rPr lang="ru-RU" sz="4000" dirty="0" err="1" smtClean="0"/>
              <a:t>сформированность</a:t>
            </a:r>
            <a:r>
              <a:rPr lang="ru-RU" sz="4000" dirty="0" smtClean="0"/>
              <a:t> коммуникативной компетенции, умение работать в группе;</a:t>
            </a:r>
          </a:p>
          <a:p>
            <a:pPr>
              <a:lnSpc>
                <a:spcPct val="120000"/>
              </a:lnSpc>
            </a:pPr>
            <a:r>
              <a:rPr lang="ru-RU" sz="4000" dirty="0" smtClean="0"/>
              <a:t>вступать в коммуникацию со сверстниками и учителем, понимать и продвигать предлагаемые идеи; </a:t>
            </a:r>
          </a:p>
          <a:p>
            <a:pPr>
              <a:lnSpc>
                <a:spcPct val="120000"/>
              </a:lnSpc>
            </a:pPr>
            <a:r>
              <a:rPr lang="ru-RU" sz="4000" dirty="0" err="1" smtClean="0"/>
              <a:t>сформированность</a:t>
            </a:r>
            <a:r>
              <a:rPr lang="ru-RU" sz="4000" dirty="0" smtClean="0"/>
              <a:t> навыков анализа и интерпретации информации из различных источников, в том числе сети Интернет;</a:t>
            </a:r>
          </a:p>
          <a:p>
            <a:pPr>
              <a:lnSpc>
                <a:spcPct val="120000"/>
              </a:lnSpc>
            </a:pPr>
            <a:r>
              <a:rPr lang="ru-RU" sz="4000" dirty="0" err="1" smtClean="0"/>
              <a:t>сформированность</a:t>
            </a:r>
            <a:r>
              <a:rPr lang="ru-RU" sz="4000" dirty="0" smtClean="0"/>
              <a:t> навыков работы с ИКТ.</a:t>
            </a:r>
          </a:p>
          <a:p>
            <a:pPr>
              <a:lnSpc>
                <a:spcPct val="120000"/>
              </a:lnSpc>
            </a:pPr>
            <a:r>
              <a:rPr lang="ru-RU" altLang="ru-RU" sz="4000" kern="0" dirty="0" smtClean="0"/>
              <a:t>умение самостоятельно определять цели деятельности и составлять планы деятельности; выбирать успешные стратегии в различных ситуациях; </a:t>
            </a:r>
          </a:p>
          <a:p>
            <a:pPr>
              <a:lnSpc>
                <a:spcPct val="120000"/>
              </a:lnSpc>
            </a:pPr>
            <a:r>
              <a:rPr lang="ru-RU" altLang="ru-RU" sz="4000" kern="0" dirty="0" smtClean="0"/>
              <a:t>владение навыками познавательной, учебно-исследовательской и проектной деятельности, навыками разрешения проблем; способность и готовность к самостоятельному поиску методов решения практических задач;</a:t>
            </a:r>
          </a:p>
          <a:p>
            <a:pPr>
              <a:lnSpc>
                <a:spcPct val="120000"/>
              </a:lnSpc>
            </a:pPr>
            <a:r>
              <a:rPr lang="ru-RU" altLang="ru-RU" sz="4000" kern="0" dirty="0" smtClean="0"/>
              <a:t>умение самостоятельно оценивать и принимать решения.</a:t>
            </a:r>
          </a:p>
          <a:p>
            <a:endParaRPr lang="ru-RU" sz="4000" dirty="0" smtClean="0"/>
          </a:p>
          <a:p>
            <a:pPr>
              <a:buFontTx/>
              <a:buChar char="-"/>
            </a:pPr>
            <a:endParaRPr lang="ru-RU" sz="4000" dirty="0" smtClean="0"/>
          </a:p>
          <a:p>
            <a:pPr>
              <a:buNone/>
            </a:pPr>
            <a:r>
              <a:rPr lang="ru-RU" sz="4000" b="1" u="sng" dirty="0" smtClean="0"/>
              <a:t>Предметные результаты:</a:t>
            </a:r>
            <a:r>
              <a:rPr lang="ru-RU" sz="4000" dirty="0" smtClean="0"/>
              <a:t> </a:t>
            </a:r>
          </a:p>
          <a:p>
            <a:r>
              <a:rPr lang="ru-RU" sz="4000" dirty="0" smtClean="0"/>
              <a:t>понимание понятия налога  и его признаков;</a:t>
            </a:r>
          </a:p>
          <a:p>
            <a:r>
              <a:rPr lang="ru-RU" sz="4000" dirty="0" smtClean="0"/>
              <a:t>знание видов налогов, уровней налогообложения и функций налогов;</a:t>
            </a:r>
          </a:p>
          <a:p>
            <a:r>
              <a:rPr lang="ru-RU" sz="4000" dirty="0" smtClean="0"/>
              <a:t>владение умением поиска различных способов решения финансовых проблем и их оценки; </a:t>
            </a:r>
          </a:p>
          <a:p>
            <a:r>
              <a:rPr lang="ru-RU" sz="4000" dirty="0" smtClean="0"/>
              <a:t>владение умением осуществлять долгосрочное планирование поведения в сфере финансов.</a:t>
            </a:r>
          </a:p>
          <a:p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План учебного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u="sng" dirty="0" smtClean="0"/>
              <a:t>1.Постановка учебной проблемы </a:t>
            </a:r>
            <a:r>
              <a:rPr lang="ru-RU" dirty="0" smtClean="0"/>
              <a:t>с использованием приема «</a:t>
            </a:r>
            <a:r>
              <a:rPr lang="ru-RU" dirty="0" err="1" smtClean="0"/>
              <a:t>Кроссенс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u="sng" dirty="0" smtClean="0"/>
              <a:t>2.Решение учебной проблемы с использованием технологии «</a:t>
            </a:r>
            <a:r>
              <a:rPr lang="en-US" u="sng" dirty="0" smtClean="0"/>
              <a:t>Mind map</a:t>
            </a:r>
            <a:r>
              <a:rPr lang="ru-RU" u="sng" dirty="0" smtClean="0"/>
              <a:t>»:</a:t>
            </a:r>
          </a:p>
          <a:p>
            <a:pPr>
              <a:buNone/>
            </a:pPr>
            <a:r>
              <a:rPr lang="ru-RU" dirty="0" smtClean="0"/>
              <a:t>2.1. Определение понятия «налоги», выделение их признаков с помощью приемы «четырех углов».</a:t>
            </a:r>
          </a:p>
          <a:p>
            <a:pPr>
              <a:buNone/>
            </a:pPr>
            <a:r>
              <a:rPr lang="ru-RU" dirty="0" smtClean="0"/>
              <a:t>2.2. Работа в группах с текстами разного уровня сложности с целью определения уровней налогообложения и видов налогов.  </a:t>
            </a:r>
          </a:p>
          <a:p>
            <a:pPr>
              <a:buNone/>
            </a:pPr>
            <a:r>
              <a:rPr lang="ru-RU" dirty="0" smtClean="0"/>
              <a:t>2.3. Определение функций налогов через решение ситуативных задач.</a:t>
            </a:r>
          </a:p>
          <a:p>
            <a:pPr>
              <a:buNone/>
            </a:pPr>
            <a:r>
              <a:rPr lang="ru-RU" dirty="0" smtClean="0"/>
              <a:t>3. Рефлексия.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14\Desktop\Проект\azaz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071810"/>
            <a:ext cx="2232438" cy="1785950"/>
          </a:xfrm>
          <a:prstGeom prst="rect">
            <a:avLst/>
          </a:prstGeom>
          <a:noFill/>
        </p:spPr>
      </p:pic>
      <p:pic>
        <p:nvPicPr>
          <p:cNvPr id="1027" name="Picture 3" descr="C:\Users\y14\Desktop\Проект\gos_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2219824" cy="1571636"/>
          </a:xfrm>
          <a:prstGeom prst="rect">
            <a:avLst/>
          </a:prstGeom>
          <a:noFill/>
        </p:spPr>
      </p:pic>
      <p:pic>
        <p:nvPicPr>
          <p:cNvPr id="1028" name="Picture 4" descr="C:\Users\y14\Desktop\Проект\220px-Knyaz_Igor_in_945_by_Lebed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285860"/>
            <a:ext cx="1667697" cy="1857388"/>
          </a:xfrm>
          <a:prstGeom prst="rect">
            <a:avLst/>
          </a:prstGeom>
          <a:noFill/>
        </p:spPr>
      </p:pic>
      <p:pic>
        <p:nvPicPr>
          <p:cNvPr id="1029" name="Picture 5" descr="C:\Users\y14\Desktop\Проект\4aa56db8373c073a3fe3c6723e36b30b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214422"/>
            <a:ext cx="1809747" cy="1894459"/>
          </a:xfrm>
          <a:prstGeom prst="rect">
            <a:avLst/>
          </a:prstGeom>
          <a:noFill/>
        </p:spPr>
      </p:pic>
      <p:pic>
        <p:nvPicPr>
          <p:cNvPr id="1030" name="Picture 6" descr="C:\Users\y14\Desktop\Проект\1496737946_sbor_yasa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214686"/>
            <a:ext cx="2318980" cy="1714512"/>
          </a:xfrm>
          <a:prstGeom prst="rect">
            <a:avLst/>
          </a:prstGeom>
          <a:noFill/>
        </p:spPr>
      </p:pic>
      <p:pic>
        <p:nvPicPr>
          <p:cNvPr id="1031" name="Picture 7" descr="C:\Users\y14\Desktop\Проект\Без назван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4857760"/>
            <a:ext cx="1714512" cy="1714512"/>
          </a:xfrm>
          <a:prstGeom prst="rect">
            <a:avLst/>
          </a:prstGeom>
          <a:noFill/>
        </p:spPr>
      </p:pic>
      <p:pic>
        <p:nvPicPr>
          <p:cNvPr id="1032" name="Picture 8" descr="C:\Users\y14\Desktop\Проект\5997bd538adb8c6a09d2836421f5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4786322"/>
            <a:ext cx="2738432" cy="1909501"/>
          </a:xfrm>
          <a:prstGeom prst="rect">
            <a:avLst/>
          </a:prstGeom>
          <a:noFill/>
        </p:spPr>
      </p:pic>
      <p:pic>
        <p:nvPicPr>
          <p:cNvPr id="1033" name="Picture 9" descr="C:\Users\y14\Desktop\Проект\20db6bcd-6fe4-400d-b3f2-cce26b27deb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5072074"/>
            <a:ext cx="2295896" cy="1530597"/>
          </a:xfrm>
          <a:prstGeom prst="rect">
            <a:avLst/>
          </a:prstGeom>
          <a:noFill/>
        </p:spPr>
      </p:pic>
      <p:pic>
        <p:nvPicPr>
          <p:cNvPr id="1034" name="Picture 10" descr="C:\Users\y14\Desktop\Проект\1-1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10" y="3214686"/>
            <a:ext cx="2434929" cy="1571636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1.Постановка учебной проблемы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использованием приема «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Кроссенс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14\Desktop\Проект\gos_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2928933" cy="2073685"/>
          </a:xfrm>
          <a:prstGeom prst="rect">
            <a:avLst/>
          </a:prstGeom>
          <a:noFill/>
        </p:spPr>
      </p:pic>
      <p:pic>
        <p:nvPicPr>
          <p:cNvPr id="1028" name="Picture 4" descr="C:\Users\y14\Desktop\Проект\220px-Knyaz_Igor_in_945_by_Lebed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0"/>
            <a:ext cx="2116671" cy="2357430"/>
          </a:xfrm>
          <a:prstGeom prst="rect">
            <a:avLst/>
          </a:prstGeom>
          <a:noFill/>
        </p:spPr>
      </p:pic>
      <p:pic>
        <p:nvPicPr>
          <p:cNvPr id="1029" name="Picture 5" descr="C:\Users\y14\Desktop\Проект\4aa56db8373c073a3fe3c6723e36b30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0"/>
            <a:ext cx="2238375" cy="2343150"/>
          </a:xfrm>
          <a:prstGeom prst="rect">
            <a:avLst/>
          </a:prstGeom>
          <a:noFill/>
        </p:spPr>
      </p:pic>
      <p:pic>
        <p:nvPicPr>
          <p:cNvPr id="1030" name="Picture 6" descr="C:\Users\y14\Desktop\Проект\1496737946_sbor_yasa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7429" y="2143116"/>
            <a:ext cx="3076571" cy="2274628"/>
          </a:xfrm>
          <a:prstGeom prst="rect">
            <a:avLst/>
          </a:prstGeom>
          <a:noFill/>
        </p:spPr>
      </p:pic>
      <p:pic>
        <p:nvPicPr>
          <p:cNvPr id="1031" name="Picture 7" descr="C:\Users\y14\Desktop\Проект\Без назван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500570"/>
            <a:ext cx="2143125" cy="2143125"/>
          </a:xfrm>
          <a:prstGeom prst="rect">
            <a:avLst/>
          </a:prstGeom>
          <a:noFill/>
        </p:spPr>
      </p:pic>
      <p:pic>
        <p:nvPicPr>
          <p:cNvPr id="1032" name="Picture 8" descr="C:\Users\y14\Desktop\Проект\5997bd538adb8c6a09d2836421f5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4400550"/>
            <a:ext cx="3524250" cy="2457450"/>
          </a:xfrm>
          <a:prstGeom prst="rect">
            <a:avLst/>
          </a:prstGeom>
          <a:noFill/>
        </p:spPr>
      </p:pic>
      <p:pic>
        <p:nvPicPr>
          <p:cNvPr id="1033" name="Picture 9" descr="C:\Users\y14\Desktop\Проект\20db6bcd-6fe4-400d-b3f2-cce26b27deb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643446"/>
            <a:ext cx="2867400" cy="1911600"/>
          </a:xfrm>
          <a:prstGeom prst="rect">
            <a:avLst/>
          </a:prstGeom>
          <a:noFill/>
        </p:spPr>
      </p:pic>
      <p:pic>
        <p:nvPicPr>
          <p:cNvPr id="1034" name="Picture 10" descr="C:\Users\y14\Desktop\Проект\1-1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2500306"/>
            <a:ext cx="3206748" cy="2069810"/>
          </a:xfrm>
          <a:prstGeom prst="rect">
            <a:avLst/>
          </a:prstGeom>
          <a:noFill/>
        </p:spPr>
      </p:pic>
      <p:pic>
        <p:nvPicPr>
          <p:cNvPr id="2050" name="Picture 2" descr="C:\Users\y14\Desktop\Проект\nalogi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71802" y="1857364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3511552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2.Решение учебной проблемы с использованием технологии «</a:t>
            </a:r>
            <a:r>
              <a:rPr lang="en-US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Mind map</a:t>
            </a:r>
            <a:r>
              <a:rPr lang="ru-RU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»:</a:t>
            </a:r>
            <a:br>
              <a:rPr lang="ru-RU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2.1. Определение понятия «налоги», выделение их признаков с помощью приемы «четырех углов».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-  обязательные</a:t>
            </a:r>
            <a:br>
              <a:rPr lang="ru-RU" sz="1600" dirty="0" smtClean="0"/>
            </a:br>
            <a:r>
              <a:rPr lang="ru-RU" sz="1600" dirty="0" smtClean="0"/>
              <a:t>-безвозмездные</a:t>
            </a:r>
            <a:br>
              <a:rPr lang="ru-RU" sz="1600" dirty="0" smtClean="0"/>
            </a:br>
            <a:r>
              <a:rPr lang="ru-RU" sz="1600" dirty="0" smtClean="0"/>
              <a:t>- В бюджет </a:t>
            </a:r>
            <a:br>
              <a:rPr lang="ru-RU" sz="1600" dirty="0" smtClean="0"/>
            </a:br>
            <a:r>
              <a:rPr lang="ru-RU" sz="1600" dirty="0" smtClean="0"/>
              <a:t>- денежная форма</a:t>
            </a:r>
            <a:endParaRPr lang="ru-RU" sz="1600" dirty="0"/>
          </a:p>
        </p:txBody>
      </p:sp>
      <p:pic>
        <p:nvPicPr>
          <p:cNvPr id="4098" name="Picture 2" descr="C:\Users\y14\Desktop\Проект\nalog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572008"/>
            <a:ext cx="1524000" cy="1524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00496" y="3929066"/>
            <a:ext cx="16144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Признаки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2.2. Работа в группах с текстами разного уровня сложности с целью определения уровней налогообложения и видов налогов.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 обязательные</a:t>
            </a:r>
            <a:br>
              <a:rPr lang="ru-RU" sz="1800" dirty="0" smtClean="0"/>
            </a:br>
            <a:r>
              <a:rPr lang="ru-RU" sz="1800" dirty="0" smtClean="0"/>
              <a:t>-безвозмездные</a:t>
            </a:r>
            <a:br>
              <a:rPr lang="ru-RU" sz="1800" dirty="0" smtClean="0"/>
            </a:br>
            <a:r>
              <a:rPr lang="ru-RU" sz="1800" dirty="0" smtClean="0"/>
              <a:t>- В бюджет </a:t>
            </a:r>
            <a:br>
              <a:rPr lang="ru-RU" sz="1800" dirty="0" smtClean="0"/>
            </a:br>
            <a:r>
              <a:rPr lang="ru-RU" sz="1800" dirty="0" smtClean="0"/>
              <a:t>- денежная форма</a:t>
            </a:r>
            <a:endParaRPr lang="ru-RU" sz="1800" dirty="0"/>
          </a:p>
        </p:txBody>
      </p:sp>
      <p:pic>
        <p:nvPicPr>
          <p:cNvPr id="4098" name="Picture 2" descr="C:\Users\y14\Desktop\Проект\nalog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429132"/>
            <a:ext cx="1524000" cy="1524000"/>
          </a:xfrm>
          <a:prstGeom prst="rect">
            <a:avLst/>
          </a:prstGeom>
          <a:noFill/>
        </p:spPr>
      </p:pic>
      <p:pic>
        <p:nvPicPr>
          <p:cNvPr id="5122" name="Picture 2" descr="C:\Users\y14\Desktop\Проект\067_trehstupenchataya_lestnit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93227" y="3336005"/>
            <a:ext cx="1928825" cy="154331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2428868"/>
            <a:ext cx="161447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28860" y="3286124"/>
            <a:ext cx="1757346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14348" y="3929066"/>
            <a:ext cx="1400156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5786" y="5572140"/>
            <a:ext cx="1400156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857884" y="4929198"/>
            <a:ext cx="168590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i="1" u="sng" dirty="0"/>
              <a:t>Виды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929454" y="2714620"/>
            <a:ext cx="161447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58016" y="5214950"/>
            <a:ext cx="161447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071934" y="3429000"/>
            <a:ext cx="16144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Признаки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85918" y="5000636"/>
            <a:ext cx="1857388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Уровни </a:t>
            </a:r>
            <a:b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налогообложения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pPr fontAlgn="t"/>
            <a:r>
              <a:rPr lang="ru-RU" sz="1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и 2 группы работают со статьями Налогового кодекса РФ 13,14,15  </a:t>
            </a:r>
            <a:br>
              <a:rPr lang="ru-RU" sz="1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сайте 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nalogcodex.ru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dirty="0" smtClean="0"/>
              <a:t>-  обязательные</a:t>
            </a:r>
            <a:br>
              <a:rPr lang="ru-RU" sz="1800" dirty="0" smtClean="0"/>
            </a:br>
            <a:r>
              <a:rPr lang="ru-RU" sz="1800" dirty="0" smtClean="0"/>
              <a:t>-безвозмездные</a:t>
            </a:r>
            <a:br>
              <a:rPr lang="ru-RU" sz="1800" dirty="0" smtClean="0"/>
            </a:br>
            <a:r>
              <a:rPr lang="ru-RU" sz="1800" dirty="0" smtClean="0"/>
              <a:t>- В бюджет </a:t>
            </a:r>
            <a:br>
              <a:rPr lang="ru-RU" sz="1800" dirty="0" smtClean="0"/>
            </a:br>
            <a:r>
              <a:rPr lang="ru-RU" sz="1800" dirty="0" smtClean="0"/>
              <a:t>- денежная форма</a:t>
            </a:r>
            <a:endParaRPr lang="ru-RU" sz="1800" dirty="0"/>
          </a:p>
        </p:txBody>
      </p:sp>
      <p:pic>
        <p:nvPicPr>
          <p:cNvPr id="4098" name="Picture 2" descr="C:\Users\y14\Desktop\Проект\nalog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86058"/>
            <a:ext cx="1524000" cy="1785950"/>
          </a:xfrm>
          <a:prstGeom prst="rect">
            <a:avLst/>
          </a:prstGeom>
          <a:noFill/>
        </p:spPr>
      </p:pic>
      <p:pic>
        <p:nvPicPr>
          <p:cNvPr id="5122" name="Picture 2" descr="C:\Users\y14\Desktop\Проект\067_trehstupenchataya_lestnit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307540" y="1978685"/>
            <a:ext cx="1928825" cy="154331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2428868"/>
            <a:ext cx="161447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федеральный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28860" y="3286124"/>
            <a:ext cx="1757346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14348" y="3929066"/>
            <a:ext cx="1400156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региональный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5786" y="5572140"/>
            <a:ext cx="1400156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местный</a:t>
            </a:r>
          </a:p>
        </p:txBody>
      </p:sp>
      <p:pic>
        <p:nvPicPr>
          <p:cNvPr id="5124" name="Picture 4" descr="C:\Users\y14\Desktop\Проект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285860"/>
            <a:ext cx="2221845" cy="1114427"/>
          </a:xfrm>
          <a:prstGeom prst="rect">
            <a:avLst/>
          </a:prstGeom>
          <a:noFill/>
        </p:spPr>
      </p:pic>
      <p:pic>
        <p:nvPicPr>
          <p:cNvPr id="5125" name="Picture 5" descr="C:\Users\y14\Desktop\Проект\300px-Map_of_Russia_-_Bashkortostan_(Crimea_disputed)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857496"/>
            <a:ext cx="2214568" cy="1218012"/>
          </a:xfrm>
          <a:prstGeom prst="rect">
            <a:avLst/>
          </a:prstGeom>
          <a:noFill/>
        </p:spPr>
      </p:pic>
      <p:pic>
        <p:nvPicPr>
          <p:cNvPr id="5126" name="Picture 6" descr="C:\Users\y14\Desktop\Проект\r_94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286256"/>
            <a:ext cx="2054370" cy="1366830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143372" y="2214554"/>
            <a:ext cx="16144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Признаки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428860" y="3357562"/>
            <a:ext cx="1857388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Уровни </a:t>
            </a:r>
            <a:b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налогообложения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818</Words>
  <Application>Microsoft Office PowerPoint</Application>
  <PresentationFormat>Экран (4:3)</PresentationFormat>
  <Paragraphs>189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ПРОЕКТ «Разработка занятий по курсу ФГ для разных категорий обучающихся» </vt:lpstr>
      <vt:lpstr> </vt:lpstr>
      <vt:lpstr>Планируемые результаты</vt:lpstr>
      <vt:lpstr>План учебного занятия</vt:lpstr>
      <vt:lpstr>Слайд 5</vt:lpstr>
      <vt:lpstr>Слайд 6</vt:lpstr>
      <vt:lpstr>  2.Решение учебной проблемы с использованием технологии «Mind map»: 2.1. Определение понятия «налоги», выделение их признаков с помощью приемы «четырех углов».    -  обязательные -безвозмездные - В бюджет  - денежная форма</vt:lpstr>
      <vt:lpstr>  2.2. Работа в группах с текстами разного уровня сложности с целью определения уровней налогообложения и видов налогов.     -  обязательные -безвозмездные - В бюджет  - денежная форма</vt:lpstr>
      <vt:lpstr>1 и 2 группы работают со статьями Налогового кодекса РФ 13,14,15   на сайте nalogcodex.ru  -  обязательные -безвозмездные - В бюджет  - денежная форма</vt:lpstr>
      <vt:lpstr>-  обязательные -безвозмездные - В бюджет  - денежная форма</vt:lpstr>
      <vt:lpstr>3 и 4 группы работают с текстом учебника</vt:lpstr>
      <vt:lpstr>-  обязательные -безвозмездные - В бюджет  - денежная форма</vt:lpstr>
      <vt:lpstr>-  обязательные -безвозмездные - В бюджет  - денежная форма</vt:lpstr>
      <vt:lpstr>-  обязательные -безвозмездные - В бюджет  - денежная форма</vt:lpstr>
      <vt:lpstr> 2.3. Определение функций налогов через решение ситуативных задач. </vt:lpstr>
      <vt:lpstr> 2.3. Определение функций налогов через решение ситуативных задач. </vt:lpstr>
      <vt:lpstr> 2.3. Определение функций налогов через решение ситуативных задач. </vt:lpstr>
      <vt:lpstr> 2.3. Определение функций налогов через решение ситуативных задач. </vt:lpstr>
      <vt:lpstr>-  обязательные -безвозмездные - В бюджет  - денежная форма</vt:lpstr>
      <vt:lpstr>Рефлексия: легкий уровень</vt:lpstr>
      <vt:lpstr>   Рефлексия: сложный уровень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у10</dc:creator>
  <cp:lastModifiedBy>user</cp:lastModifiedBy>
  <cp:revision>40</cp:revision>
  <dcterms:created xsi:type="dcterms:W3CDTF">2018-10-16T08:00:49Z</dcterms:created>
  <dcterms:modified xsi:type="dcterms:W3CDTF">2018-10-18T03:31:53Z</dcterms:modified>
</cp:coreProperties>
</file>