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492" r:id="rId2"/>
    <p:sldId id="493" r:id="rId3"/>
    <p:sldId id="495" r:id="rId4"/>
    <p:sldId id="357" r:id="rId5"/>
    <p:sldId id="358" r:id="rId6"/>
    <p:sldId id="359" r:id="rId7"/>
    <p:sldId id="360" r:id="rId8"/>
    <p:sldId id="361" r:id="rId9"/>
    <p:sldId id="389" r:id="rId10"/>
    <p:sldId id="353" r:id="rId11"/>
    <p:sldId id="355" r:id="rId12"/>
    <p:sldId id="256" r:id="rId13"/>
    <p:sldId id="356" r:id="rId14"/>
    <p:sldId id="497" r:id="rId15"/>
    <p:sldId id="354" r:id="rId16"/>
    <p:sldId id="345" r:id="rId17"/>
    <p:sldId id="284" r:id="rId18"/>
    <p:sldId id="349" r:id="rId19"/>
    <p:sldId id="297" r:id="rId20"/>
    <p:sldId id="350" r:id="rId21"/>
    <p:sldId id="298" r:id="rId22"/>
    <p:sldId id="324" r:id="rId23"/>
    <p:sldId id="371" r:id="rId24"/>
    <p:sldId id="370" r:id="rId25"/>
    <p:sldId id="372" r:id="rId26"/>
    <p:sldId id="364" r:id="rId27"/>
    <p:sldId id="378" r:id="rId28"/>
    <p:sldId id="377" r:id="rId29"/>
    <p:sldId id="374" r:id="rId30"/>
    <p:sldId id="379" r:id="rId31"/>
    <p:sldId id="375" r:id="rId32"/>
    <p:sldId id="380" r:id="rId33"/>
    <p:sldId id="390" r:id="rId34"/>
    <p:sldId id="381" r:id="rId35"/>
    <p:sldId id="382" r:id="rId36"/>
    <p:sldId id="383" r:id="rId37"/>
    <p:sldId id="385" r:id="rId38"/>
    <p:sldId id="498" r:id="rId39"/>
    <p:sldId id="391" r:id="rId40"/>
    <p:sldId id="395" r:id="rId41"/>
    <p:sldId id="388" r:id="rId42"/>
    <p:sldId id="387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433" autoAdjust="0"/>
  </p:normalViewPr>
  <p:slideViewPr>
    <p:cSldViewPr snapToGrid="0">
      <p:cViewPr varScale="1">
        <p:scale>
          <a:sx n="101" d="100"/>
          <a:sy n="101" d="100"/>
        </p:scale>
        <p:origin x="9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431BC-8DC4-4101-B837-3F2CF265141F}" type="datetimeFigureOut">
              <a:rPr lang="ru-RU" smtClean="0"/>
              <a:t>19.10.2018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CCF182-F5F6-409E-AC57-BEFF37754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120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jpeg"/><Relationship Id="rId18" Type="http://schemas.openxmlformats.org/officeDocument/2006/relationships/image" Target="../media/image26.jpe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12" Type="http://schemas.openxmlformats.org/officeDocument/2006/relationships/image" Target="../media/image20.jpeg"/><Relationship Id="rId17" Type="http://schemas.openxmlformats.org/officeDocument/2006/relationships/image" Target="../media/image25.jpeg"/><Relationship Id="rId2" Type="http://schemas.openxmlformats.org/officeDocument/2006/relationships/image" Target="../media/image10.jpg"/><Relationship Id="rId16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5" Type="http://schemas.openxmlformats.org/officeDocument/2006/relationships/image" Target="../media/image23.jpeg"/><Relationship Id="rId10" Type="http://schemas.openxmlformats.org/officeDocument/2006/relationships/image" Target="../media/image18.jpeg"/><Relationship Id="rId19" Type="http://schemas.openxmlformats.org/officeDocument/2006/relationships/image" Target="../media/image27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Relationship Id="rId1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13" Type="http://schemas.openxmlformats.org/officeDocument/2006/relationships/image" Target="../media/image39.jpeg"/><Relationship Id="rId3" Type="http://schemas.openxmlformats.org/officeDocument/2006/relationships/image" Target="../media/image29.jpg"/><Relationship Id="rId7" Type="http://schemas.openxmlformats.org/officeDocument/2006/relationships/image" Target="../media/image33.jpeg"/><Relationship Id="rId12" Type="http://schemas.openxmlformats.org/officeDocument/2006/relationships/image" Target="../media/image38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11" Type="http://schemas.openxmlformats.org/officeDocument/2006/relationships/image" Target="../media/image37.jpeg"/><Relationship Id="rId5" Type="http://schemas.openxmlformats.org/officeDocument/2006/relationships/image" Target="../media/image31.jpeg"/><Relationship Id="rId10" Type="http://schemas.openxmlformats.org/officeDocument/2006/relationships/image" Target="../media/image36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Relationship Id="rId1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jpg"/><Relationship Id="rId7" Type="http://schemas.openxmlformats.org/officeDocument/2006/relationships/image" Target="../media/image62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jpg"/><Relationship Id="rId5" Type="http://schemas.openxmlformats.org/officeDocument/2006/relationships/image" Target="../media/image60.jpg"/><Relationship Id="rId10" Type="http://schemas.openxmlformats.org/officeDocument/2006/relationships/image" Target="../media/image65.jpg"/><Relationship Id="rId4" Type="http://schemas.openxmlformats.org/officeDocument/2006/relationships/image" Target="../media/image59.jpg"/><Relationship Id="rId9" Type="http://schemas.openxmlformats.org/officeDocument/2006/relationships/image" Target="../media/image64.jp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pedsovet.su/publ/164-1-0-4062" TargetMode="External"/><Relationship Id="rId2" Type="http://schemas.openxmlformats.org/officeDocument/2006/relationships/hyperlink" Target="http://pedsovet.su/metodika/6072_urok_systematizacii_znaniy_fgo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pedsovet.su/metodika/refleksiya/5665_refleksiya_kak_etap_uroka_fgo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923"/>
            <a:ext cx="8945562" cy="671215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2662" y="222319"/>
            <a:ext cx="744647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>
                <a:solidFill>
                  <a:schemeClr val="bg1"/>
                </a:solidFill>
              </a:rPr>
              <a:t>Групповой проект</a:t>
            </a:r>
          </a:p>
          <a:p>
            <a:r>
              <a:rPr lang="ru-RU" sz="4000" dirty="0">
                <a:solidFill>
                  <a:srgbClr val="FF0000"/>
                </a:solidFill>
              </a:rPr>
              <a:t>Методическая разработка урока.</a:t>
            </a:r>
          </a:p>
          <a:p>
            <a:r>
              <a:rPr lang="ru-RU" sz="4000" dirty="0">
                <a:solidFill>
                  <a:srgbClr val="FF0000"/>
                </a:solidFill>
              </a:rPr>
              <a:t> Тема: Деньги.</a:t>
            </a:r>
          </a:p>
          <a:p>
            <a:r>
              <a:rPr lang="ru-RU" sz="4000" dirty="0">
                <a:solidFill>
                  <a:srgbClr val="FF0000"/>
                </a:solidFill>
              </a:rPr>
              <a:t>Аудитория: учащиеся 5 класс</a:t>
            </a:r>
          </a:p>
        </p:txBody>
      </p:sp>
    </p:spTree>
    <p:extLst>
      <p:ext uri="{BB962C8B-B14F-4D97-AF65-F5344CB8AC3E}">
        <p14:creationId xmlns:p14="http://schemas.microsoft.com/office/powerpoint/2010/main" val="2927923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9" y="72923"/>
            <a:ext cx="8945562" cy="671215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2662" y="222319"/>
            <a:ext cx="744647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dirty="0">
                <a:latin typeface="Calibri" panose="020F0502020204030204" pitchFamily="34" charset="0"/>
              </a:rPr>
              <a:t>Создание проблемной ситуации </a:t>
            </a:r>
            <a:r>
              <a:rPr lang="ru-RU" altLang="ru-RU" sz="2800" dirty="0">
                <a:solidFill>
                  <a:srgbClr val="FF3300"/>
                </a:solidFill>
                <a:latin typeface="Calibri" panose="020F0502020204030204" pitchFamily="34" charset="0"/>
              </a:rPr>
              <a:t>учителем</a:t>
            </a:r>
            <a:r>
              <a:rPr lang="ru-RU" altLang="ru-RU" sz="2800" dirty="0">
                <a:latin typeface="Calibri" panose="020F0502020204030204" pitchFamily="34" charset="0"/>
              </a:rPr>
              <a:t> и формулирование  проблемы </a:t>
            </a:r>
            <a:r>
              <a:rPr lang="ru-RU" altLang="ru-RU" sz="2800" dirty="0">
                <a:solidFill>
                  <a:srgbClr val="299410"/>
                </a:solidFill>
                <a:latin typeface="Calibri" panose="020F0502020204030204" pitchFamily="34" charset="0"/>
              </a:rPr>
              <a:t>учениками</a:t>
            </a:r>
            <a:endParaRPr lang="ru-RU" sz="2800" dirty="0"/>
          </a:p>
        </p:txBody>
      </p:sp>
      <p:pic>
        <p:nvPicPr>
          <p:cNvPr id="1028" name="Picture 4" descr="http://kilouma.ru/safia/x-mejdunarodnaya-distancionnaya-olimpiada/11.jpg">
            <a:extLst>
              <a:ext uri="{FF2B5EF4-FFF2-40B4-BE49-F238E27FC236}">
                <a16:creationId xmlns:a16="http://schemas.microsoft.com/office/drawing/2014/main" xmlns="" id="{DE8357F8-5CC2-4C67-A133-5367C3FBD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653" y="1500809"/>
            <a:ext cx="3784908" cy="4733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0194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2.infourok.ru/uploads/ex/0333/00081982-52052b2e/img4.jpg">
            <a:extLst>
              <a:ext uri="{FF2B5EF4-FFF2-40B4-BE49-F238E27FC236}">
                <a16:creationId xmlns:a16="http://schemas.microsoft.com/office/drawing/2014/main" xmlns="" id="{5A3318B1-9E4B-4ADF-8084-2B21D6D6ED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2797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652257" y="1347431"/>
            <a:ext cx="450700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dirty="0">
                <a:solidFill>
                  <a:srgbClr val="0070C0"/>
                </a:solidFill>
              </a:rPr>
              <a:t>Тема урока: </a:t>
            </a:r>
            <a:r>
              <a:rPr lang="ru-RU" sz="6600" u="sng" dirty="0">
                <a:solidFill>
                  <a:srgbClr val="0070C0"/>
                </a:solidFill>
              </a:rPr>
              <a:t>Деньги</a:t>
            </a:r>
            <a:r>
              <a:rPr lang="ru-RU" sz="6600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7E80B8-C468-4C8D-B132-FD1322A4D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>
                <a:solidFill>
                  <a:srgbClr val="FF0000"/>
                </a:solidFill>
              </a:rPr>
              <a:t>Работа с текстом учебника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3E2BA45-C39F-4209-8862-986DE2F6C7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ADCE3020-5178-43CE-8C5E-1CC7A44E2C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72000" y="1413877"/>
            <a:ext cx="3944541" cy="823912"/>
          </a:xfrm>
        </p:spPr>
        <p:txBody>
          <a:bodyPr/>
          <a:lstStyle/>
          <a:p>
            <a:r>
              <a:rPr lang="ru-RU" dirty="0"/>
              <a:t>Чтение по ролям </a:t>
            </a:r>
          </a:p>
        </p:txBody>
      </p:sp>
      <p:pic>
        <p:nvPicPr>
          <p:cNvPr id="10242" name="Picture 2" descr="https://img.labirint.ru/images/comments_pic/1546/1_e74a2275230168b18e23ec3e4449f67e_1447091812.jpg">
            <a:extLst>
              <a:ext uri="{FF2B5EF4-FFF2-40B4-BE49-F238E27FC236}">
                <a16:creationId xmlns:a16="http://schemas.microsoft.com/office/drawing/2014/main" xmlns="" id="{D91AC5E9-8B92-4B59-98FF-0F8045872D0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8" y="1681163"/>
            <a:ext cx="3868737" cy="450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xmlns="" id="{F5B02869-18EF-4B87-AB8D-BA7D413FEA1E}"/>
              </a:ext>
            </a:extLst>
          </p:cNvPr>
          <p:cNvSpPr>
            <a:spLocks noGrp="1" noChangeArrowheads="1"/>
          </p:cNvSpPr>
          <p:nvPr>
            <p:ph sz="quarter" idx="4"/>
          </p:nvPr>
        </p:nvSpPr>
        <p:spPr bwMode="auto">
          <a:xfrm>
            <a:off x="4628663" y="3258320"/>
            <a:ext cx="3887788" cy="1643527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dirty="0">
                <a:latin typeface="Calibri" panose="020F0502020204030204" pitchFamily="34" charset="0"/>
              </a:rPr>
              <a:t>Создание проблемной ситуации </a:t>
            </a:r>
            <a:r>
              <a:rPr lang="ru-RU" altLang="ru-RU" dirty="0">
                <a:solidFill>
                  <a:srgbClr val="FF3300"/>
                </a:solidFill>
                <a:latin typeface="Calibri" panose="020F0502020204030204" pitchFamily="34" charset="0"/>
              </a:rPr>
              <a:t>учителем</a:t>
            </a:r>
            <a:r>
              <a:rPr lang="ru-RU" altLang="ru-RU" dirty="0">
                <a:latin typeface="Calibri" panose="020F0502020204030204" pitchFamily="34" charset="0"/>
              </a:rPr>
              <a:t> и формулирование  проблемы </a:t>
            </a:r>
            <a:r>
              <a:rPr lang="ru-RU" altLang="ru-RU" dirty="0">
                <a:solidFill>
                  <a:srgbClr val="299410"/>
                </a:solidFill>
                <a:latin typeface="Calibri" panose="020F0502020204030204" pitchFamily="34" charset="0"/>
              </a:rPr>
              <a:t>учениками</a:t>
            </a:r>
            <a:endParaRPr lang="ru-RU" altLang="ru-RU" sz="2800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858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25204" y="1028343"/>
            <a:ext cx="744647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Цели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урока</a:t>
            </a:r>
            <a:r>
              <a:rPr lang="en-US" sz="2400" dirty="0"/>
              <a:t>: </a:t>
            </a:r>
            <a:r>
              <a:rPr lang="en-US" sz="2400" dirty="0" err="1"/>
              <a:t>объяснить</a:t>
            </a:r>
            <a:r>
              <a:rPr lang="en-US" sz="2400" dirty="0"/>
              <a:t> </a:t>
            </a:r>
            <a:r>
              <a:rPr lang="en-US" sz="2400" dirty="0" err="1"/>
              <a:t>выгоды</a:t>
            </a:r>
            <a:r>
              <a:rPr lang="en-US" sz="2400" dirty="0"/>
              <a:t> </a:t>
            </a:r>
            <a:r>
              <a:rPr lang="en-US" sz="2400" dirty="0" err="1"/>
              <a:t>обмена</a:t>
            </a:r>
            <a:r>
              <a:rPr lang="en-US" sz="2400" dirty="0"/>
              <a:t> и </a:t>
            </a:r>
            <a:r>
              <a:rPr lang="en-US" sz="2400" dirty="0" err="1"/>
              <a:t>причины</a:t>
            </a:r>
            <a:r>
              <a:rPr lang="en-US" sz="2400" dirty="0"/>
              <a:t> </a:t>
            </a:r>
            <a:r>
              <a:rPr lang="en-US" sz="2400" dirty="0" err="1"/>
              <a:t>появления</a:t>
            </a:r>
            <a:r>
              <a:rPr lang="en-US" sz="2400" dirty="0"/>
              <a:t> </a:t>
            </a:r>
            <a:r>
              <a:rPr lang="en-US" sz="2400" dirty="0" err="1"/>
              <a:t>денег</a:t>
            </a:r>
            <a:r>
              <a:rPr lang="ru-RU" sz="2400" dirty="0"/>
              <a:t>.</a:t>
            </a:r>
          </a:p>
          <a:p>
            <a:r>
              <a:rPr lang="ru-RU" sz="2400" b="1" dirty="0"/>
              <a:t>У</a:t>
            </a:r>
            <a:r>
              <a:rPr lang="en-US" sz="2400" b="1" dirty="0" err="1"/>
              <a:t>чебная</a:t>
            </a:r>
            <a:r>
              <a:rPr lang="en-US" sz="2400" dirty="0"/>
              <a:t> -  </a:t>
            </a:r>
            <a:r>
              <a:rPr lang="en-US" sz="2400" dirty="0" err="1"/>
              <a:t>уяснить</a:t>
            </a:r>
            <a:r>
              <a:rPr lang="en-US" sz="2400" dirty="0"/>
              <a:t> </a:t>
            </a:r>
            <a:r>
              <a:rPr lang="en-US" sz="2400" dirty="0" err="1"/>
              <a:t>сущность</a:t>
            </a:r>
            <a:r>
              <a:rPr lang="en-US" sz="2400" dirty="0"/>
              <a:t> </a:t>
            </a:r>
            <a:r>
              <a:rPr lang="en-US" sz="2400" dirty="0" err="1"/>
              <a:t>денег</a:t>
            </a:r>
            <a:r>
              <a:rPr lang="en-US" sz="2400" dirty="0"/>
              <a:t> и </a:t>
            </a:r>
            <a:r>
              <a:rPr lang="en-US" sz="2400" dirty="0" err="1"/>
              <a:t>денежного</a:t>
            </a:r>
            <a:r>
              <a:rPr lang="en-US" sz="2400" dirty="0"/>
              <a:t> </a:t>
            </a:r>
            <a:r>
              <a:rPr lang="en-US" sz="2400" dirty="0" err="1"/>
              <a:t>обращения</a:t>
            </a:r>
            <a:r>
              <a:rPr lang="en-US" sz="2400" dirty="0"/>
              <a:t>;</a:t>
            </a:r>
            <a:endParaRPr lang="ru-RU" sz="2400" dirty="0"/>
          </a:p>
          <a:p>
            <a:r>
              <a:rPr lang="en-US" sz="2400" b="1" dirty="0" err="1"/>
              <a:t>воспитательная</a:t>
            </a:r>
            <a:r>
              <a:rPr lang="en-US" sz="2400" dirty="0"/>
              <a:t> -</a:t>
            </a:r>
            <a:r>
              <a:rPr lang="en-US" sz="2400" b="1" dirty="0"/>
              <a:t> </a:t>
            </a:r>
            <a:r>
              <a:rPr lang="en-US" sz="2400" dirty="0"/>
              <a:t> </a:t>
            </a:r>
            <a:r>
              <a:rPr lang="en-US" sz="2400" dirty="0" err="1"/>
              <a:t>формировать</a:t>
            </a:r>
            <a:r>
              <a:rPr lang="en-US" sz="2400" dirty="0"/>
              <a:t> </a:t>
            </a:r>
            <a:r>
              <a:rPr lang="en-US" sz="2400" dirty="0" err="1"/>
              <a:t>личностное</a:t>
            </a:r>
            <a:r>
              <a:rPr lang="en-US" sz="2400" dirty="0"/>
              <a:t> </a:t>
            </a:r>
            <a:r>
              <a:rPr lang="en-US" sz="2400" dirty="0" err="1"/>
              <a:t>отношение</a:t>
            </a:r>
            <a:r>
              <a:rPr lang="en-US" sz="2400" dirty="0"/>
              <a:t> к </a:t>
            </a:r>
            <a:r>
              <a:rPr lang="en-US" sz="2400" dirty="0" err="1"/>
              <a:t>содержанию</a:t>
            </a:r>
            <a:r>
              <a:rPr lang="en-US" sz="2400" dirty="0"/>
              <a:t> </a:t>
            </a:r>
            <a:r>
              <a:rPr lang="en-US" sz="2400" dirty="0" err="1"/>
              <a:t>урока</a:t>
            </a:r>
            <a:r>
              <a:rPr lang="en-US" sz="2400" dirty="0"/>
              <a:t> и </a:t>
            </a:r>
            <a:r>
              <a:rPr lang="en-US" sz="2400" dirty="0" err="1"/>
              <a:t>действительности</a:t>
            </a:r>
            <a:r>
              <a:rPr lang="en-US" sz="2400" dirty="0"/>
              <a:t> – </a:t>
            </a:r>
            <a:r>
              <a:rPr lang="en-US" sz="2400" dirty="0" err="1"/>
              <a:t>разумное</a:t>
            </a:r>
            <a:r>
              <a:rPr lang="en-US" sz="2400" dirty="0"/>
              <a:t> </a:t>
            </a:r>
            <a:r>
              <a:rPr lang="en-US" sz="2400" dirty="0" err="1"/>
              <a:t>отношение</a:t>
            </a:r>
            <a:r>
              <a:rPr lang="en-US" sz="2400" dirty="0"/>
              <a:t> к </a:t>
            </a:r>
            <a:r>
              <a:rPr lang="en-US" sz="2400" dirty="0" err="1"/>
              <a:t>деньгам</a:t>
            </a:r>
            <a:r>
              <a:rPr lang="en-US" sz="2400" dirty="0"/>
              <a:t> и </a:t>
            </a:r>
            <a:r>
              <a:rPr lang="en-US" sz="2400" dirty="0" err="1"/>
              <a:t>их</a:t>
            </a:r>
            <a:r>
              <a:rPr lang="en-US" sz="2400" dirty="0"/>
              <a:t> </a:t>
            </a:r>
            <a:r>
              <a:rPr lang="en-US" sz="2400" dirty="0" err="1"/>
              <a:t>использованию</a:t>
            </a:r>
            <a:r>
              <a:rPr lang="en-US" sz="2400" dirty="0"/>
              <a:t> в </a:t>
            </a:r>
            <a:r>
              <a:rPr lang="en-US" sz="2400" dirty="0" err="1"/>
              <a:t>жизни</a:t>
            </a:r>
            <a:r>
              <a:rPr lang="ru-RU" sz="2400" dirty="0"/>
              <a:t>;</a:t>
            </a:r>
          </a:p>
          <a:p>
            <a:r>
              <a:rPr lang="en-US" sz="2400" b="1" dirty="0" err="1"/>
              <a:t>развивающая</a:t>
            </a:r>
            <a:r>
              <a:rPr lang="en-US" sz="2400" b="1" dirty="0"/>
              <a:t>–</a:t>
            </a:r>
            <a:r>
              <a:rPr lang="en-US" sz="2400" dirty="0" err="1"/>
              <a:t>развивать</a:t>
            </a:r>
            <a:r>
              <a:rPr lang="en-US" sz="2400" dirty="0"/>
              <a:t> </a:t>
            </a:r>
            <a:r>
              <a:rPr lang="en-US" sz="2400" dirty="0" err="1"/>
              <a:t>коммуникативные</a:t>
            </a:r>
            <a:r>
              <a:rPr lang="en-US" sz="2400" dirty="0"/>
              <a:t> УУД </a:t>
            </a:r>
            <a:r>
              <a:rPr lang="en-US" sz="2400" dirty="0" err="1"/>
              <a:t>учащихся</a:t>
            </a:r>
            <a:r>
              <a:rPr lang="en-US" sz="2400" dirty="0"/>
              <a:t>: </a:t>
            </a:r>
            <a:r>
              <a:rPr lang="en-US" sz="2400" dirty="0" err="1"/>
              <a:t>умение</a:t>
            </a:r>
            <a:r>
              <a:rPr lang="en-US" sz="2400" dirty="0"/>
              <a:t> </a:t>
            </a:r>
            <a:r>
              <a:rPr lang="en-US" sz="2400" dirty="0" err="1"/>
              <a:t>слушать</a:t>
            </a:r>
            <a:r>
              <a:rPr lang="en-US" sz="2400" dirty="0"/>
              <a:t> и </a:t>
            </a:r>
            <a:r>
              <a:rPr lang="en-US" sz="2400" dirty="0" err="1"/>
              <a:t>слышать</a:t>
            </a:r>
            <a:r>
              <a:rPr lang="en-US" sz="2400" dirty="0"/>
              <a:t> </a:t>
            </a:r>
            <a:r>
              <a:rPr lang="en-US" sz="2400" dirty="0" err="1"/>
              <a:t>своих</a:t>
            </a:r>
            <a:r>
              <a:rPr lang="en-US" sz="2400" dirty="0"/>
              <a:t> </a:t>
            </a:r>
            <a:r>
              <a:rPr lang="en-US" sz="2400" dirty="0" err="1"/>
              <a:t>одноклассников</a:t>
            </a:r>
            <a:r>
              <a:rPr lang="en-US" sz="2400" dirty="0"/>
              <a:t>, </a:t>
            </a:r>
            <a:r>
              <a:rPr lang="en-US" sz="2400" dirty="0" err="1"/>
              <a:t>умение</a:t>
            </a:r>
            <a:r>
              <a:rPr lang="en-US" sz="2400" dirty="0"/>
              <a:t> </a:t>
            </a:r>
            <a:r>
              <a:rPr lang="en-US" sz="2400" dirty="0" err="1"/>
              <a:t>вступать</a:t>
            </a:r>
            <a:r>
              <a:rPr lang="en-US" sz="2400" dirty="0"/>
              <a:t> в </a:t>
            </a:r>
            <a:r>
              <a:rPr lang="en-US" sz="2400" dirty="0" err="1"/>
              <a:t>диалог</a:t>
            </a:r>
            <a:r>
              <a:rPr lang="en-US" sz="2400" dirty="0"/>
              <a:t> и </a:t>
            </a:r>
            <a:r>
              <a:rPr lang="en-US" sz="2400" dirty="0" err="1"/>
              <a:t>участвовать</a:t>
            </a:r>
            <a:r>
              <a:rPr lang="en-US" sz="2400" dirty="0"/>
              <a:t> в </a:t>
            </a:r>
            <a:r>
              <a:rPr lang="en-US" sz="2400" dirty="0" err="1"/>
              <a:t>коллективном</a:t>
            </a:r>
            <a:r>
              <a:rPr lang="en-US" sz="2400" dirty="0"/>
              <a:t> </a:t>
            </a:r>
            <a:r>
              <a:rPr lang="en-US" sz="2400" dirty="0" err="1"/>
              <a:t>обсуждении</a:t>
            </a:r>
            <a:r>
              <a:rPr lang="en-US" sz="2400" dirty="0"/>
              <a:t>, </a:t>
            </a:r>
            <a:r>
              <a:rPr lang="en-US" sz="2400" dirty="0" err="1"/>
              <a:t>умение</a:t>
            </a:r>
            <a:r>
              <a:rPr lang="en-US" sz="2400" dirty="0"/>
              <a:t> </a:t>
            </a:r>
            <a:r>
              <a:rPr lang="en-US" sz="2400" dirty="0" err="1"/>
              <a:t>точно</a:t>
            </a:r>
            <a:r>
              <a:rPr lang="en-US" sz="2400" dirty="0"/>
              <a:t> </a:t>
            </a:r>
            <a:r>
              <a:rPr lang="en-US" sz="2400" dirty="0" err="1"/>
              <a:t>выражать</a:t>
            </a:r>
            <a:r>
              <a:rPr lang="en-US" sz="2400" dirty="0"/>
              <a:t> свои </a:t>
            </a:r>
            <a:r>
              <a:rPr lang="en-US" sz="2400" dirty="0" err="1"/>
              <a:t>мысли</a:t>
            </a:r>
            <a:r>
              <a:rPr lang="en-US" sz="2400" dirty="0"/>
              <a:t>;</a:t>
            </a:r>
            <a:endParaRPr lang="ru-RU" sz="2400" dirty="0"/>
          </a:p>
          <a:p>
            <a:r>
              <a:rPr lang="en-US" sz="2400" b="1" dirty="0" err="1"/>
              <a:t>методическая</a:t>
            </a:r>
            <a:r>
              <a:rPr lang="en-US" sz="2400" dirty="0"/>
              <a:t> - </a:t>
            </a:r>
            <a:r>
              <a:rPr lang="en-US" sz="2400" dirty="0" err="1"/>
              <a:t>показать</a:t>
            </a:r>
            <a:r>
              <a:rPr lang="en-US" sz="2400" dirty="0"/>
              <a:t> </a:t>
            </a:r>
            <a:r>
              <a:rPr lang="en-US" sz="2400" dirty="0" err="1"/>
              <a:t>вариант</a:t>
            </a:r>
            <a:r>
              <a:rPr lang="en-US" sz="2400" dirty="0"/>
              <a:t> </a:t>
            </a:r>
            <a:r>
              <a:rPr lang="en-US" sz="2400" dirty="0" err="1"/>
              <a:t>современного</a:t>
            </a:r>
            <a:r>
              <a:rPr lang="en-US" sz="2400" dirty="0"/>
              <a:t>  </a:t>
            </a:r>
            <a:r>
              <a:rPr lang="en-US" sz="2400" dirty="0" err="1"/>
              <a:t>урока</a:t>
            </a:r>
            <a:r>
              <a:rPr lang="en-US" sz="2400" dirty="0"/>
              <a:t> с </a:t>
            </a:r>
            <a:r>
              <a:rPr lang="en-US" sz="2400" dirty="0" err="1"/>
              <a:t>использованием</a:t>
            </a:r>
            <a:r>
              <a:rPr lang="en-US" sz="2400" dirty="0"/>
              <a:t> </a:t>
            </a:r>
            <a:r>
              <a:rPr lang="en-US" sz="2400" dirty="0" err="1"/>
              <a:t>интерактивных</a:t>
            </a:r>
            <a:r>
              <a:rPr lang="en-US" sz="2400" dirty="0"/>
              <a:t> </a:t>
            </a:r>
            <a:r>
              <a:rPr lang="en-US" sz="2400" dirty="0" err="1"/>
              <a:t>средств</a:t>
            </a:r>
            <a:r>
              <a:rPr lang="en-US" sz="2400" dirty="0"/>
              <a:t>, </a:t>
            </a:r>
            <a:r>
              <a:rPr lang="en-US" sz="2400" dirty="0" err="1"/>
              <a:t>для</a:t>
            </a:r>
            <a:r>
              <a:rPr lang="en-US" sz="2400" dirty="0"/>
              <a:t> </a:t>
            </a:r>
            <a:r>
              <a:rPr lang="en-US" sz="2400" dirty="0" err="1"/>
              <a:t>наиболее</a:t>
            </a:r>
            <a:r>
              <a:rPr lang="en-US" sz="2400" dirty="0"/>
              <a:t> </a:t>
            </a:r>
            <a:r>
              <a:rPr lang="en-US" sz="2400" dirty="0" err="1"/>
              <a:t>эффективного</a:t>
            </a:r>
            <a:r>
              <a:rPr lang="en-US" sz="2400" dirty="0"/>
              <a:t> </a:t>
            </a:r>
            <a:r>
              <a:rPr lang="en-US" sz="2400" dirty="0" err="1"/>
              <a:t>раскрытия</a:t>
            </a:r>
            <a:r>
              <a:rPr lang="en-US" sz="2400" dirty="0"/>
              <a:t> </a:t>
            </a:r>
            <a:r>
              <a:rPr lang="en-US" sz="2400" dirty="0" err="1"/>
              <a:t>данной</a:t>
            </a:r>
            <a:r>
              <a:rPr lang="en-US" sz="2400" dirty="0"/>
              <a:t> </a:t>
            </a:r>
            <a:r>
              <a:rPr lang="en-US" sz="2400" dirty="0" err="1"/>
              <a:t>темы</a:t>
            </a:r>
            <a:r>
              <a:rPr lang="en-US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807594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781" y="-145847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08260" y="1012954"/>
            <a:ext cx="838985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Планируемые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ичностные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–  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получение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учащимися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опыта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работы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группах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навыков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самоанализа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своей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деятельности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редметные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осознание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учащимися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роли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общения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жизни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общества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человека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умение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учащихся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формулировать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определение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понятия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«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общение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»;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различать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вербальные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невербальные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средства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общения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формы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общения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етапредметные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–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умение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организовывать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учебное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сотрудничество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учителем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сверстниками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работать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индивидуально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в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группах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7606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512" y="-145846"/>
            <a:ext cx="9310781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6E4D1C3C-72C5-43D7-B1CB-8D93E9082A83}"/>
              </a:ext>
            </a:extLst>
          </p:cNvPr>
          <p:cNvSpPr/>
          <p:nvPr/>
        </p:nvSpPr>
        <p:spPr>
          <a:xfrm>
            <a:off x="260253" y="1313880"/>
            <a:ext cx="862349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u="sng" dirty="0">
                <a:solidFill>
                  <a:srgbClr val="FF0000"/>
                </a:solidFill>
              </a:rPr>
              <a:t>Основные понятия </a:t>
            </a:r>
          </a:p>
          <a:p>
            <a:r>
              <a:rPr lang="ru-RU" sz="2800" dirty="0"/>
              <a:t>Деньги. Обмен. Товарные деньги. Символические деньги. Драгоценные металлы. Монеты. Купюры. Наличные деньги. Безналичные деньги. Гознак. Центральный банк. Банки. Фальшивые деньги. </a:t>
            </a:r>
          </a:p>
        </p:txBody>
      </p:sp>
    </p:spTree>
    <p:extLst>
      <p:ext uri="{BB962C8B-B14F-4D97-AF65-F5344CB8AC3E}">
        <p14:creationId xmlns:p14="http://schemas.microsoft.com/office/powerpoint/2010/main" val="25821764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781" y="-145847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25204" y="1028343"/>
            <a:ext cx="7446477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u="sng" dirty="0">
                <a:solidFill>
                  <a:srgbClr val="FF0000"/>
                </a:solidFill>
              </a:rPr>
              <a:t>План урока</a:t>
            </a:r>
          </a:p>
          <a:p>
            <a:r>
              <a:rPr lang="ru-RU" sz="3200" dirty="0"/>
              <a:t>1.ЧТО ТАКОЕ ДЕНЬГИ</a:t>
            </a:r>
          </a:p>
          <a:p>
            <a:r>
              <a:rPr lang="ru-RU" sz="3200" dirty="0"/>
              <a:t>2.ВИДЫ ДЕНЕГ</a:t>
            </a:r>
          </a:p>
          <a:p>
            <a:r>
              <a:rPr lang="ru-RU" sz="3200" dirty="0"/>
              <a:t>3.КАК СОХРАНИТЬ ДЕНЬГИ</a:t>
            </a:r>
          </a:p>
        </p:txBody>
      </p:sp>
    </p:spTree>
    <p:extLst>
      <p:ext uri="{BB962C8B-B14F-4D97-AF65-F5344CB8AC3E}">
        <p14:creationId xmlns:p14="http://schemas.microsoft.com/office/powerpoint/2010/main" val="42233757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06ECC5-2E54-4215-9F05-574014DEE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4.infourok.ru/uploads/ex/0783/0008ba12-32954ba0/img7.jpg">
            <a:extLst>
              <a:ext uri="{FF2B5EF4-FFF2-40B4-BE49-F238E27FC236}">
                <a16:creationId xmlns:a16="http://schemas.microsoft.com/office/drawing/2014/main" xmlns="" id="{734A8507-849D-429B-A69E-AFD4EC707AB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89" y="125975"/>
            <a:ext cx="8595359" cy="6366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67512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ubtitle 2"/>
          <p:cNvSpPr txBox="1">
            <a:spLocks/>
          </p:cNvSpPr>
          <p:nvPr/>
        </p:nvSpPr>
        <p:spPr bwMode="auto">
          <a:xfrm>
            <a:off x="1334692" y="5668566"/>
            <a:ext cx="3107531" cy="184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600" dirty="0">
                <a:solidFill>
                  <a:prstClr val="white"/>
                </a:solidFill>
                <a:latin typeface="Arial" charset="0"/>
                <a:ea typeface="ＭＳ Ｐゴシック"/>
              </a:rPr>
              <a:t>Высшая школа экономики, Москва, 2018</a:t>
            </a:r>
            <a:endParaRPr kumimoji="1" lang="ru-RU" sz="600" dirty="0">
              <a:solidFill>
                <a:prstClr val="white"/>
              </a:solidFill>
              <a:latin typeface="Myriad Pro"/>
              <a:ea typeface="ＭＳ Ｐゴシック"/>
            </a:endParaRPr>
          </a:p>
        </p:txBody>
      </p:sp>
      <p:sp>
        <p:nvSpPr>
          <p:cNvPr id="14339" name="Title 1"/>
          <p:cNvSpPr txBox="1">
            <a:spLocks/>
          </p:cNvSpPr>
          <p:nvPr/>
        </p:nvSpPr>
        <p:spPr bwMode="auto">
          <a:xfrm>
            <a:off x="1569204" y="1168717"/>
            <a:ext cx="7090474" cy="30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685800">
              <a:defRPr/>
            </a:pPr>
            <a:r>
              <a:rPr lang="ru-RU" sz="2700" b="1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Тема  Деньги</a:t>
            </a:r>
            <a:endParaRPr lang="ru-RU" sz="2700" dirty="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343" name="Rectangle 9"/>
          <p:cNvSpPr>
            <a:spLocks noChangeArrowheads="1"/>
          </p:cNvSpPr>
          <p:nvPr/>
        </p:nvSpPr>
        <p:spPr bwMode="auto">
          <a:xfrm>
            <a:off x="6618686" y="2549128"/>
            <a:ext cx="569515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3429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50">
                <a:solidFill>
                  <a:srgbClr val="FFFFFF"/>
                </a:solidFill>
                <a:latin typeface="Myriad Pro"/>
                <a:ea typeface="ＭＳ Ｐゴシック"/>
              </a:rPr>
              <a:t>фото</a:t>
            </a:r>
            <a:endParaRPr lang="en-US" sz="1350">
              <a:solidFill>
                <a:srgbClr val="FFFFFF"/>
              </a:solidFill>
              <a:latin typeface="Arial" charset="0"/>
              <a:ea typeface="ＭＳ Ｐゴシック"/>
            </a:endParaRPr>
          </a:p>
        </p:txBody>
      </p:sp>
      <p:sp>
        <p:nvSpPr>
          <p:cNvPr id="14344" name="Rectangle 10"/>
          <p:cNvSpPr>
            <a:spLocks noChangeArrowheads="1"/>
          </p:cNvSpPr>
          <p:nvPr/>
        </p:nvSpPr>
        <p:spPr bwMode="auto">
          <a:xfrm>
            <a:off x="6618686" y="3832622"/>
            <a:ext cx="569515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3429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50">
                <a:solidFill>
                  <a:srgbClr val="FFFFFF"/>
                </a:solidFill>
                <a:latin typeface="Myriad Pro"/>
                <a:ea typeface="ＭＳ Ｐゴシック"/>
              </a:rPr>
              <a:t>фото</a:t>
            </a:r>
            <a:endParaRPr lang="en-US" sz="1350">
              <a:solidFill>
                <a:srgbClr val="FFFFFF"/>
              </a:solidFill>
              <a:latin typeface="Arial" charset="0"/>
              <a:ea typeface="ＭＳ Ｐゴシック"/>
            </a:endParaRPr>
          </a:p>
        </p:txBody>
      </p:sp>
      <p:sp>
        <p:nvSpPr>
          <p:cNvPr id="14345" name="Rectangle 11"/>
          <p:cNvSpPr>
            <a:spLocks noChangeArrowheads="1"/>
          </p:cNvSpPr>
          <p:nvPr/>
        </p:nvSpPr>
        <p:spPr bwMode="auto">
          <a:xfrm>
            <a:off x="6618686" y="5050631"/>
            <a:ext cx="569515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3429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50">
                <a:solidFill>
                  <a:srgbClr val="FFFFFF"/>
                </a:solidFill>
                <a:latin typeface="Myriad Pro"/>
                <a:ea typeface="ＭＳ Ｐゴシック"/>
              </a:rPr>
              <a:t>фото</a:t>
            </a:r>
            <a:endParaRPr lang="en-US" sz="1350">
              <a:solidFill>
                <a:srgbClr val="FFFFFF"/>
              </a:solidFill>
              <a:latin typeface="Arial" charset="0"/>
              <a:ea typeface="ＭＳ Ｐゴシック"/>
            </a:endParaRPr>
          </a:p>
        </p:txBody>
      </p:sp>
      <p:sp>
        <p:nvSpPr>
          <p:cNvPr id="14346" name="Rectangle 12"/>
          <p:cNvSpPr>
            <a:spLocks noChangeArrowheads="1"/>
          </p:cNvSpPr>
          <p:nvPr/>
        </p:nvSpPr>
        <p:spPr bwMode="auto">
          <a:xfrm>
            <a:off x="339811" y="1859006"/>
            <a:ext cx="7181297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85763" indent="-385763" defTabSz="685800">
              <a:buFontTx/>
              <a:buAutoNum type="arabicPeriod"/>
              <a:defRPr/>
            </a:pPr>
            <a:r>
              <a:rPr lang="ru-RU" sz="2100" b="1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История возникновения денег</a:t>
            </a:r>
            <a:endParaRPr lang="ru-RU" sz="21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defTabSz="685800">
              <a:tabLst>
                <a:tab pos="342900" algn="l"/>
              </a:tabLst>
              <a:defRPr/>
            </a:pPr>
            <a:endParaRPr lang="ru-RU" sz="21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defTabSz="342900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100" b="1" dirty="0">
              <a:solidFill>
                <a:srgbClr val="003F82"/>
              </a:solidFill>
              <a:latin typeface="Myriad Pro"/>
              <a:ea typeface="ＭＳ Ｐゴシック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60997"/>
            <a:ext cx="4600576" cy="31432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650" y="1657820"/>
            <a:ext cx="3943350" cy="228553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494846" y="3347875"/>
            <a:ext cx="1869743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defRPr/>
            </a:pPr>
            <a:r>
              <a:rPr lang="ru-RU" sz="1350" b="1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Происхождение денег</a:t>
            </a:r>
          </a:p>
          <a:p>
            <a:pPr defTabSz="685800">
              <a:defRPr/>
            </a:pPr>
            <a:r>
              <a:rPr lang="ru-RU" sz="1350" b="1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(и</a:t>
            </a:r>
            <a:r>
              <a:rPr lang="ru-RU" sz="1350" b="1" i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гра «Обмен»)</a:t>
            </a:r>
            <a:endParaRPr lang="ru-RU" sz="1350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00576" y="3943350"/>
            <a:ext cx="44291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Товарный обмен первоначально осуществлялся в форме обмена товара на товар (Т-Т). Появление денег изменило форму обмена: товар продается за деньги, затем на вырученные деньги приобретается необходимый ему товар (Т-Д-Т).</a:t>
            </a:r>
          </a:p>
        </p:txBody>
      </p:sp>
    </p:spTree>
    <p:extLst>
      <p:ext uri="{BB962C8B-B14F-4D97-AF65-F5344CB8AC3E}">
        <p14:creationId xmlns:p14="http://schemas.microsoft.com/office/powerpoint/2010/main" val="949624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27" y="-9427"/>
            <a:ext cx="8945562" cy="671215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2662" y="222319"/>
            <a:ext cx="744647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</a:rPr>
              <a:t>Авторы проектной работы  </a:t>
            </a:r>
          </a:p>
          <a:p>
            <a:endParaRPr lang="ru-RU" sz="6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26882" y="1291548"/>
            <a:ext cx="795151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 smtClean="0"/>
              <a:t>Горбачева </a:t>
            </a:r>
            <a:r>
              <a:rPr lang="ru-RU" u="sng" dirty="0"/>
              <a:t>Н.В</a:t>
            </a:r>
            <a:r>
              <a:rPr lang="ru-RU" u="sng" dirty="0" smtClean="0"/>
              <a:t>. </a:t>
            </a:r>
            <a:r>
              <a:rPr lang="ru-RU" dirty="0" smtClean="0"/>
              <a:t>учитель истории и </a:t>
            </a:r>
            <a:r>
              <a:rPr lang="ru-RU" dirty="0" err="1" smtClean="0"/>
              <a:t>и</a:t>
            </a:r>
            <a:r>
              <a:rPr lang="ru-RU" dirty="0" smtClean="0"/>
              <a:t> обществознания высшей категории МБОУ СОШ </a:t>
            </a:r>
            <a:r>
              <a:rPr lang="ru-RU" dirty="0" err="1" smtClean="0"/>
              <a:t>с.Николо</a:t>
            </a:r>
            <a:r>
              <a:rPr lang="ru-RU" dirty="0" smtClean="0"/>
              <a:t>- Березовка </a:t>
            </a:r>
            <a:r>
              <a:rPr lang="ru-RU" dirty="0" err="1" smtClean="0"/>
              <a:t>Краснокамский</a:t>
            </a:r>
            <a:r>
              <a:rPr lang="ru-RU" dirty="0" smtClean="0"/>
              <a:t> район Республика Башкортостан</a:t>
            </a:r>
            <a:endParaRPr lang="ru-RU" dirty="0"/>
          </a:p>
          <a:p>
            <a:r>
              <a:rPr lang="ru-RU" u="sng" dirty="0" smtClean="0"/>
              <a:t>Ганиева  Ф.Г. </a:t>
            </a:r>
            <a:r>
              <a:rPr lang="ru-RU" dirty="0" smtClean="0"/>
              <a:t>учитель истории и </a:t>
            </a:r>
            <a:r>
              <a:rPr lang="ru-RU" dirty="0" err="1" smtClean="0"/>
              <a:t>и</a:t>
            </a:r>
            <a:r>
              <a:rPr lang="ru-RU" dirty="0" smtClean="0"/>
              <a:t> обществознания первой категории МБОУ ООШ д. </a:t>
            </a:r>
            <a:r>
              <a:rPr lang="ru-RU" dirty="0" err="1" smtClean="0"/>
              <a:t>Саузбаш</a:t>
            </a:r>
            <a:r>
              <a:rPr lang="ru-RU" dirty="0" smtClean="0"/>
              <a:t> </a:t>
            </a:r>
            <a:r>
              <a:rPr lang="ru-RU" dirty="0" err="1" smtClean="0"/>
              <a:t>Краснокамский</a:t>
            </a:r>
            <a:r>
              <a:rPr lang="ru-RU" dirty="0" smtClean="0"/>
              <a:t> район Республика Башкортостан </a:t>
            </a:r>
          </a:p>
          <a:p>
            <a:r>
              <a:rPr lang="ru-RU" u="sng" dirty="0" err="1" smtClean="0"/>
              <a:t>Зарипова</a:t>
            </a:r>
            <a:r>
              <a:rPr lang="ru-RU" u="sng" dirty="0" smtClean="0"/>
              <a:t> И.Ш</a:t>
            </a:r>
            <a:r>
              <a:rPr lang="ru-RU" dirty="0" smtClean="0"/>
              <a:t>. учитель истории и </a:t>
            </a:r>
            <a:r>
              <a:rPr lang="ru-RU" dirty="0" err="1" smtClean="0"/>
              <a:t>и</a:t>
            </a:r>
            <a:r>
              <a:rPr lang="ru-RU" dirty="0" smtClean="0"/>
              <a:t> обществознания первой категории МБОУ СОШ </a:t>
            </a:r>
            <a:r>
              <a:rPr lang="ru-RU" dirty="0" err="1" smtClean="0"/>
              <a:t>с.Новонагаево</a:t>
            </a:r>
            <a:r>
              <a:rPr lang="ru-RU" dirty="0" smtClean="0"/>
              <a:t> </a:t>
            </a:r>
            <a:r>
              <a:rPr lang="ru-RU" dirty="0" err="1" smtClean="0"/>
              <a:t>Краснокамский</a:t>
            </a:r>
            <a:r>
              <a:rPr lang="ru-RU" dirty="0" smtClean="0"/>
              <a:t> район Республика Башкортостан</a:t>
            </a:r>
          </a:p>
          <a:p>
            <a:r>
              <a:rPr lang="ru-RU" u="sng" dirty="0" err="1" smtClean="0"/>
              <a:t>Мухаматдинова</a:t>
            </a:r>
            <a:r>
              <a:rPr lang="ru-RU" u="sng" dirty="0" smtClean="0"/>
              <a:t> Р.Т </a:t>
            </a:r>
            <a:r>
              <a:rPr lang="ru-RU" dirty="0" smtClean="0"/>
              <a:t>учитель </a:t>
            </a:r>
            <a:r>
              <a:rPr lang="ru-RU" u="sng" dirty="0" smtClean="0"/>
              <a:t> </a:t>
            </a:r>
            <a:r>
              <a:rPr lang="ru-RU" dirty="0" smtClean="0"/>
              <a:t>истории </a:t>
            </a:r>
            <a:r>
              <a:rPr lang="ru-RU" dirty="0"/>
              <a:t>и </a:t>
            </a:r>
            <a:r>
              <a:rPr lang="ru-RU" dirty="0" err="1"/>
              <a:t>и</a:t>
            </a:r>
            <a:r>
              <a:rPr lang="ru-RU" dirty="0"/>
              <a:t> обществознания </a:t>
            </a:r>
            <a:r>
              <a:rPr lang="ru-RU" dirty="0" smtClean="0"/>
              <a:t>первой </a:t>
            </a:r>
            <a:r>
              <a:rPr lang="ru-RU" dirty="0"/>
              <a:t>категории </a:t>
            </a:r>
            <a:r>
              <a:rPr lang="ru-RU" dirty="0" smtClean="0"/>
              <a:t>МБОУ СОШ </a:t>
            </a:r>
            <a:r>
              <a:rPr lang="ru-RU" dirty="0" err="1" smtClean="0"/>
              <a:t>с.Шушнур</a:t>
            </a:r>
            <a:r>
              <a:rPr lang="ru-RU" dirty="0" smtClean="0"/>
              <a:t> </a:t>
            </a:r>
            <a:r>
              <a:rPr lang="ru-RU" dirty="0" err="1" smtClean="0"/>
              <a:t>Краснокамский</a:t>
            </a:r>
            <a:r>
              <a:rPr lang="ru-RU" dirty="0" smtClean="0"/>
              <a:t> район Республика Башкортостан </a:t>
            </a:r>
            <a:endParaRPr lang="ru-RU" dirty="0"/>
          </a:p>
          <a:p>
            <a:r>
              <a:rPr lang="ru-RU" u="sng" dirty="0"/>
              <a:t>Рахимова </a:t>
            </a:r>
            <a:r>
              <a:rPr lang="ru-RU" u="sng" dirty="0" smtClean="0"/>
              <a:t>Р.М. </a:t>
            </a:r>
            <a:r>
              <a:rPr lang="ru-RU" dirty="0"/>
              <a:t>учитель истории и </a:t>
            </a:r>
            <a:r>
              <a:rPr lang="ru-RU" dirty="0" err="1"/>
              <a:t>и</a:t>
            </a:r>
            <a:r>
              <a:rPr lang="ru-RU" dirty="0"/>
              <a:t> обществознания </a:t>
            </a:r>
            <a:r>
              <a:rPr lang="ru-RU" dirty="0" smtClean="0"/>
              <a:t>первой </a:t>
            </a:r>
            <a:r>
              <a:rPr lang="ru-RU" dirty="0"/>
              <a:t>категории МБОУ </a:t>
            </a:r>
            <a:r>
              <a:rPr lang="ru-RU" dirty="0" smtClean="0"/>
              <a:t>СОШ </a:t>
            </a:r>
            <a:r>
              <a:rPr lang="ru-RU" dirty="0" err="1" smtClean="0"/>
              <a:t>с.Саитбаба</a:t>
            </a:r>
            <a:r>
              <a:rPr lang="ru-RU" dirty="0" smtClean="0"/>
              <a:t> </a:t>
            </a:r>
            <a:r>
              <a:rPr lang="ru-RU" dirty="0" err="1" smtClean="0"/>
              <a:t>Гафурийский</a:t>
            </a:r>
            <a:r>
              <a:rPr lang="ru-RU" dirty="0" smtClean="0"/>
              <a:t> район Республика Башкортостан </a:t>
            </a:r>
            <a:endParaRPr lang="ru-RU" dirty="0"/>
          </a:p>
          <a:p>
            <a:r>
              <a:rPr lang="ru-RU" u="sng" dirty="0" err="1"/>
              <a:t>Ситдикова</a:t>
            </a:r>
            <a:r>
              <a:rPr lang="ru-RU" u="sng" dirty="0"/>
              <a:t> Л.А</a:t>
            </a:r>
            <a:r>
              <a:rPr lang="ru-RU" u="sng" dirty="0" smtClean="0"/>
              <a:t>.</a:t>
            </a:r>
            <a:r>
              <a:rPr lang="ru-RU" u="sng" dirty="0"/>
              <a:t> </a:t>
            </a:r>
            <a:r>
              <a:rPr lang="ru-RU" dirty="0"/>
              <a:t>учитель истории и </a:t>
            </a:r>
            <a:r>
              <a:rPr lang="ru-RU" dirty="0" err="1"/>
              <a:t>и</a:t>
            </a:r>
            <a:r>
              <a:rPr lang="ru-RU" dirty="0"/>
              <a:t> обществознания высшей категории МБОУ </a:t>
            </a:r>
            <a:r>
              <a:rPr lang="ru-RU" dirty="0" smtClean="0"/>
              <a:t>школа- интернат СПОО </a:t>
            </a:r>
            <a:r>
              <a:rPr lang="ru-RU" dirty="0" err="1" smtClean="0"/>
              <a:t>с.Арлан</a:t>
            </a:r>
            <a:r>
              <a:rPr lang="ru-RU" dirty="0" smtClean="0"/>
              <a:t> </a:t>
            </a:r>
            <a:r>
              <a:rPr lang="ru-RU" dirty="0" err="1" smtClean="0"/>
              <a:t>Краснокамский</a:t>
            </a:r>
            <a:r>
              <a:rPr lang="ru-RU" dirty="0" smtClean="0"/>
              <a:t> район Республика Башкортостан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40609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ubtitle 2"/>
          <p:cNvSpPr txBox="1">
            <a:spLocks/>
          </p:cNvSpPr>
          <p:nvPr/>
        </p:nvSpPr>
        <p:spPr bwMode="auto">
          <a:xfrm>
            <a:off x="1334692" y="5668566"/>
            <a:ext cx="3107531" cy="184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600" dirty="0">
                <a:solidFill>
                  <a:prstClr val="white"/>
                </a:solidFill>
                <a:latin typeface="Arial" charset="0"/>
                <a:ea typeface="ＭＳ Ｐゴシック"/>
              </a:rPr>
              <a:t>Высшая школа экономики, Москва, 2018</a:t>
            </a:r>
            <a:endParaRPr kumimoji="1" lang="ru-RU" sz="600" dirty="0">
              <a:solidFill>
                <a:prstClr val="white"/>
              </a:solidFill>
              <a:latin typeface="Myriad Pro"/>
              <a:ea typeface="ＭＳ Ｐゴシック"/>
            </a:endParaRPr>
          </a:p>
        </p:txBody>
      </p:sp>
      <p:sp>
        <p:nvSpPr>
          <p:cNvPr id="14339" name="Title 1"/>
          <p:cNvSpPr txBox="1">
            <a:spLocks/>
          </p:cNvSpPr>
          <p:nvPr/>
        </p:nvSpPr>
        <p:spPr bwMode="auto">
          <a:xfrm>
            <a:off x="1569204" y="1168717"/>
            <a:ext cx="7090474" cy="30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685800">
              <a:defRPr/>
            </a:pPr>
            <a:r>
              <a:rPr lang="ru-RU" sz="2700" b="1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Тема  Деньги</a:t>
            </a:r>
            <a:endParaRPr lang="ru-RU" sz="2700" dirty="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343" name="Rectangle 9"/>
          <p:cNvSpPr>
            <a:spLocks noChangeArrowheads="1"/>
          </p:cNvSpPr>
          <p:nvPr/>
        </p:nvSpPr>
        <p:spPr bwMode="auto">
          <a:xfrm>
            <a:off x="6618686" y="2549128"/>
            <a:ext cx="569515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3429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50">
                <a:solidFill>
                  <a:srgbClr val="FFFFFF"/>
                </a:solidFill>
                <a:latin typeface="Myriad Pro"/>
                <a:ea typeface="ＭＳ Ｐゴシック"/>
              </a:rPr>
              <a:t>фото</a:t>
            </a:r>
            <a:endParaRPr lang="en-US" sz="1350">
              <a:solidFill>
                <a:srgbClr val="FFFFFF"/>
              </a:solidFill>
              <a:latin typeface="Arial" charset="0"/>
              <a:ea typeface="ＭＳ Ｐゴシック"/>
            </a:endParaRPr>
          </a:p>
        </p:txBody>
      </p:sp>
      <p:sp>
        <p:nvSpPr>
          <p:cNvPr id="14344" name="Rectangle 10"/>
          <p:cNvSpPr>
            <a:spLocks noChangeArrowheads="1"/>
          </p:cNvSpPr>
          <p:nvPr/>
        </p:nvSpPr>
        <p:spPr bwMode="auto">
          <a:xfrm>
            <a:off x="6618686" y="3832622"/>
            <a:ext cx="569515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3429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50" dirty="0">
                <a:solidFill>
                  <a:srgbClr val="FFFFFF"/>
                </a:solidFill>
                <a:latin typeface="Myriad Pro"/>
                <a:ea typeface="ＭＳ Ｐゴシック"/>
              </a:rPr>
              <a:t>фото</a:t>
            </a:r>
            <a:endParaRPr lang="en-US" sz="1350" dirty="0">
              <a:solidFill>
                <a:srgbClr val="FFFFFF"/>
              </a:solidFill>
              <a:latin typeface="Arial" charset="0"/>
              <a:ea typeface="ＭＳ Ｐゴシック"/>
            </a:endParaRPr>
          </a:p>
        </p:txBody>
      </p:sp>
      <p:sp>
        <p:nvSpPr>
          <p:cNvPr id="14345" name="Rectangle 11"/>
          <p:cNvSpPr>
            <a:spLocks noChangeArrowheads="1"/>
          </p:cNvSpPr>
          <p:nvPr/>
        </p:nvSpPr>
        <p:spPr bwMode="auto">
          <a:xfrm>
            <a:off x="6618686" y="5050631"/>
            <a:ext cx="569515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3429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50" dirty="0">
                <a:solidFill>
                  <a:srgbClr val="FFFFFF"/>
                </a:solidFill>
                <a:latin typeface="Myriad Pro"/>
                <a:ea typeface="ＭＳ Ｐゴシック"/>
              </a:rPr>
              <a:t>фото</a:t>
            </a:r>
            <a:endParaRPr lang="en-US" sz="1350" dirty="0">
              <a:solidFill>
                <a:srgbClr val="FFFFFF"/>
              </a:solidFill>
              <a:latin typeface="Arial" charset="0"/>
              <a:ea typeface="ＭＳ Ｐゴシック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25" y="520505"/>
            <a:ext cx="2215219" cy="51210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15" y="21240"/>
            <a:ext cx="3062457" cy="37413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696" y="4947272"/>
            <a:ext cx="1353298" cy="99609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599" y="5327630"/>
            <a:ext cx="973934" cy="546311"/>
          </a:xfrm>
          <a:prstGeom prst="rect">
            <a:avLst/>
          </a:prstGeom>
        </p:spPr>
      </p:pic>
      <p:pic>
        <p:nvPicPr>
          <p:cNvPr id="12" name="Объект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693" y="871610"/>
            <a:ext cx="3421307" cy="2359152"/>
          </a:xfrm>
          <a:prstGeom prst="rect">
            <a:avLst/>
          </a:prstGeom>
        </p:spPr>
      </p:pic>
      <p:pic>
        <p:nvPicPr>
          <p:cNvPr id="13" name="Объект 3"/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237" y="3957067"/>
            <a:ext cx="3188161" cy="2879693"/>
          </a:xfrm>
        </p:spPr>
      </p:pic>
      <p:pic>
        <p:nvPicPr>
          <p:cNvPr id="14" name="Объект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99785" y="5022393"/>
            <a:ext cx="581691" cy="61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Объект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50024" y="3971122"/>
            <a:ext cx="930047" cy="438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316" y="5192231"/>
            <a:ext cx="990813" cy="49540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674" y="3957065"/>
            <a:ext cx="1004837" cy="49093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170" y="3339904"/>
            <a:ext cx="1784692" cy="151447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09" y="4448001"/>
            <a:ext cx="1096661" cy="63789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023" y="4512932"/>
            <a:ext cx="426339" cy="43434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010" y="5192232"/>
            <a:ext cx="476369" cy="29178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046" y="2687628"/>
            <a:ext cx="794133" cy="79413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802" y="3139438"/>
            <a:ext cx="767729" cy="76772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284" y="3040580"/>
            <a:ext cx="818876" cy="75618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138" y="3692252"/>
            <a:ext cx="741476" cy="74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7836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ubtitle 2"/>
          <p:cNvSpPr txBox="1">
            <a:spLocks/>
          </p:cNvSpPr>
          <p:nvPr/>
        </p:nvSpPr>
        <p:spPr bwMode="auto">
          <a:xfrm>
            <a:off x="1334692" y="5668566"/>
            <a:ext cx="3107531" cy="184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600" dirty="0">
                <a:solidFill>
                  <a:prstClr val="white"/>
                </a:solidFill>
                <a:latin typeface="Arial" charset="0"/>
                <a:ea typeface="ＭＳ Ｐゴシック"/>
              </a:rPr>
              <a:t>Высшая школа экономики, Москва, 2016</a:t>
            </a:r>
            <a:endParaRPr kumimoji="1" lang="ru-RU" sz="600" dirty="0">
              <a:solidFill>
                <a:prstClr val="white"/>
              </a:solidFill>
              <a:latin typeface="Myriad Pro"/>
              <a:ea typeface="ＭＳ Ｐゴシック"/>
            </a:endParaRPr>
          </a:p>
        </p:txBody>
      </p:sp>
      <p:sp>
        <p:nvSpPr>
          <p:cNvPr id="14339" name="Title 1"/>
          <p:cNvSpPr txBox="1">
            <a:spLocks/>
          </p:cNvSpPr>
          <p:nvPr/>
        </p:nvSpPr>
        <p:spPr bwMode="auto">
          <a:xfrm>
            <a:off x="1569204" y="1168717"/>
            <a:ext cx="7090474" cy="30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685800">
              <a:defRPr/>
            </a:pPr>
            <a:r>
              <a:rPr lang="ru-RU" sz="2700" b="1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Тема  Деньги.</a:t>
            </a:r>
            <a:endParaRPr lang="ru-RU" sz="2700" dirty="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343" name="Rectangle 9"/>
          <p:cNvSpPr>
            <a:spLocks noChangeArrowheads="1"/>
          </p:cNvSpPr>
          <p:nvPr/>
        </p:nvSpPr>
        <p:spPr bwMode="auto">
          <a:xfrm>
            <a:off x="6618686" y="2549128"/>
            <a:ext cx="569515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3429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50">
                <a:solidFill>
                  <a:srgbClr val="FFFFFF"/>
                </a:solidFill>
                <a:latin typeface="Myriad Pro"/>
                <a:ea typeface="ＭＳ Ｐゴシック"/>
              </a:rPr>
              <a:t>фото</a:t>
            </a:r>
            <a:endParaRPr lang="en-US" sz="1350">
              <a:solidFill>
                <a:srgbClr val="FFFFFF"/>
              </a:solidFill>
              <a:latin typeface="Arial" charset="0"/>
              <a:ea typeface="ＭＳ Ｐゴシック"/>
            </a:endParaRPr>
          </a:p>
        </p:txBody>
      </p:sp>
      <p:sp>
        <p:nvSpPr>
          <p:cNvPr id="14344" name="Rectangle 10"/>
          <p:cNvSpPr>
            <a:spLocks noChangeArrowheads="1"/>
          </p:cNvSpPr>
          <p:nvPr/>
        </p:nvSpPr>
        <p:spPr bwMode="auto">
          <a:xfrm>
            <a:off x="6618686" y="3832622"/>
            <a:ext cx="569515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3429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50">
                <a:solidFill>
                  <a:srgbClr val="FFFFFF"/>
                </a:solidFill>
                <a:latin typeface="Myriad Pro"/>
                <a:ea typeface="ＭＳ Ｐゴシック"/>
              </a:rPr>
              <a:t>фото</a:t>
            </a:r>
            <a:endParaRPr lang="en-US" sz="1350">
              <a:solidFill>
                <a:srgbClr val="FFFFFF"/>
              </a:solidFill>
              <a:latin typeface="Arial" charset="0"/>
              <a:ea typeface="ＭＳ Ｐゴシック"/>
            </a:endParaRPr>
          </a:p>
        </p:txBody>
      </p:sp>
      <p:sp>
        <p:nvSpPr>
          <p:cNvPr id="14345" name="Rectangle 11"/>
          <p:cNvSpPr>
            <a:spLocks noChangeArrowheads="1"/>
          </p:cNvSpPr>
          <p:nvPr/>
        </p:nvSpPr>
        <p:spPr bwMode="auto">
          <a:xfrm>
            <a:off x="6618686" y="5050631"/>
            <a:ext cx="569515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3429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50" dirty="0">
                <a:solidFill>
                  <a:srgbClr val="FFFFFF"/>
                </a:solidFill>
                <a:latin typeface="Myriad Pro"/>
                <a:ea typeface="ＭＳ Ｐゴシック"/>
              </a:rPr>
              <a:t>фото</a:t>
            </a:r>
            <a:endParaRPr lang="en-US" sz="1350" dirty="0">
              <a:solidFill>
                <a:srgbClr val="FFFFFF"/>
              </a:solidFill>
              <a:latin typeface="Arial" charset="0"/>
              <a:ea typeface="ＭＳ Ｐゴシック"/>
            </a:endParaRPr>
          </a:p>
        </p:txBody>
      </p:sp>
      <p:sp>
        <p:nvSpPr>
          <p:cNvPr id="14346" name="Rectangle 12"/>
          <p:cNvSpPr>
            <a:spLocks noChangeArrowheads="1"/>
          </p:cNvSpPr>
          <p:nvPr/>
        </p:nvSpPr>
        <p:spPr bwMode="auto">
          <a:xfrm>
            <a:off x="1418665" y="1859005"/>
            <a:ext cx="6259606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3429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100" b="1" dirty="0">
                <a:solidFill>
                  <a:srgbClr val="003F82"/>
                </a:solidFill>
                <a:latin typeface="Arial" charset="0"/>
                <a:ea typeface="ＭＳ Ｐゴシック"/>
              </a:rPr>
              <a:t>1</a:t>
            </a:r>
            <a:endParaRPr lang="ru-RU" sz="2100" b="1" dirty="0">
              <a:solidFill>
                <a:srgbClr val="003F82"/>
              </a:solidFill>
              <a:latin typeface="Myriad Pro"/>
              <a:ea typeface="ＭＳ Ｐゴシック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43388" cy="48954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387" y="140677"/>
            <a:ext cx="4900613" cy="3691945"/>
          </a:xfrm>
          <a:prstGeom prst="rect">
            <a:avLst/>
          </a:prstGeom>
        </p:spPr>
      </p:pic>
      <p:pic>
        <p:nvPicPr>
          <p:cNvPr id="32" name="Объект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10684" y="4840693"/>
            <a:ext cx="1431077" cy="101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Объект 20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412680"/>
            <a:ext cx="4119461" cy="2341751"/>
          </a:xfr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902" y="3349890"/>
            <a:ext cx="1157288" cy="586457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234" y="3921878"/>
            <a:ext cx="362783" cy="43006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993" y="4595169"/>
            <a:ext cx="1881084" cy="212215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892" y="5530449"/>
            <a:ext cx="844534" cy="416968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077" y="4696622"/>
            <a:ext cx="1883848" cy="1320674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521" y="3446482"/>
            <a:ext cx="1428071" cy="1507953"/>
          </a:xfrm>
          <a:prstGeom prst="rect">
            <a:avLst/>
          </a:prstGeom>
        </p:spPr>
      </p:pic>
      <p:pic>
        <p:nvPicPr>
          <p:cNvPr id="34" name="Объект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5999" y="2549129"/>
            <a:ext cx="2412284" cy="2291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168" y="4081958"/>
            <a:ext cx="1103534" cy="460257"/>
          </a:xfrm>
          <a:prstGeom prst="rect">
            <a:avLst/>
          </a:prstGeom>
        </p:spPr>
      </p:pic>
      <p:pic>
        <p:nvPicPr>
          <p:cNvPr id="36" name="Объект 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94174" y="3532213"/>
            <a:ext cx="1023399" cy="459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923385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074" name="AutoShape 2" descr="https://apf.mail.ru/cgi-bin/readmsg/%D0%9B%D0%B8%D1%81%D1%82%201%20%D0%BE%D1%80%D0%B8%D0%B3%D0%B8%D0%BD%D0%B0%D0%BB.jpg?id=14960481720000000176%3B0%3B1&amp;x-email=maxisveta72%40mail.ru&amp;exif=1&amp;bs=3198&amp;bl=1557677&amp;ct=image%2Fjpeg&amp;cn=%25d0%259b%25d0%25b8%25d1%2581%25d1%2582%25201%2520%25d0%25be%25d1%2580%25d0%25b8%25d0%25b3%25d0%25b8%25d0%25bd%25d0%25b0%25d0%25bb.jpg&amp;cte=binary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>
              <a:defRPr/>
            </a:pPr>
            <a:endParaRPr lang="ru-R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76" name="AutoShape 4" descr="https://apf.mail.ru/cgi-bin/readmsg/%D0%9B%D0%B8%D1%81%D1%82%201%20%D0%BE%D1%80%D0%B8%D0%B3%D0%B8%D0%BD%D0%B0%D0%BB.jpg?id=14960481720000000176%3B0%3B1&amp;x-email=maxisveta72%40mail.ru&amp;exif=1&amp;bs=3198&amp;bl=1557677&amp;ct=image%2Fjpeg&amp;cn=%25d0%259b%25d0%25b8%25d1%2581%25d1%2582%25201%2520%25d0%25be%25d1%2580%25d0%25b8%25d0%25b3%25d0%25b8%25d0%25bd%25d0%25b0%25d0%25bb.jpg&amp;cte=binary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>
              <a:defRPr/>
            </a:pPr>
            <a:endParaRPr lang="ru-RU" sz="135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077" name="Picture 5" descr="C:\Users\ts-13\Desktop\Лист 1 оригинал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404721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108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2806" y="274891"/>
            <a:ext cx="33495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u="sng" dirty="0">
                <a:solidFill>
                  <a:schemeClr val="bg1"/>
                </a:solidFill>
              </a:rPr>
              <a:t>Групповая работа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2806" y="1274132"/>
            <a:ext cx="59426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Самостоятельная работа с учебником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85101" y="2057930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u="sng" dirty="0">
                <a:solidFill>
                  <a:srgbClr val="C00000"/>
                </a:solidFill>
              </a:rPr>
              <a:t>1 группа</a:t>
            </a:r>
          </a:p>
          <a:p>
            <a:r>
              <a:rPr lang="ru-RU" sz="3600" dirty="0"/>
              <a:t>Товарные деньги </a:t>
            </a:r>
          </a:p>
          <a:p>
            <a:r>
              <a:rPr lang="ru-RU" sz="3600" u="sng" dirty="0">
                <a:solidFill>
                  <a:srgbClr val="C00000"/>
                </a:solidFill>
              </a:rPr>
              <a:t>2 группа</a:t>
            </a:r>
          </a:p>
          <a:p>
            <a:r>
              <a:rPr lang="ru-RU" sz="3600" dirty="0"/>
              <a:t>Монеты</a:t>
            </a:r>
          </a:p>
          <a:p>
            <a:r>
              <a:rPr lang="ru-RU" sz="3600" u="sng" dirty="0">
                <a:solidFill>
                  <a:srgbClr val="C00000"/>
                </a:solidFill>
              </a:rPr>
              <a:t>3 группа</a:t>
            </a:r>
          </a:p>
          <a:p>
            <a:r>
              <a:rPr lang="ru-RU" sz="3600" dirty="0"/>
              <a:t>Символичные деньги 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17394" y="1615097"/>
            <a:ext cx="68001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200" dirty="0">
                <a:latin typeface="Calibri" panose="020F0502020204030204" pitchFamily="34" charset="0"/>
              </a:rPr>
              <a:t>Поиск решения проблемы </a:t>
            </a:r>
            <a:r>
              <a:rPr lang="ru-RU" altLang="ru-RU" sz="3200" dirty="0">
                <a:solidFill>
                  <a:srgbClr val="299410"/>
                </a:solidFill>
                <a:latin typeface="Calibri" panose="020F0502020204030204" pitchFamily="34" charset="0"/>
              </a:rPr>
              <a:t>учениками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665979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7891" y="349688"/>
            <a:ext cx="4027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</a:rPr>
              <a:t>Товарные деньги </a:t>
            </a:r>
          </a:p>
        </p:txBody>
      </p:sp>
      <p:pic>
        <p:nvPicPr>
          <p:cNvPr id="5" name="Picture 2" descr="ÐÐ½ÑÐµÑÐµÑÐ½ÑÐµ ÑÐ°ÐºÑÑ Ð¸Ð· Ð¸ÑÑÐ¾ÑÐ¸Ð¸ Ð´ÐµÐ½ÐµÐ³">
            <a:extLst>
              <a:ext uri="{FF2B5EF4-FFF2-40B4-BE49-F238E27FC236}">
                <a16:creationId xmlns:a16="http://schemas.microsoft.com/office/drawing/2014/main" xmlns="" id="{6E2A4E00-668A-4761-9411-73E458B96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70" y="1304141"/>
            <a:ext cx="8241973" cy="53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27806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078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7891" y="349688"/>
            <a:ext cx="4027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</a:rPr>
              <a:t>Товарные деньги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5672" y="1724213"/>
            <a:ext cx="8267306" cy="1248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8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Ответы 1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группы.</a:t>
            </a:r>
            <a:r>
              <a:rPr lang="ru-RU" sz="2000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всех товарных денег есть одно общее свойство - они сами помимо роли денег являются товаром, т.е. имеют свою внутреннюю стоимость и могут удовлетворять какую – либо нашу потребность. Неудобные в использовании. Не всегда  можно обменять. Тяжело установить торговую цепочку.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57" y="3123911"/>
            <a:ext cx="6061434" cy="3395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318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7891" y="349688"/>
            <a:ext cx="19620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</a:rPr>
              <a:t>Монеты</a:t>
            </a:r>
          </a:p>
        </p:txBody>
      </p:sp>
      <p:pic>
        <p:nvPicPr>
          <p:cNvPr id="6" name="Picture 2" descr="https://c.pxhere.com/photos/24/76/euro_money_finance_save_cent_coins-868418.jpg!d">
            <a:extLst>
              <a:ext uri="{FF2B5EF4-FFF2-40B4-BE49-F238E27FC236}">
                <a16:creationId xmlns:a16="http://schemas.microsoft.com/office/drawing/2014/main" xmlns="" id="{EE6E6F2E-F18A-49DF-8320-5674E6905F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68" y="1284151"/>
            <a:ext cx="8845075" cy="538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8868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68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7891" y="349688"/>
            <a:ext cx="17842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Calibri" panose="020F0502020204030204" pitchFamily="34" charset="0"/>
              </a:rPr>
              <a:t>Монеты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7891" y="1653388"/>
            <a:ext cx="79467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Ответы 2 группы. Золото и серебро редкий и  ценный металл. Поэтому на нее можно купить нужный товар. Не ржавеют. Было неудобно их с собой носит. Опасно. Ограниченны в количестве.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553" y="2927536"/>
            <a:ext cx="5023038" cy="3202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0912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7891" y="349688"/>
            <a:ext cx="52311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</a:rPr>
              <a:t>Символические деньги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915" y="1176880"/>
            <a:ext cx="7204150" cy="5561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14350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7891" y="349688"/>
            <a:ext cx="52311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</a:rPr>
              <a:t>Символические деньги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7891" y="1134133"/>
            <a:ext cx="83250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Ответы 3 группы.  Символ - это условный знак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т.е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сообщение, понятное  человеку. Удобные. Его можно напечатать в том количестве сколько нужно , если их станет много то они обесцениваются.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472" y="2191707"/>
            <a:ext cx="6136850" cy="381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83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945562" cy="671215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2662" y="222319"/>
            <a:ext cx="7446477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</a:rPr>
              <a:t>Материалы и оборудование </a:t>
            </a:r>
          </a:p>
          <a:p>
            <a:endParaRPr lang="ru-RU" sz="4000" dirty="0">
              <a:solidFill>
                <a:schemeClr val="bg1"/>
              </a:solidFill>
            </a:endParaRPr>
          </a:p>
          <a:p>
            <a:r>
              <a:rPr lang="ru-RU" sz="4000" dirty="0"/>
              <a:t>1.Ноутбук</a:t>
            </a:r>
          </a:p>
          <a:p>
            <a:r>
              <a:rPr lang="ru-RU" sz="4000" dirty="0"/>
              <a:t>2.Видеопроектор</a:t>
            </a:r>
          </a:p>
          <a:p>
            <a:r>
              <a:rPr lang="ru-RU" sz="4000" dirty="0"/>
              <a:t>3.Презентация</a:t>
            </a:r>
          </a:p>
          <a:p>
            <a:r>
              <a:rPr lang="ru-RU" sz="4000" dirty="0"/>
              <a:t>4.Методическое пособие: Финансовая грамотность</a:t>
            </a:r>
          </a:p>
          <a:p>
            <a:r>
              <a:rPr lang="ru-RU" sz="4000" dirty="0"/>
              <a:t>Авторы:</a:t>
            </a:r>
          </a:p>
          <a:p>
            <a:r>
              <a:rPr lang="ru-RU" sz="4000" dirty="0"/>
              <a:t>Игорь </a:t>
            </a:r>
            <a:r>
              <a:rPr lang="ru-RU" sz="4000" dirty="0" err="1"/>
              <a:t>Липсиц</a:t>
            </a:r>
            <a:r>
              <a:rPr lang="ru-RU" sz="4000" dirty="0"/>
              <a:t>, Елена Вигдорчик</a:t>
            </a:r>
          </a:p>
          <a:p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42779689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7891" y="349688"/>
            <a:ext cx="37946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err="1">
                <a:solidFill>
                  <a:schemeClr val="bg1"/>
                </a:solidFill>
              </a:rPr>
              <a:t>Физкульминутка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5" name="Picture 2" descr="http://images.myshared.ru/33/1325080/slide_6.jpg">
            <a:extLst>
              <a:ext uri="{FF2B5EF4-FFF2-40B4-BE49-F238E27FC236}">
                <a16:creationId xmlns:a16="http://schemas.microsoft.com/office/drawing/2014/main" xmlns="" id="{0DAD23B9-8455-4662-8856-696382EFB3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00287"/>
            <a:ext cx="9003322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18371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7891" y="349688"/>
            <a:ext cx="84489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4000" dirty="0">
                <a:latin typeface="Calibri" panose="020F0502020204030204" pitchFamily="34" charset="0"/>
              </a:rPr>
              <a:t>Поиск решения проблемы </a:t>
            </a:r>
            <a:r>
              <a:rPr lang="ru-RU" altLang="ru-RU" sz="4000" dirty="0">
                <a:solidFill>
                  <a:schemeClr val="bg1"/>
                </a:solidFill>
                <a:latin typeface="Calibri" panose="020F0502020204030204" pitchFamily="34" charset="0"/>
              </a:rPr>
              <a:t>учениками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7891" y="1653388"/>
            <a:ext cx="79467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7891" y="1407262"/>
            <a:ext cx="794679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 какие вопросы вы задали если оказались бы на месте Сережи?</a:t>
            </a:r>
          </a:p>
          <a:p>
            <a:pPr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492" y="2538562"/>
            <a:ext cx="2215299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1573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7891" y="349688"/>
            <a:ext cx="84489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4000" dirty="0">
                <a:latin typeface="Calibri" panose="020F0502020204030204" pitchFamily="34" charset="0"/>
              </a:rPr>
              <a:t>Поиск решения проблемы </a:t>
            </a:r>
            <a:r>
              <a:rPr lang="ru-RU" altLang="ru-RU" sz="4000" dirty="0">
                <a:solidFill>
                  <a:schemeClr val="bg1"/>
                </a:solidFill>
                <a:latin typeface="Calibri" panose="020F0502020204030204" pitchFamily="34" charset="0"/>
              </a:rPr>
              <a:t>учениками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7891" y="1653388"/>
            <a:ext cx="79467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7891" y="1407262"/>
            <a:ext cx="794679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Какие бывают деньги? А как сделать чтоб они не обесценились? Как сохранять деньги? </a:t>
            </a:r>
          </a:p>
          <a:p>
            <a:pPr>
              <a:spcAft>
                <a:spcPts val="0"/>
              </a:spcAft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Попробуйте схематично оформить текст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287" y="2904438"/>
            <a:ext cx="1514475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4977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22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07891" y="1653388"/>
            <a:ext cx="79467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F54A7CF3-EFCA-4DF3-A689-DC4C1379042F}"/>
              </a:ext>
            </a:extLst>
          </p:cNvPr>
          <p:cNvSpPr/>
          <p:nvPr/>
        </p:nvSpPr>
        <p:spPr>
          <a:xfrm>
            <a:off x="351692" y="1169191"/>
            <a:ext cx="867888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деньги — это бумажные купюры и монеты, то как же папа расплачивается ими через Интернет за покупки? Деньги бывают не только бумажные и металлические, т. е. наличные. Есть ещё и безналичные деньги, т. е. записи в памяти банковских компьютеров, что у тебя есть право на определённую сумму денег. И этими безналичными деньгами можно расплачиваться ничуть не хуже, чем деньгами наличными. Для этого банковский компьютер просто уменьшает сумму безналичных денег на твоём счёте на потраченную сумму и на эту же сумму увеличивает количество безналичных денег на счёте того, кому ты заплатил.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Кто следит за тем, чтобы деньги не обесценивались? Денежным хозяйством в России управляет государство, и делает это оно через две организации: Гознак, который изготавливает наличные деньги (бумажные купюры и металлические монеты) и Центральный банк России, который управляет безналичными деньгами и следит за тем, чтобы в стране не появилось слишком много денег и они не обесценились.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996428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7891" y="349688"/>
            <a:ext cx="84489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4000" dirty="0">
                <a:latin typeface="Calibri" panose="020F0502020204030204" pitchFamily="34" charset="0"/>
              </a:rPr>
              <a:t>Поиск решения проблемы </a:t>
            </a:r>
            <a:r>
              <a:rPr lang="ru-RU" altLang="ru-RU" sz="4000" dirty="0">
                <a:solidFill>
                  <a:srgbClr val="299410"/>
                </a:solidFill>
                <a:latin typeface="Calibri" panose="020F0502020204030204" pitchFamily="34" charset="0"/>
              </a:rPr>
              <a:t>учениками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7891" y="1653388"/>
            <a:ext cx="79467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75175" y="1517715"/>
            <a:ext cx="3242821" cy="8766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Виды денег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63571" y="3280528"/>
            <a:ext cx="2111604" cy="10935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Бумажные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87538" y="3271101"/>
            <a:ext cx="2281287" cy="10840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Монеты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173798" y="3280528"/>
            <a:ext cx="1968171" cy="10935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Безналичные</a:t>
            </a:r>
          </a:p>
        </p:txBody>
      </p:sp>
    </p:spTree>
    <p:extLst>
      <p:ext uri="{BB962C8B-B14F-4D97-AF65-F5344CB8AC3E}">
        <p14:creationId xmlns:p14="http://schemas.microsoft.com/office/powerpoint/2010/main" val="41641220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7891" y="349688"/>
            <a:ext cx="84489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4000" dirty="0">
                <a:latin typeface="Calibri" panose="020F0502020204030204" pitchFamily="34" charset="0"/>
              </a:rPr>
              <a:t>Поиск решения проблемы </a:t>
            </a:r>
            <a:r>
              <a:rPr lang="ru-RU" altLang="ru-RU" sz="4000" dirty="0">
                <a:solidFill>
                  <a:srgbClr val="299410"/>
                </a:solidFill>
                <a:latin typeface="Calibri" panose="020F0502020204030204" pitchFamily="34" charset="0"/>
              </a:rPr>
              <a:t>учениками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7891" y="1653388"/>
            <a:ext cx="79467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75175" y="1517715"/>
            <a:ext cx="3242821" cy="8766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Государство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206631" y="3292989"/>
            <a:ext cx="2111604" cy="10935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/>
              <a:t>Госзнак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955709" y="3239784"/>
            <a:ext cx="2281287" cy="10840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Центральный банк РФ</a:t>
            </a:r>
          </a:p>
        </p:txBody>
      </p:sp>
    </p:spTree>
    <p:extLst>
      <p:ext uri="{BB962C8B-B14F-4D97-AF65-F5344CB8AC3E}">
        <p14:creationId xmlns:p14="http://schemas.microsoft.com/office/powerpoint/2010/main" val="2045160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7891" y="349688"/>
            <a:ext cx="84489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4000" dirty="0">
                <a:latin typeface="Calibri" panose="020F0502020204030204" pitchFamily="34" charset="0"/>
              </a:rPr>
              <a:t>Поиск решения проблемы </a:t>
            </a:r>
            <a:r>
              <a:rPr lang="ru-RU" altLang="ru-RU" sz="4000" dirty="0">
                <a:solidFill>
                  <a:srgbClr val="299410"/>
                </a:solidFill>
                <a:latin typeface="Calibri" panose="020F0502020204030204" pitchFamily="34" charset="0"/>
              </a:rPr>
              <a:t>учениками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7891" y="1653388"/>
            <a:ext cx="79467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2231" y="1859340"/>
            <a:ext cx="87480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FreeSetCSanPin-Regular"/>
              </a:rPr>
              <a:t>Представьте, что когда мама давала вам деньги</a:t>
            </a:r>
          </a:p>
          <a:p>
            <a:r>
              <a:rPr lang="ru-RU" sz="2400" dirty="0">
                <a:latin typeface="FreeSetCSanPin-Regular"/>
              </a:rPr>
              <a:t>на обед, то обнаружила, что на купюре вообще нет водяных знаков (защиты). Вы собрали семейный совет и начали обсуждать, как быть. Что нужно сделать в такой ситуации?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63570" y="1376767"/>
            <a:ext cx="3029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Обсудим в классе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032" y="3774338"/>
            <a:ext cx="2438400" cy="187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9928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ubtitle 2"/>
          <p:cNvSpPr txBox="1">
            <a:spLocks/>
          </p:cNvSpPr>
          <p:nvPr/>
        </p:nvSpPr>
        <p:spPr bwMode="auto">
          <a:xfrm>
            <a:off x="2144021" y="5668566"/>
            <a:ext cx="2330648" cy="184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600" dirty="0">
                <a:solidFill>
                  <a:prstClr val="white"/>
                </a:solidFill>
                <a:latin typeface="Arial" charset="0"/>
                <a:ea typeface="ＭＳ Ｐゴシック"/>
              </a:rPr>
              <a:t>Высшая школа экономики, Москва, 2018</a:t>
            </a:r>
            <a:endParaRPr kumimoji="1" lang="ru-RU" sz="600" dirty="0">
              <a:solidFill>
                <a:prstClr val="white"/>
              </a:solidFill>
              <a:latin typeface="Myriad Pro"/>
              <a:ea typeface="ＭＳ Ｐゴシック"/>
            </a:endParaRPr>
          </a:p>
        </p:txBody>
      </p:sp>
      <p:sp>
        <p:nvSpPr>
          <p:cNvPr id="14339" name="Title 1"/>
          <p:cNvSpPr txBox="1">
            <a:spLocks/>
          </p:cNvSpPr>
          <p:nvPr/>
        </p:nvSpPr>
        <p:spPr bwMode="auto">
          <a:xfrm>
            <a:off x="2144019" y="1165160"/>
            <a:ext cx="5989943" cy="377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ru-RU" sz="2700" b="1" dirty="0">
                <a:solidFill>
                  <a:prstClr val="whit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Защита банкнот от подделки</a:t>
            </a:r>
            <a:endParaRPr lang="ru-RU" sz="2700" dirty="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343" name="Rectangle 9"/>
          <p:cNvSpPr>
            <a:spLocks noChangeArrowheads="1"/>
          </p:cNvSpPr>
          <p:nvPr/>
        </p:nvSpPr>
        <p:spPr bwMode="auto">
          <a:xfrm>
            <a:off x="6107017" y="2549128"/>
            <a:ext cx="569515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3429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50">
                <a:solidFill>
                  <a:srgbClr val="FFFFFF"/>
                </a:solidFill>
                <a:latin typeface="Myriad Pro"/>
                <a:ea typeface="ＭＳ Ｐゴシック"/>
              </a:rPr>
              <a:t>фото</a:t>
            </a:r>
            <a:endParaRPr lang="en-US" sz="1350">
              <a:solidFill>
                <a:srgbClr val="FFFFFF"/>
              </a:solidFill>
              <a:latin typeface="Arial" charset="0"/>
              <a:ea typeface="ＭＳ Ｐゴシック"/>
            </a:endParaRPr>
          </a:p>
        </p:txBody>
      </p:sp>
      <p:sp>
        <p:nvSpPr>
          <p:cNvPr id="14344" name="Rectangle 10"/>
          <p:cNvSpPr>
            <a:spLocks noChangeArrowheads="1"/>
          </p:cNvSpPr>
          <p:nvPr/>
        </p:nvSpPr>
        <p:spPr bwMode="auto">
          <a:xfrm>
            <a:off x="6107017" y="3832622"/>
            <a:ext cx="569515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3429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50">
                <a:solidFill>
                  <a:srgbClr val="FFFFFF"/>
                </a:solidFill>
                <a:latin typeface="Myriad Pro"/>
                <a:ea typeface="ＭＳ Ｐゴシック"/>
              </a:rPr>
              <a:t>фото</a:t>
            </a:r>
            <a:endParaRPr lang="en-US" sz="1350">
              <a:solidFill>
                <a:srgbClr val="FFFFFF"/>
              </a:solidFill>
              <a:latin typeface="Arial" charset="0"/>
              <a:ea typeface="ＭＳ Ｐゴシック"/>
            </a:endParaRPr>
          </a:p>
        </p:txBody>
      </p:sp>
      <p:sp>
        <p:nvSpPr>
          <p:cNvPr id="14345" name="Rectangle 11"/>
          <p:cNvSpPr>
            <a:spLocks noChangeArrowheads="1"/>
          </p:cNvSpPr>
          <p:nvPr/>
        </p:nvSpPr>
        <p:spPr bwMode="auto">
          <a:xfrm>
            <a:off x="6107017" y="5050631"/>
            <a:ext cx="569515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3429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50">
                <a:solidFill>
                  <a:srgbClr val="FFFFFF"/>
                </a:solidFill>
                <a:latin typeface="Myriad Pro"/>
                <a:ea typeface="ＭＳ Ｐゴシック"/>
              </a:rPr>
              <a:t>фото</a:t>
            </a:r>
            <a:endParaRPr lang="en-US" sz="1350">
              <a:solidFill>
                <a:srgbClr val="FFFFFF"/>
              </a:solidFill>
              <a:latin typeface="Arial" charset="0"/>
              <a:ea typeface="ＭＳ Ｐゴシック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8072339"/>
              </p:ext>
            </p:extLst>
          </p:nvPr>
        </p:nvGraphicFramePr>
        <p:xfrm>
          <a:off x="444420" y="345116"/>
          <a:ext cx="8060497" cy="198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54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850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Степени защиты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r>
                        <a:rPr lang="ru-RU" sz="1500" b="1" dirty="0">
                          <a:solidFill>
                            <a:srgbClr val="4242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Защитные свойства бумаги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4242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Водяной знак </a:t>
                      </a:r>
                    </a:p>
                    <a:p>
                      <a:r>
                        <a:rPr lang="ru-RU" sz="1400" b="1" dirty="0">
                          <a:solidFill>
                            <a:srgbClr val="4242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Вкрапления цветных волокон </a:t>
                      </a:r>
                    </a:p>
                    <a:p>
                      <a:r>
                        <a:rPr lang="ru-RU" sz="1400" b="1" dirty="0">
                          <a:solidFill>
                            <a:srgbClr val="4242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Определенный  состав бумаги 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r>
                        <a:rPr lang="ru-RU" sz="1500" b="1" dirty="0">
                          <a:solidFill>
                            <a:srgbClr val="4242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Полиграфическая защита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4242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Микротекст    </a:t>
                      </a:r>
                    </a:p>
                    <a:p>
                      <a:r>
                        <a:rPr lang="ru-RU" sz="1400" b="1" dirty="0">
                          <a:solidFill>
                            <a:srgbClr val="4242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Специальная краска 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r>
                        <a:rPr lang="ru-RU" sz="1500" b="1" dirty="0">
                          <a:solidFill>
                            <a:srgbClr val="4242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Физико-химическая защита 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4242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Свечения ряда элементов в ультрафиолете </a:t>
                      </a:r>
                    </a:p>
                    <a:p>
                      <a:r>
                        <a:rPr lang="ru-RU" sz="1400" b="1" dirty="0">
                          <a:solidFill>
                            <a:srgbClr val="4242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Использование магнитных полюсов </a:t>
                      </a:r>
                    </a:p>
                    <a:p>
                      <a:r>
                        <a:rPr lang="ru-RU" sz="1400" b="1" dirty="0">
                          <a:solidFill>
                            <a:srgbClr val="42424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Полосы из фольги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630" y="2773471"/>
            <a:ext cx="4291859" cy="3005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74" y="2759493"/>
            <a:ext cx="3826553" cy="2909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32597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6337" y="443083"/>
            <a:ext cx="87036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Тема  Деньги (конкурс «Русские пословицы»)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7891" y="1653388"/>
            <a:ext cx="79467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C4012DEF-2D06-427D-9BFF-1782D8CFE495}"/>
              </a:ext>
            </a:extLst>
          </p:cNvPr>
          <p:cNvSpPr/>
          <p:nvPr/>
        </p:nvSpPr>
        <p:spPr>
          <a:xfrm>
            <a:off x="689314" y="1404953"/>
            <a:ext cx="4572000" cy="470898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350" dirty="0"/>
              <a:t>•</a:t>
            </a:r>
            <a:r>
              <a:rPr lang="ru-RU" sz="2000" dirty="0"/>
              <a:t>Деньги делают деньги.</a:t>
            </a:r>
          </a:p>
          <a:p>
            <a:r>
              <a:rPr lang="ru-RU" sz="2000" dirty="0"/>
              <a:t>•Не имей 100 рублей, а имей 100 друзей.</a:t>
            </a:r>
          </a:p>
          <a:p>
            <a:r>
              <a:rPr lang="ru-RU" sz="2000" dirty="0"/>
              <a:t>•Копейка рубль бережет.</a:t>
            </a:r>
          </a:p>
          <a:p>
            <a:r>
              <a:rPr lang="ru-RU" sz="2000" dirty="0"/>
              <a:t>•Время - деньги.</a:t>
            </a:r>
          </a:p>
          <a:p>
            <a:r>
              <a:rPr lang="ru-RU" sz="2000" dirty="0"/>
              <a:t>•Пропадать ни за грош.</a:t>
            </a:r>
          </a:p>
          <a:p>
            <a:r>
              <a:rPr lang="ru-RU" sz="2000" dirty="0"/>
              <a:t>•Отплатить той же монетой.</a:t>
            </a:r>
          </a:p>
          <a:p>
            <a:r>
              <a:rPr lang="ru-RU" sz="2000" dirty="0"/>
              <a:t>•Принимать за чистую монету.</a:t>
            </a:r>
          </a:p>
          <a:p>
            <a:r>
              <a:rPr lang="ru-RU" sz="2000" dirty="0"/>
              <a:t>•Посмотрел, как рублем одарил.</a:t>
            </a:r>
          </a:p>
          <a:p>
            <a:r>
              <a:rPr lang="ru-RU" sz="2000" dirty="0"/>
              <a:t>•Не было ни гроша – да вдруг алтын.</a:t>
            </a:r>
          </a:p>
          <a:p>
            <a:r>
              <a:rPr lang="ru-RU" sz="2000" dirty="0"/>
              <a:t>•Легче прожить деньги, чем нажить.</a:t>
            </a:r>
          </a:p>
          <a:p>
            <a:r>
              <a:rPr lang="ru-RU" sz="2000" dirty="0"/>
              <a:t>•Уговор дороже денег.</a:t>
            </a:r>
          </a:p>
          <a:p>
            <a:pPr marL="0" lvl="2"/>
            <a:r>
              <a:rPr lang="ru-RU" sz="2000" dirty="0"/>
              <a:t>•Деньги-гости: то нет, то горсти. </a:t>
            </a:r>
          </a:p>
          <a:p>
            <a:pPr marL="257175" lvl="2" indent="-257175">
              <a:buFont typeface="Arial" panose="020B0604020202020204" pitchFamily="34" charset="0"/>
              <a:buChar char="•"/>
            </a:pPr>
            <a:r>
              <a:rPr lang="ru-RU" sz="2000" dirty="0"/>
              <a:t>Разменяться на мелкие монеты.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ru-RU" sz="2000" dirty="0"/>
              <a:t>Хлебу мера, а деньгам счет..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5B6F6D30-1903-4F8B-A2D1-6E852146096F}"/>
              </a:ext>
            </a:extLst>
          </p:cNvPr>
          <p:cNvSpPr/>
          <p:nvPr/>
        </p:nvSpPr>
        <p:spPr>
          <a:xfrm>
            <a:off x="5634114" y="1470941"/>
            <a:ext cx="334811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2000" b="1" u="sng" dirty="0">
                <a:solidFill>
                  <a:srgbClr val="FF0000"/>
                </a:solidFill>
              </a:rPr>
              <a:t>Возможные варианты заданий конкурса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- назовите пословицы о бедности и богатстве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- какие вы знаете пословицы о роли денег в жизни человека?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-есть ли пословицы, которые учат человека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 -соблюдать чувство меры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1665007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681" y="58848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7891" y="349688"/>
            <a:ext cx="44462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  <a:latin typeface="Calibri" panose="020F0502020204030204" pitchFamily="34" charset="0"/>
              </a:rPr>
              <a:t>Домашнее задание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7891" y="1653388"/>
            <a:ext cx="79467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Picture 2" descr="C:\Documents and Settings\Новый пользователь\Рабочий стол\риснов\8e0b8a645877.jpg">
            <a:extLst>
              <a:ext uri="{FF2B5EF4-FFF2-40B4-BE49-F238E27FC236}">
                <a16:creationId xmlns:a16="http://schemas.microsoft.com/office/drawing/2014/main" xmlns="" id="{2266DA72-09E2-4368-A630-4B4A9BC88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00" b="58051"/>
          <a:stretch>
            <a:fillRect/>
          </a:stretch>
        </p:blipFill>
        <p:spPr bwMode="auto">
          <a:xfrm>
            <a:off x="4303965" y="1484820"/>
            <a:ext cx="4654550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062" y="1213112"/>
            <a:ext cx="456663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1.Прочитать параграф 1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ыполнить задание устно рубрики «Повторим»</a:t>
            </a:r>
          </a:p>
          <a:p>
            <a:pPr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Ответить на один вопрос письменно  на выбор из рубрики «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Узнаем больше с помощью Интернета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521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280528" y="1347431"/>
            <a:ext cx="5342967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70C0"/>
                </a:solidFill>
              </a:rPr>
              <a:t>«Настоящий урок начинается не со звонка, а задолго до него» </a:t>
            </a:r>
          </a:p>
          <a:p>
            <a:r>
              <a:rPr lang="ru-RU" sz="4000" dirty="0" err="1">
                <a:solidFill>
                  <a:srgbClr val="0070C0"/>
                </a:solidFill>
              </a:rPr>
              <a:t>С.И.Гессен</a:t>
            </a:r>
            <a:r>
              <a:rPr lang="ru-RU" sz="4000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770066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65988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00325" y="551819"/>
            <a:ext cx="5658600" cy="3616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Оцени свою работу на уроке  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7891" y="1653388"/>
            <a:ext cx="79467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C6C3E2F-F530-476D-9C3B-87FD0F1E0D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949" y="1404952"/>
            <a:ext cx="8609422" cy="538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2531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73" y="4443412"/>
            <a:ext cx="1987062" cy="15573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442" y="2612091"/>
            <a:ext cx="2318696" cy="19847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52" y="883444"/>
            <a:ext cx="2623982" cy="16353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060" y="911456"/>
            <a:ext cx="2560348" cy="16073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351" y="911456"/>
            <a:ext cx="2578894" cy="163536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215" y="2483644"/>
            <a:ext cx="2046959" cy="160734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136" y="2815461"/>
            <a:ext cx="3200646" cy="1175972"/>
          </a:xfrm>
          <a:prstGeom prst="rect">
            <a:avLst/>
          </a:prstGeom>
        </p:spPr>
      </p:pic>
      <p:sp>
        <p:nvSpPr>
          <p:cNvPr id="11" name="AutoShape 2" descr="ÐÐ°ÑÑÐ¸Ð½ÐºÐ¸ Ð¿Ð¾ Ð·Ð°Ð¿ÑÐ¾ÑÑ Ð Ð¤ ÐºÐ°ÑÑÐ°"/>
          <p:cNvSpPr>
            <a:spLocks noGrp="1" noChangeAspect="1" noChangeArrowheads="1"/>
          </p:cNvSpPr>
          <p:nvPr>
            <p:ph type="subTitle" idx="1"/>
          </p:nvPr>
        </p:nvSpPr>
        <p:spPr bwMode="auto">
          <a:xfrm>
            <a:off x="1284821" y="126618"/>
            <a:ext cx="5678687" cy="522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Autofit/>
          </a:bodyPr>
          <a:lstStyle/>
          <a:p>
            <a:r>
              <a:rPr lang="ru-RU" sz="4400" dirty="0">
                <a:solidFill>
                  <a:srgbClr val="FF0000"/>
                </a:solidFill>
              </a:rPr>
              <a:t>Рефлексия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191" y="4580145"/>
            <a:ext cx="2624988" cy="128387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057" y="4443412"/>
            <a:ext cx="2114550" cy="1214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2272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65988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9954" y="551819"/>
            <a:ext cx="6699334" cy="3616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Список используемой литературы: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7891" y="1653388"/>
            <a:ext cx="794679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7891" y="1399287"/>
            <a:ext cx="6350109" cy="1565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Деньги мира. Мир энциклопедий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Аванта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+. 2006 г.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Прошлое в монетах. Памятные монеты. 1832-1991 гг./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Т.А. Аглинцева, Е.Н. Кукушкина, Г.М. Сухонос и др./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под редакцией А.В. Юрова. - М.: Финансы и статистика, 1994 - 288 с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1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720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108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>
            <a:extLst>
              <a:ext uri="{FF2B5EF4-FFF2-40B4-BE49-F238E27FC236}">
                <a16:creationId xmlns:a16="http://schemas.microsoft.com/office/drawing/2014/main" xmlns="" id="{AE5AF070-7235-453D-B1BD-07D80D79A99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hlink"/>
          </a:solidFill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>
                <a:solidFill>
                  <a:schemeClr val="bg1"/>
                </a:solidFill>
              </a:rPr>
              <a:t>Универсальные учебные действия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xmlns="" id="{B58BF171-C344-42DC-AB69-0ABF1B3A7BE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endParaRPr lang="ru-RU" altLang="ru-RU"/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xmlns="" id="{6EB989CE-2550-4C05-8018-E051657F8F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0600" y="2060575"/>
            <a:ext cx="3529013" cy="138271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dirty="0">
                <a:latin typeface="Times New Roman" panose="02020603050405020304" pitchFamily="18" charset="0"/>
                <a:cs typeface="Arial" panose="020B0604020202020204" pitchFamily="34" charset="0"/>
              </a:rPr>
              <a:t>Личностные универсальные учебные действия </a:t>
            </a:r>
          </a:p>
        </p:txBody>
      </p:sp>
      <p:sp>
        <p:nvSpPr>
          <p:cNvPr id="16389" name="Rectangle 6">
            <a:extLst>
              <a:ext uri="{FF2B5EF4-FFF2-40B4-BE49-F238E27FC236}">
                <a16:creationId xmlns:a16="http://schemas.microsoft.com/office/drawing/2014/main" xmlns="" id="{D64DE543-70F2-41C3-B04F-BBA9AC5599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9700" y="4868863"/>
            <a:ext cx="1703388" cy="5889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3200">
                <a:latin typeface="Times New Roman" panose="02020603050405020304" pitchFamily="18" charset="0"/>
                <a:cs typeface="Arial" panose="020B0604020202020204" pitchFamily="34" charset="0"/>
              </a:rPr>
              <a:t>«Я сам»</a:t>
            </a: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xmlns="" id="{E76DB642-A47D-4B72-84D4-88FE0B0826D2}"/>
              </a:ext>
            </a:extLst>
          </p:cNvPr>
          <p:cNvCxnSpPr/>
          <p:nvPr/>
        </p:nvCxnSpPr>
        <p:spPr>
          <a:xfrm>
            <a:off x="4025900" y="3573463"/>
            <a:ext cx="1482725" cy="11509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5223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>
            <a:extLst>
              <a:ext uri="{FF2B5EF4-FFF2-40B4-BE49-F238E27FC236}">
                <a16:creationId xmlns:a16="http://schemas.microsoft.com/office/drawing/2014/main" xmlns="" id="{CA4EF23B-9919-44A1-B8C8-D13E53CE37B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hlink"/>
          </a:solidFill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>
                <a:solidFill>
                  <a:schemeClr val="bg1"/>
                </a:solidFill>
              </a:rPr>
              <a:t>Универсальные учебные действия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xmlns="" id="{4EFC9D03-C872-4F68-BCA9-ADA88EFD57E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endParaRPr lang="ru-RU" altLang="ru-RU"/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xmlns="" id="{B63AC25F-EB75-43B7-A7AC-77DA18BE65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627188"/>
            <a:ext cx="3529012" cy="1382712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>
                <a:latin typeface="Times New Roman" panose="02020603050405020304" pitchFamily="18" charset="0"/>
                <a:cs typeface="Arial" panose="020B0604020202020204" pitchFamily="34" charset="0"/>
              </a:rPr>
              <a:t>Регулятивные универсальные учебные действия </a:t>
            </a:r>
          </a:p>
        </p:txBody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xmlns="" id="{51B41E72-5ADF-4B14-A95D-12EB131D2B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713" y="3927475"/>
            <a:ext cx="6038850" cy="19399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400" b="1">
                <a:latin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ru-RU" altLang="ru-RU" sz="2400" b="1">
                <a:latin typeface="Times New Roman" panose="02020603050405020304" pitchFamily="18" charset="0"/>
                <a:cs typeface="Arial" panose="020B0604020202020204" pitchFamily="34" charset="0"/>
              </a:rPr>
              <a:t>Понимаю и действую</a:t>
            </a:r>
          </a:p>
          <a:p>
            <a:pPr eaLnBrk="1" hangingPunct="1"/>
            <a:r>
              <a:rPr lang="en-US" altLang="ru-RU" sz="2400" b="1">
                <a:latin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ru-RU" altLang="ru-RU" sz="2400" b="1">
                <a:latin typeface="Times New Roman" panose="02020603050405020304" pitchFamily="18" charset="0"/>
                <a:cs typeface="Arial" panose="020B0604020202020204" pitchFamily="34" charset="0"/>
              </a:rPr>
              <a:t>Контролирую ситуацию</a:t>
            </a:r>
          </a:p>
          <a:p>
            <a:pPr eaLnBrk="1" hangingPunct="1"/>
            <a:r>
              <a:rPr lang="en-US" altLang="ru-RU" sz="2400" b="1">
                <a:latin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ru-RU" altLang="ru-RU" sz="2400" b="1">
                <a:latin typeface="Times New Roman" panose="02020603050405020304" pitchFamily="18" charset="0"/>
                <a:cs typeface="Arial" panose="020B0604020202020204" pitchFamily="34" charset="0"/>
              </a:rPr>
              <a:t>Учусь оценивать</a:t>
            </a:r>
          </a:p>
          <a:p>
            <a:pPr eaLnBrk="1" hangingPunct="1"/>
            <a:r>
              <a:rPr lang="en-US" altLang="ru-RU" sz="2400" b="1">
                <a:latin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ru-RU" altLang="ru-RU" sz="2400" b="1">
                <a:latin typeface="Times New Roman" panose="02020603050405020304" pitchFamily="18" charset="0"/>
                <a:cs typeface="Arial" panose="020B0604020202020204" pitchFamily="34" charset="0"/>
              </a:rPr>
              <a:t>Думаю, пишу, говорю, показываю и дела»</a:t>
            </a:r>
            <a:r>
              <a:rPr lang="ru-RU" altLang="ru-RU" sz="2400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xmlns="" id="{16F470FC-C771-4BF7-BF06-7EBC096C7E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0425" y="2420938"/>
            <a:ext cx="1851025" cy="5889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3200">
                <a:latin typeface="Times New Roman" panose="02020603050405020304" pitchFamily="18" charset="0"/>
                <a:cs typeface="Arial" panose="020B0604020202020204" pitchFamily="34" charset="0"/>
              </a:rPr>
              <a:t>«Я могу»</a:t>
            </a:r>
          </a:p>
        </p:txBody>
      </p:sp>
      <p:cxnSp>
        <p:nvCxnSpPr>
          <p:cNvPr id="17415" name="AutoShape 7">
            <a:extLst>
              <a:ext uri="{FF2B5EF4-FFF2-40B4-BE49-F238E27FC236}">
                <a16:creationId xmlns:a16="http://schemas.microsoft.com/office/drawing/2014/main" xmlns="" id="{110CF2AF-D653-4AB7-9A61-010D13C43509}"/>
              </a:ext>
            </a:extLst>
          </p:cNvPr>
          <p:cNvCxnSpPr>
            <a:cxnSpLocks noChangeShapeType="1"/>
            <a:stCxn id="17412" idx="3"/>
            <a:endCxn id="17414" idx="1"/>
          </p:cNvCxnSpPr>
          <p:nvPr/>
        </p:nvCxnSpPr>
        <p:spPr bwMode="auto">
          <a:xfrm>
            <a:off x="3997325" y="2319338"/>
            <a:ext cx="1943100" cy="3968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416" name="AutoShape 8">
            <a:extLst>
              <a:ext uri="{FF2B5EF4-FFF2-40B4-BE49-F238E27FC236}">
                <a16:creationId xmlns:a16="http://schemas.microsoft.com/office/drawing/2014/main" xmlns="" id="{1807DFEF-89D0-4F1A-B9CF-1D56B93525A8}"/>
              </a:ext>
            </a:extLst>
          </p:cNvPr>
          <p:cNvCxnSpPr>
            <a:cxnSpLocks noChangeShapeType="1"/>
            <a:stCxn id="17412" idx="2"/>
            <a:endCxn id="17413" idx="0"/>
          </p:cNvCxnSpPr>
          <p:nvPr/>
        </p:nvCxnSpPr>
        <p:spPr bwMode="auto">
          <a:xfrm>
            <a:off x="2232025" y="3009900"/>
            <a:ext cx="2551113" cy="9175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629698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41" name="Rectangle 9">
            <a:extLst>
              <a:ext uri="{FF2B5EF4-FFF2-40B4-BE49-F238E27FC236}">
                <a16:creationId xmlns:a16="http://schemas.microsoft.com/office/drawing/2014/main" xmlns="" id="{39DFE93D-C6A9-4311-A9C2-B76F3513432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hlink"/>
          </a:solidFill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>
                <a:solidFill>
                  <a:schemeClr val="bg1"/>
                </a:solidFill>
              </a:rPr>
              <a:t>Универсальные учебные действия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xmlns="" id="{ECB4D45D-C07D-4264-AC95-2D62545210A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endParaRPr lang="ru-RU" altLang="ru-RU"/>
          </a:p>
        </p:txBody>
      </p:sp>
      <p:sp>
        <p:nvSpPr>
          <p:cNvPr id="18436" name="Rectangle 4">
            <a:extLst>
              <a:ext uri="{FF2B5EF4-FFF2-40B4-BE49-F238E27FC236}">
                <a16:creationId xmlns:a16="http://schemas.microsoft.com/office/drawing/2014/main" xmlns="" id="{90156DAD-F0DB-4BD2-9F15-E12A280015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585913"/>
            <a:ext cx="3529012" cy="13811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>
                <a:latin typeface="Times New Roman" panose="02020603050405020304" pitchFamily="18" charset="0"/>
                <a:cs typeface="Arial" panose="020B0604020202020204" pitchFamily="34" charset="0"/>
              </a:rPr>
              <a:t>Познавательные универсальные учебные действия </a:t>
            </a:r>
          </a:p>
        </p:txBody>
      </p:sp>
      <p:sp>
        <p:nvSpPr>
          <p:cNvPr id="18437" name="Rectangle 5">
            <a:extLst>
              <a:ext uri="{FF2B5EF4-FFF2-40B4-BE49-F238E27FC236}">
                <a16:creationId xmlns:a16="http://schemas.microsoft.com/office/drawing/2014/main" xmlns="" id="{6DA1CFFC-FF0E-447D-83CC-3544F7C169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3713" y="3935413"/>
            <a:ext cx="6038850" cy="19272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2400" b="1">
                <a:latin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ru-RU" altLang="ru-RU" sz="2400" b="1">
                <a:latin typeface="Times New Roman" panose="02020603050405020304" pitchFamily="18" charset="0"/>
                <a:cs typeface="Arial" panose="020B0604020202020204" pitchFamily="34" charset="0"/>
              </a:rPr>
              <a:t>Ищу и нахожу</a:t>
            </a:r>
          </a:p>
          <a:p>
            <a:pPr eaLnBrk="1" hangingPunct="1"/>
            <a:r>
              <a:rPr lang="en-US" altLang="ru-RU" sz="2400" b="1">
                <a:latin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ru-RU" altLang="ru-RU" sz="2400" b="1">
                <a:latin typeface="Times New Roman" panose="02020603050405020304" pitchFamily="18" charset="0"/>
                <a:cs typeface="Arial" panose="020B0604020202020204" pitchFamily="34" charset="0"/>
              </a:rPr>
              <a:t>Изображаю и фиксирую</a:t>
            </a:r>
          </a:p>
          <a:p>
            <a:pPr eaLnBrk="1" hangingPunct="1"/>
            <a:r>
              <a:rPr lang="en-US" altLang="ru-RU" sz="2400" b="1">
                <a:latin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ru-RU" altLang="ru-RU" sz="2400" b="1">
                <a:latin typeface="Times New Roman" panose="02020603050405020304" pitchFamily="18" charset="0"/>
                <a:cs typeface="Arial" panose="020B0604020202020204" pitchFamily="34" charset="0"/>
              </a:rPr>
              <a:t>Читаю, говорю, понимаю</a:t>
            </a:r>
          </a:p>
          <a:p>
            <a:pPr eaLnBrk="1" hangingPunct="1"/>
            <a:r>
              <a:rPr lang="en-US" altLang="ru-RU" sz="2400" b="1">
                <a:latin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ru-RU" altLang="ru-RU" sz="2400" b="1">
                <a:latin typeface="Times New Roman" panose="02020603050405020304" pitchFamily="18" charset="0"/>
                <a:cs typeface="Arial" panose="020B0604020202020204" pitchFamily="34" charset="0"/>
              </a:rPr>
              <a:t>Мыслю логически</a:t>
            </a:r>
          </a:p>
          <a:p>
            <a:pPr eaLnBrk="1" hangingPunct="1"/>
            <a:r>
              <a:rPr lang="en-US" altLang="ru-RU" sz="2400" b="1">
                <a:latin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ru-RU" altLang="ru-RU" sz="2400" b="1">
                <a:latin typeface="Times New Roman" panose="02020603050405020304" pitchFamily="18" charset="0"/>
                <a:cs typeface="Arial" panose="020B0604020202020204" pitchFamily="34" charset="0"/>
              </a:rPr>
              <a:t>Решаю проблему</a:t>
            </a:r>
          </a:p>
        </p:txBody>
      </p:sp>
      <p:sp>
        <p:nvSpPr>
          <p:cNvPr id="18438" name="Rectangle 6">
            <a:extLst>
              <a:ext uri="{FF2B5EF4-FFF2-40B4-BE49-F238E27FC236}">
                <a16:creationId xmlns:a16="http://schemas.microsoft.com/office/drawing/2014/main" xmlns="" id="{B7DD3F7E-CBDE-4BD4-863E-222B901476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0425" y="2276475"/>
            <a:ext cx="2027238" cy="5889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3200">
                <a:latin typeface="Times New Roman" panose="02020603050405020304" pitchFamily="18" charset="0"/>
                <a:cs typeface="Arial" panose="020B0604020202020204" pitchFamily="34" charset="0"/>
              </a:rPr>
              <a:t>«Я учусь»</a:t>
            </a:r>
          </a:p>
        </p:txBody>
      </p:sp>
      <p:cxnSp>
        <p:nvCxnSpPr>
          <p:cNvPr id="18439" name="AutoShape 7">
            <a:extLst>
              <a:ext uri="{FF2B5EF4-FFF2-40B4-BE49-F238E27FC236}">
                <a16:creationId xmlns:a16="http://schemas.microsoft.com/office/drawing/2014/main" xmlns="" id="{4979BB1D-F67F-4F1A-9F1C-0473D98032BF}"/>
              </a:ext>
            </a:extLst>
          </p:cNvPr>
          <p:cNvCxnSpPr>
            <a:cxnSpLocks noChangeShapeType="1"/>
            <a:stCxn id="18436" idx="3"/>
            <a:endCxn id="18438" idx="1"/>
          </p:cNvCxnSpPr>
          <p:nvPr/>
        </p:nvCxnSpPr>
        <p:spPr bwMode="auto">
          <a:xfrm>
            <a:off x="3997325" y="2276475"/>
            <a:ext cx="1943100" cy="295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40" name="AutoShape 8">
            <a:extLst>
              <a:ext uri="{FF2B5EF4-FFF2-40B4-BE49-F238E27FC236}">
                <a16:creationId xmlns:a16="http://schemas.microsoft.com/office/drawing/2014/main" xmlns="" id="{0E08A22D-146F-4B77-9D13-A549B662A5BA}"/>
              </a:ext>
            </a:extLst>
          </p:cNvPr>
          <p:cNvCxnSpPr>
            <a:cxnSpLocks noChangeShapeType="1"/>
            <a:stCxn id="18436" idx="2"/>
            <a:endCxn id="18437" idx="0"/>
          </p:cNvCxnSpPr>
          <p:nvPr/>
        </p:nvCxnSpPr>
        <p:spPr bwMode="auto">
          <a:xfrm>
            <a:off x="2232025" y="2967038"/>
            <a:ext cx="2551113" cy="9683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859732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>
            <a:extLst>
              <a:ext uri="{FF2B5EF4-FFF2-40B4-BE49-F238E27FC236}">
                <a16:creationId xmlns:a16="http://schemas.microsoft.com/office/drawing/2014/main" xmlns="" id="{E2020B7B-DC7B-41A0-B87A-CB790DD55AA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hlink"/>
          </a:solidFill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>
                <a:solidFill>
                  <a:schemeClr val="bg1"/>
                </a:solidFill>
              </a:rPr>
              <a:t>Универсальные учебные действия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xmlns="" id="{2994254B-C2A1-47F6-91CD-A094998BCF5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endParaRPr lang="ru-RU" altLang="ru-RU"/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xmlns="" id="{4DA990E0-9FE3-4817-AF63-CB047A37B9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2060575"/>
            <a:ext cx="3529012" cy="1382713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>
                <a:latin typeface="Times New Roman" panose="02020603050405020304" pitchFamily="18" charset="0"/>
                <a:cs typeface="Arial" panose="020B0604020202020204" pitchFamily="34" charset="0"/>
              </a:rPr>
              <a:t>Коммуникативные универсальные учебные действия </a:t>
            </a:r>
          </a:p>
        </p:txBody>
      </p:sp>
      <p:sp>
        <p:nvSpPr>
          <p:cNvPr id="19461" name="Rectangle 6">
            <a:extLst>
              <a:ext uri="{FF2B5EF4-FFF2-40B4-BE49-F238E27FC236}">
                <a16:creationId xmlns:a16="http://schemas.microsoft.com/office/drawing/2014/main" xmlns="" id="{88C48226-C501-4734-8A2B-8F69DC8617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4525" y="3933825"/>
            <a:ext cx="2667000" cy="5889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ru-RU" altLang="ru-RU" sz="3200">
                <a:latin typeface="Times New Roman" panose="02020603050405020304" pitchFamily="18" charset="0"/>
                <a:cs typeface="Arial" panose="020B0604020202020204" pitchFamily="34" charset="0"/>
              </a:rPr>
              <a:t>«Мы вместе»</a:t>
            </a:r>
          </a:p>
        </p:txBody>
      </p:sp>
      <p:cxnSp>
        <p:nvCxnSpPr>
          <p:cNvPr id="19462" name="AutoShape 7">
            <a:extLst>
              <a:ext uri="{FF2B5EF4-FFF2-40B4-BE49-F238E27FC236}">
                <a16:creationId xmlns:a16="http://schemas.microsoft.com/office/drawing/2014/main" xmlns="" id="{7CCA8356-7117-450B-B308-B6FFCF53D4F3}"/>
              </a:ext>
            </a:extLst>
          </p:cNvPr>
          <p:cNvCxnSpPr>
            <a:cxnSpLocks noChangeShapeType="1"/>
            <a:stCxn id="19460" idx="3"/>
            <a:endCxn id="19461" idx="1"/>
          </p:cNvCxnSpPr>
          <p:nvPr/>
        </p:nvCxnSpPr>
        <p:spPr bwMode="auto">
          <a:xfrm>
            <a:off x="4356100" y="2752725"/>
            <a:ext cx="1368425" cy="14747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660480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868F5E-F59F-4B5E-AC86-8F71F52D2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70C0"/>
                </a:solidFill>
              </a:rPr>
              <a:t>Этапы урока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735639B-E9A6-454F-9DDE-9094D1756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1.Мотивирование на учебную деятельность</a:t>
            </a:r>
          </a:p>
          <a:p>
            <a:pPr marL="0" indent="0">
              <a:buNone/>
            </a:pPr>
            <a:r>
              <a:rPr lang="ru-RU" dirty="0"/>
              <a:t>2.Актуализация знаний</a:t>
            </a:r>
          </a:p>
          <a:p>
            <a:pPr marL="0" indent="0">
              <a:buNone/>
            </a:pPr>
            <a:r>
              <a:rPr lang="ru-RU" dirty="0"/>
              <a:t>3.Целеполагание, постановка проблемы</a:t>
            </a:r>
          </a:p>
          <a:p>
            <a:pPr marL="0" indent="0">
              <a:buNone/>
            </a:pPr>
            <a:r>
              <a:rPr lang="ru-RU" dirty="0"/>
              <a:t>4.Поиск путей решения проблемы</a:t>
            </a:r>
          </a:p>
          <a:p>
            <a:pPr marL="0" indent="0">
              <a:buNone/>
            </a:pPr>
            <a:r>
              <a:rPr lang="ru-RU" dirty="0"/>
              <a:t>4.Решение проблемы</a:t>
            </a:r>
          </a:p>
          <a:p>
            <a:pPr marL="0" indent="0">
              <a:buNone/>
            </a:pPr>
            <a:r>
              <a:rPr lang="ru-RU" dirty="0"/>
              <a:t>5. Коррекция</a:t>
            </a:r>
          </a:p>
          <a:p>
            <a:pPr marL="0" indent="0">
              <a:buNone/>
            </a:pPr>
            <a:r>
              <a:rPr lang="ru-RU" dirty="0"/>
              <a:t>6. Самостоятельная работа с использованием полученных знаний</a:t>
            </a:r>
          </a:p>
          <a:p>
            <a:pPr marL="0" indent="0">
              <a:buNone/>
            </a:pPr>
            <a:r>
              <a:rPr lang="ru-RU" dirty="0"/>
              <a:t>7.</a:t>
            </a:r>
            <a:r>
              <a:rPr lang="ru-RU" dirty="0">
                <a:hlinkClick r:id="rId2"/>
              </a:rPr>
              <a:t>Систематизация знаний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8.</a:t>
            </a:r>
            <a:r>
              <a:rPr lang="ru-RU" dirty="0">
                <a:hlinkClick r:id="rId3"/>
              </a:rPr>
              <a:t>Объяснение домашнего задания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9. Оценивание</a:t>
            </a:r>
          </a:p>
          <a:p>
            <a:pPr marL="0" indent="0">
              <a:buNone/>
            </a:pPr>
            <a:r>
              <a:rPr lang="ru-RU" dirty="0"/>
              <a:t>10.</a:t>
            </a:r>
            <a:r>
              <a:rPr lang="ru-RU" dirty="0">
                <a:hlinkClick r:id="rId4"/>
              </a:rPr>
              <a:t> Рефлексия учебной деятельности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90776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613</TotalTime>
  <Words>1125</Words>
  <Application>Microsoft Office PowerPoint</Application>
  <PresentationFormat>Экран (4:3)</PresentationFormat>
  <Paragraphs>189</Paragraphs>
  <Slides>42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50" baseType="lpstr">
      <vt:lpstr>ＭＳ Ｐゴシック</vt:lpstr>
      <vt:lpstr>Arial</vt:lpstr>
      <vt:lpstr>Calibri</vt:lpstr>
      <vt:lpstr>Calibri Light</vt:lpstr>
      <vt:lpstr>FreeSetCSanPin-Regular</vt:lpstr>
      <vt:lpstr>Myriad Pro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Универсальные учебные действия</vt:lpstr>
      <vt:lpstr>Универсальные учебные действия</vt:lpstr>
      <vt:lpstr>Универсальные учебные действия</vt:lpstr>
      <vt:lpstr>Универсальные учебные действия</vt:lpstr>
      <vt:lpstr>Этапы урока</vt:lpstr>
      <vt:lpstr>Презентация PowerPoint</vt:lpstr>
      <vt:lpstr>Презентация PowerPoint</vt:lpstr>
      <vt:lpstr>Презентация PowerPoint</vt:lpstr>
      <vt:lpstr>Работа с текстом учебника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225_7</cp:lastModifiedBy>
  <cp:revision>67</cp:revision>
  <dcterms:created xsi:type="dcterms:W3CDTF">2013-11-19T05:52:05Z</dcterms:created>
  <dcterms:modified xsi:type="dcterms:W3CDTF">2018-10-19T04:00:43Z</dcterms:modified>
</cp:coreProperties>
</file>