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492" r:id="rId2"/>
    <p:sldId id="493" r:id="rId3"/>
    <p:sldId id="495" r:id="rId4"/>
    <p:sldId id="357" r:id="rId5"/>
    <p:sldId id="358" r:id="rId6"/>
    <p:sldId id="359" r:id="rId7"/>
    <p:sldId id="360" r:id="rId8"/>
    <p:sldId id="361" r:id="rId9"/>
    <p:sldId id="389" r:id="rId10"/>
    <p:sldId id="353" r:id="rId11"/>
    <p:sldId id="355" r:id="rId12"/>
    <p:sldId id="256" r:id="rId13"/>
    <p:sldId id="356" r:id="rId14"/>
    <p:sldId id="497" r:id="rId15"/>
    <p:sldId id="354" r:id="rId16"/>
    <p:sldId id="345" r:id="rId17"/>
    <p:sldId id="284" r:id="rId18"/>
    <p:sldId id="349" r:id="rId19"/>
    <p:sldId id="297" r:id="rId20"/>
    <p:sldId id="350" r:id="rId21"/>
    <p:sldId id="298" r:id="rId22"/>
    <p:sldId id="324" r:id="rId23"/>
    <p:sldId id="371" r:id="rId24"/>
    <p:sldId id="370" r:id="rId25"/>
    <p:sldId id="372" r:id="rId26"/>
    <p:sldId id="364" r:id="rId27"/>
    <p:sldId id="378" r:id="rId28"/>
    <p:sldId id="377" r:id="rId29"/>
    <p:sldId id="374" r:id="rId30"/>
    <p:sldId id="379" r:id="rId31"/>
    <p:sldId id="375" r:id="rId32"/>
    <p:sldId id="380" r:id="rId33"/>
    <p:sldId id="390" r:id="rId34"/>
    <p:sldId id="381" r:id="rId35"/>
    <p:sldId id="382" r:id="rId36"/>
    <p:sldId id="383" r:id="rId37"/>
    <p:sldId id="385" r:id="rId38"/>
    <p:sldId id="498" r:id="rId39"/>
    <p:sldId id="391" r:id="rId40"/>
    <p:sldId id="395" r:id="rId41"/>
    <p:sldId id="388" r:id="rId42"/>
    <p:sldId id="38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1" d="100"/>
          <a:sy n="101" d="100"/>
        </p:scale>
        <p:origin x="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31BC-8DC4-4101-B837-3F2CF265141F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CF182-F5F6-409E-AC57-BEFF37754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2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e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12" Type="http://schemas.openxmlformats.org/officeDocument/2006/relationships/image" Target="../media/image3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publ/164-1-0-4062" TargetMode="External"/><Relationship Id="rId2" Type="http://schemas.openxmlformats.org/officeDocument/2006/relationships/hyperlink" Target="http://pedsovet.su/metodika/6072_urok_systematizacii_znaniy_fg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dsovet.su/metodika/refleksiya/5665_refleksiya_kak_etap_uroka_fg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23"/>
            <a:ext cx="8945562" cy="6712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662" y="222319"/>
            <a:ext cx="74464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Групповой проект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Методическая разработка урока.</a:t>
            </a:r>
          </a:p>
          <a:p>
            <a:r>
              <a:rPr lang="ru-RU" sz="4000" dirty="0">
                <a:solidFill>
                  <a:srgbClr val="FF0000"/>
                </a:solidFill>
              </a:rPr>
              <a:t> Тема: Деньги.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Аудитория: учащиеся 5 класс</a:t>
            </a:r>
          </a:p>
        </p:txBody>
      </p:sp>
    </p:spTree>
    <p:extLst>
      <p:ext uri="{BB962C8B-B14F-4D97-AF65-F5344CB8AC3E}">
        <p14:creationId xmlns:p14="http://schemas.microsoft.com/office/powerpoint/2010/main" val="292792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" y="72923"/>
            <a:ext cx="8945562" cy="6712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662" y="222319"/>
            <a:ext cx="7446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Calibri" panose="020F0502020204030204" pitchFamily="34" charset="0"/>
              </a:rPr>
              <a:t>Создание проблемной ситуации </a:t>
            </a:r>
            <a:r>
              <a:rPr lang="ru-RU" altLang="ru-RU" sz="2800" dirty="0">
                <a:solidFill>
                  <a:srgbClr val="FF3300"/>
                </a:solidFill>
                <a:latin typeface="Calibri" panose="020F0502020204030204" pitchFamily="34" charset="0"/>
              </a:rPr>
              <a:t>учителем</a:t>
            </a:r>
            <a:r>
              <a:rPr lang="ru-RU" altLang="ru-RU" sz="2800" dirty="0">
                <a:latin typeface="Calibri" panose="020F0502020204030204" pitchFamily="34" charset="0"/>
              </a:rPr>
              <a:t> и формулирование  проблемы </a:t>
            </a:r>
            <a:r>
              <a:rPr lang="ru-RU" altLang="ru-RU" sz="2800" dirty="0">
                <a:solidFill>
                  <a:srgbClr val="299410"/>
                </a:solidFill>
                <a:latin typeface="Calibri" panose="020F0502020204030204" pitchFamily="34" charset="0"/>
              </a:rPr>
              <a:t>учениками</a:t>
            </a:r>
            <a:endParaRPr lang="ru-RU" sz="2800" dirty="0"/>
          </a:p>
        </p:txBody>
      </p:sp>
      <p:pic>
        <p:nvPicPr>
          <p:cNvPr id="1028" name="Picture 4" descr="http://kilouma.ru/safia/x-mejdunarodnaya-distancionnaya-olimpiada/11.jpg">
            <a:extLst>
              <a:ext uri="{FF2B5EF4-FFF2-40B4-BE49-F238E27FC236}">
                <a16:creationId xmlns:a16="http://schemas.microsoft.com/office/drawing/2014/main" xmlns="" id="{DE8357F8-5CC2-4C67-A133-5367C3FB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53" y="1500809"/>
            <a:ext cx="3784908" cy="47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9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33/00081982-52052b2e/img4.jpg">
            <a:extLst>
              <a:ext uri="{FF2B5EF4-FFF2-40B4-BE49-F238E27FC236}">
                <a16:creationId xmlns:a16="http://schemas.microsoft.com/office/drawing/2014/main" xmlns="" id="{5A3318B1-9E4B-4ADF-8084-2B21D6D6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9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2257" y="1347431"/>
            <a:ext cx="45070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Тема урока: </a:t>
            </a:r>
            <a:r>
              <a:rPr lang="ru-RU" sz="6600" u="sng" dirty="0">
                <a:solidFill>
                  <a:srgbClr val="0070C0"/>
                </a:solidFill>
              </a:rPr>
              <a:t>Деньги</a:t>
            </a:r>
            <a:r>
              <a:rPr lang="ru-RU" sz="6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7E80B8-C468-4C8D-B132-FD1322A4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00"/>
                </a:solidFill>
              </a:rPr>
              <a:t>Работа с текстом учебника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E2BA45-C39F-4209-8862-986DE2F6C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CE3020-5178-43CE-8C5E-1CC7A44E2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413877"/>
            <a:ext cx="3944541" cy="823912"/>
          </a:xfrm>
        </p:spPr>
        <p:txBody>
          <a:bodyPr/>
          <a:lstStyle/>
          <a:p>
            <a:r>
              <a:rPr lang="ru-RU" dirty="0"/>
              <a:t>Чтение по ролям </a:t>
            </a:r>
          </a:p>
        </p:txBody>
      </p:sp>
      <p:pic>
        <p:nvPicPr>
          <p:cNvPr id="10242" name="Picture 2" descr="https://img.labirint.ru/images/comments_pic/1546/1_e74a2275230168b18e23ec3e4449f67e_1447091812.jpg">
            <a:extLst>
              <a:ext uri="{FF2B5EF4-FFF2-40B4-BE49-F238E27FC236}">
                <a16:creationId xmlns:a16="http://schemas.microsoft.com/office/drawing/2014/main" xmlns="" id="{D91AC5E9-8B92-4B59-98FF-0F8045872D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81163"/>
            <a:ext cx="3868737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F5B02869-18EF-4B87-AB8D-BA7D413FEA1E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628663" y="3258320"/>
            <a:ext cx="3887788" cy="164352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Calibri" panose="020F0502020204030204" pitchFamily="34" charset="0"/>
              </a:rPr>
              <a:t>Создание проблемной ситуации </a:t>
            </a:r>
            <a:r>
              <a:rPr lang="ru-RU" altLang="ru-RU" dirty="0">
                <a:solidFill>
                  <a:srgbClr val="FF3300"/>
                </a:solidFill>
                <a:latin typeface="Calibri" panose="020F0502020204030204" pitchFamily="34" charset="0"/>
              </a:rPr>
              <a:t>учителем</a:t>
            </a:r>
            <a:r>
              <a:rPr lang="ru-RU" altLang="ru-RU" dirty="0">
                <a:latin typeface="Calibri" panose="020F0502020204030204" pitchFamily="34" charset="0"/>
              </a:rPr>
              <a:t> и формулирование  проблемы </a:t>
            </a:r>
            <a:r>
              <a:rPr lang="ru-RU" altLang="ru-RU" dirty="0">
                <a:solidFill>
                  <a:srgbClr val="299410"/>
                </a:solidFill>
                <a:latin typeface="Calibri" panose="020F0502020204030204" pitchFamily="34" charset="0"/>
              </a:rPr>
              <a:t>учениками</a:t>
            </a:r>
            <a:endParaRPr lang="ru-RU" altLang="ru-RU"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5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204" y="1028343"/>
            <a:ext cx="74464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Цели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урока</a:t>
            </a:r>
            <a:r>
              <a:rPr lang="en-US" sz="2400" dirty="0"/>
              <a:t>: </a:t>
            </a:r>
            <a:r>
              <a:rPr lang="en-US" sz="2400" dirty="0" err="1"/>
              <a:t>объяснить</a:t>
            </a:r>
            <a:r>
              <a:rPr lang="en-US" sz="2400" dirty="0"/>
              <a:t> </a:t>
            </a:r>
            <a:r>
              <a:rPr lang="en-US" sz="2400" dirty="0" err="1"/>
              <a:t>выгоды</a:t>
            </a:r>
            <a:r>
              <a:rPr lang="en-US" sz="2400" dirty="0"/>
              <a:t> </a:t>
            </a:r>
            <a:r>
              <a:rPr lang="en-US" sz="2400" dirty="0" err="1"/>
              <a:t>обмена</a:t>
            </a:r>
            <a:r>
              <a:rPr lang="en-US" sz="2400" dirty="0"/>
              <a:t> и </a:t>
            </a:r>
            <a:r>
              <a:rPr lang="en-US" sz="2400" dirty="0" err="1"/>
              <a:t>причины</a:t>
            </a:r>
            <a:r>
              <a:rPr lang="en-US" sz="2400" dirty="0"/>
              <a:t> </a:t>
            </a:r>
            <a:r>
              <a:rPr lang="en-US" sz="2400" dirty="0" err="1"/>
              <a:t>появления</a:t>
            </a:r>
            <a:r>
              <a:rPr lang="en-US" sz="2400" dirty="0"/>
              <a:t> </a:t>
            </a:r>
            <a:r>
              <a:rPr lang="en-US" sz="2400" dirty="0" err="1"/>
              <a:t>денег</a:t>
            </a:r>
            <a:r>
              <a:rPr lang="ru-RU" sz="2400" dirty="0"/>
              <a:t>.</a:t>
            </a:r>
          </a:p>
          <a:p>
            <a:r>
              <a:rPr lang="ru-RU" sz="2400" b="1" dirty="0"/>
              <a:t>У</a:t>
            </a:r>
            <a:r>
              <a:rPr lang="en-US" sz="2400" b="1" dirty="0" err="1"/>
              <a:t>чебная</a:t>
            </a:r>
            <a:r>
              <a:rPr lang="en-US" sz="2400" dirty="0"/>
              <a:t> -  </a:t>
            </a:r>
            <a:r>
              <a:rPr lang="en-US" sz="2400" dirty="0" err="1"/>
              <a:t>уяснить</a:t>
            </a:r>
            <a:r>
              <a:rPr lang="en-US" sz="2400" dirty="0"/>
              <a:t> </a:t>
            </a:r>
            <a:r>
              <a:rPr lang="en-US" sz="2400" dirty="0" err="1"/>
              <a:t>сущность</a:t>
            </a:r>
            <a:r>
              <a:rPr lang="en-US" sz="2400" dirty="0"/>
              <a:t> </a:t>
            </a:r>
            <a:r>
              <a:rPr lang="en-US" sz="2400" dirty="0" err="1"/>
              <a:t>денег</a:t>
            </a:r>
            <a:r>
              <a:rPr lang="en-US" sz="2400" dirty="0"/>
              <a:t> и </a:t>
            </a:r>
            <a:r>
              <a:rPr lang="en-US" sz="2400" dirty="0" err="1"/>
              <a:t>денежного</a:t>
            </a:r>
            <a:r>
              <a:rPr lang="en-US" sz="2400" dirty="0"/>
              <a:t> </a:t>
            </a:r>
            <a:r>
              <a:rPr lang="en-US" sz="2400" dirty="0" err="1"/>
              <a:t>обращения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b="1" dirty="0" err="1"/>
              <a:t>воспитательная</a:t>
            </a:r>
            <a:r>
              <a:rPr lang="en-US" sz="2400" dirty="0"/>
              <a:t> -</a:t>
            </a:r>
            <a:r>
              <a:rPr lang="en-US" sz="2400" b="1" dirty="0"/>
              <a:t> </a:t>
            </a:r>
            <a:r>
              <a:rPr lang="en-US" sz="2400" dirty="0"/>
              <a:t> </a:t>
            </a:r>
            <a:r>
              <a:rPr lang="en-US" sz="2400" dirty="0" err="1"/>
              <a:t>формировать</a:t>
            </a:r>
            <a:r>
              <a:rPr lang="en-US" sz="2400" dirty="0"/>
              <a:t> </a:t>
            </a:r>
            <a:r>
              <a:rPr lang="en-US" sz="2400" dirty="0" err="1"/>
              <a:t>личностное</a:t>
            </a:r>
            <a:r>
              <a:rPr lang="en-US" sz="2400" dirty="0"/>
              <a:t> </a:t>
            </a:r>
            <a:r>
              <a:rPr lang="en-US" sz="2400" dirty="0" err="1"/>
              <a:t>отношение</a:t>
            </a:r>
            <a:r>
              <a:rPr lang="en-US" sz="2400" dirty="0"/>
              <a:t> к </a:t>
            </a:r>
            <a:r>
              <a:rPr lang="en-US" sz="2400" dirty="0" err="1"/>
              <a:t>содержанию</a:t>
            </a:r>
            <a:r>
              <a:rPr lang="en-US" sz="2400" dirty="0"/>
              <a:t> </a:t>
            </a:r>
            <a:r>
              <a:rPr lang="en-US" sz="2400" dirty="0" err="1"/>
              <a:t>урока</a:t>
            </a:r>
            <a:r>
              <a:rPr lang="en-US" sz="2400" dirty="0"/>
              <a:t> и </a:t>
            </a:r>
            <a:r>
              <a:rPr lang="en-US" sz="2400" dirty="0" err="1"/>
              <a:t>действительности</a:t>
            </a:r>
            <a:r>
              <a:rPr lang="en-US" sz="2400" dirty="0"/>
              <a:t> – </a:t>
            </a:r>
            <a:r>
              <a:rPr lang="en-US" sz="2400" dirty="0" err="1"/>
              <a:t>разумное</a:t>
            </a:r>
            <a:r>
              <a:rPr lang="en-US" sz="2400" dirty="0"/>
              <a:t> </a:t>
            </a:r>
            <a:r>
              <a:rPr lang="en-US" sz="2400" dirty="0" err="1"/>
              <a:t>отношение</a:t>
            </a:r>
            <a:r>
              <a:rPr lang="en-US" sz="2400" dirty="0"/>
              <a:t> к </a:t>
            </a:r>
            <a:r>
              <a:rPr lang="en-US" sz="2400" dirty="0" err="1"/>
              <a:t>деньгам</a:t>
            </a:r>
            <a:r>
              <a:rPr lang="en-US" sz="2400" dirty="0"/>
              <a:t> и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использованию</a:t>
            </a:r>
            <a:r>
              <a:rPr lang="en-US" sz="2400" dirty="0"/>
              <a:t> в </a:t>
            </a:r>
            <a:r>
              <a:rPr lang="en-US" sz="2400" dirty="0" err="1"/>
              <a:t>жизни</a:t>
            </a:r>
            <a:r>
              <a:rPr lang="ru-RU" sz="2400" dirty="0"/>
              <a:t>;</a:t>
            </a:r>
          </a:p>
          <a:p>
            <a:r>
              <a:rPr lang="en-US" sz="2400" b="1" dirty="0" err="1"/>
              <a:t>развивающая</a:t>
            </a:r>
            <a:r>
              <a:rPr lang="en-US" sz="2400" b="1" dirty="0"/>
              <a:t>–</a:t>
            </a:r>
            <a:r>
              <a:rPr lang="en-US" sz="2400" dirty="0" err="1"/>
              <a:t>развивать</a:t>
            </a:r>
            <a:r>
              <a:rPr lang="en-US" sz="2400" dirty="0"/>
              <a:t> </a:t>
            </a:r>
            <a:r>
              <a:rPr lang="en-US" sz="2400" dirty="0" err="1"/>
              <a:t>коммуникативные</a:t>
            </a:r>
            <a:r>
              <a:rPr lang="en-US" sz="2400" dirty="0"/>
              <a:t> УУД </a:t>
            </a:r>
            <a:r>
              <a:rPr lang="en-US" sz="2400" dirty="0" err="1"/>
              <a:t>учащихся</a:t>
            </a:r>
            <a:r>
              <a:rPr lang="en-US" sz="2400" dirty="0"/>
              <a:t>: </a:t>
            </a:r>
            <a:r>
              <a:rPr lang="en-US" sz="2400" dirty="0" err="1"/>
              <a:t>умение</a:t>
            </a:r>
            <a:r>
              <a:rPr lang="en-US" sz="2400" dirty="0"/>
              <a:t> </a:t>
            </a:r>
            <a:r>
              <a:rPr lang="en-US" sz="2400" dirty="0" err="1"/>
              <a:t>слушать</a:t>
            </a:r>
            <a:r>
              <a:rPr lang="en-US" sz="2400" dirty="0"/>
              <a:t> и </a:t>
            </a:r>
            <a:r>
              <a:rPr lang="en-US" sz="2400" dirty="0" err="1"/>
              <a:t>слышать</a:t>
            </a:r>
            <a:r>
              <a:rPr lang="en-US" sz="2400" dirty="0"/>
              <a:t> </a:t>
            </a:r>
            <a:r>
              <a:rPr lang="en-US" sz="2400" dirty="0" err="1"/>
              <a:t>своих</a:t>
            </a:r>
            <a:r>
              <a:rPr lang="en-US" sz="2400" dirty="0"/>
              <a:t> </a:t>
            </a:r>
            <a:r>
              <a:rPr lang="en-US" sz="2400" dirty="0" err="1"/>
              <a:t>одноклассников</a:t>
            </a:r>
            <a:r>
              <a:rPr lang="en-US" sz="2400" dirty="0"/>
              <a:t>, </a:t>
            </a:r>
            <a:r>
              <a:rPr lang="en-US" sz="2400" dirty="0" err="1"/>
              <a:t>умение</a:t>
            </a:r>
            <a:r>
              <a:rPr lang="en-US" sz="2400" dirty="0"/>
              <a:t> </a:t>
            </a:r>
            <a:r>
              <a:rPr lang="en-US" sz="2400" dirty="0" err="1"/>
              <a:t>вступать</a:t>
            </a:r>
            <a:r>
              <a:rPr lang="en-US" sz="2400" dirty="0"/>
              <a:t> в </a:t>
            </a:r>
            <a:r>
              <a:rPr lang="en-US" sz="2400" dirty="0" err="1"/>
              <a:t>диалог</a:t>
            </a:r>
            <a:r>
              <a:rPr lang="en-US" sz="2400" dirty="0"/>
              <a:t> и </a:t>
            </a:r>
            <a:r>
              <a:rPr lang="en-US" sz="2400" dirty="0" err="1"/>
              <a:t>участвовать</a:t>
            </a:r>
            <a:r>
              <a:rPr lang="en-US" sz="2400" dirty="0"/>
              <a:t> в </a:t>
            </a:r>
            <a:r>
              <a:rPr lang="en-US" sz="2400" dirty="0" err="1"/>
              <a:t>коллективном</a:t>
            </a:r>
            <a:r>
              <a:rPr lang="en-US" sz="2400" dirty="0"/>
              <a:t> </a:t>
            </a:r>
            <a:r>
              <a:rPr lang="en-US" sz="2400" dirty="0" err="1"/>
              <a:t>обсуждении</a:t>
            </a:r>
            <a:r>
              <a:rPr lang="en-US" sz="2400" dirty="0"/>
              <a:t>, </a:t>
            </a:r>
            <a:r>
              <a:rPr lang="en-US" sz="2400" dirty="0" err="1"/>
              <a:t>умение</a:t>
            </a:r>
            <a:r>
              <a:rPr lang="en-US" sz="2400" dirty="0"/>
              <a:t> </a:t>
            </a:r>
            <a:r>
              <a:rPr lang="en-US" sz="2400" dirty="0" err="1"/>
              <a:t>точно</a:t>
            </a:r>
            <a:r>
              <a:rPr lang="en-US" sz="2400" dirty="0"/>
              <a:t> </a:t>
            </a:r>
            <a:r>
              <a:rPr lang="en-US" sz="2400" dirty="0" err="1"/>
              <a:t>выражать</a:t>
            </a:r>
            <a:r>
              <a:rPr lang="en-US" sz="2400" dirty="0"/>
              <a:t> свои </a:t>
            </a:r>
            <a:r>
              <a:rPr lang="en-US" sz="2400" dirty="0" err="1"/>
              <a:t>мысли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b="1" dirty="0" err="1"/>
              <a:t>методическая</a:t>
            </a:r>
            <a:r>
              <a:rPr lang="en-US" sz="2400" dirty="0"/>
              <a:t> - </a:t>
            </a:r>
            <a:r>
              <a:rPr lang="en-US" sz="2400" dirty="0" err="1"/>
              <a:t>показать</a:t>
            </a:r>
            <a:r>
              <a:rPr lang="en-US" sz="2400" dirty="0"/>
              <a:t> </a:t>
            </a:r>
            <a:r>
              <a:rPr lang="en-US" sz="2400" dirty="0" err="1"/>
              <a:t>вариант</a:t>
            </a:r>
            <a:r>
              <a:rPr lang="en-US" sz="2400" dirty="0"/>
              <a:t> </a:t>
            </a:r>
            <a:r>
              <a:rPr lang="en-US" sz="2400" dirty="0" err="1"/>
              <a:t>современного</a:t>
            </a:r>
            <a:r>
              <a:rPr lang="en-US" sz="2400" dirty="0"/>
              <a:t>  </a:t>
            </a:r>
            <a:r>
              <a:rPr lang="en-US" sz="2400" dirty="0" err="1"/>
              <a:t>урока</a:t>
            </a:r>
            <a:r>
              <a:rPr lang="en-US" sz="2400" dirty="0"/>
              <a:t> с </a:t>
            </a:r>
            <a:r>
              <a:rPr lang="en-US" sz="2400" dirty="0" err="1"/>
              <a:t>использованием</a:t>
            </a:r>
            <a:r>
              <a:rPr lang="en-US" sz="2400" dirty="0"/>
              <a:t> </a:t>
            </a:r>
            <a:r>
              <a:rPr lang="en-US" sz="2400" dirty="0" err="1"/>
              <a:t>интерактивных</a:t>
            </a:r>
            <a:r>
              <a:rPr lang="en-US" sz="2400" dirty="0"/>
              <a:t> </a:t>
            </a:r>
            <a:r>
              <a:rPr lang="en-US" sz="2400" dirty="0" err="1"/>
              <a:t>средств</a:t>
            </a:r>
            <a:r>
              <a:rPr lang="en-US" sz="2400" dirty="0"/>
              <a:t>,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наиболее</a:t>
            </a:r>
            <a:r>
              <a:rPr lang="en-US" sz="2400" dirty="0"/>
              <a:t> </a:t>
            </a:r>
            <a:r>
              <a:rPr lang="en-US" sz="2400" dirty="0" err="1"/>
              <a:t>эффективного</a:t>
            </a:r>
            <a:r>
              <a:rPr lang="en-US" sz="2400" dirty="0"/>
              <a:t> </a:t>
            </a:r>
            <a:r>
              <a:rPr lang="en-US" sz="2400" dirty="0" err="1"/>
              <a:t>раскрытия</a:t>
            </a:r>
            <a:r>
              <a:rPr lang="en-US" sz="2400" dirty="0"/>
              <a:t> </a:t>
            </a:r>
            <a:r>
              <a:rPr lang="en-US" sz="2400" dirty="0" err="1"/>
              <a:t>данной</a:t>
            </a:r>
            <a:r>
              <a:rPr lang="en-US" sz="2400" dirty="0"/>
              <a:t> </a:t>
            </a:r>
            <a:r>
              <a:rPr lang="en-US" sz="2400" dirty="0" err="1"/>
              <a:t>темы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0759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81" y="-145847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260" y="1012954"/>
            <a:ext cx="8389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ичностные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учащимися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опыта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самоанализа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своей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редметные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осознание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учащимися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роли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формулировать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понятия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различать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вербальные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невербальные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етапредметные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организовывать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учителем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сверстниками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работать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6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2" y="-145846"/>
            <a:ext cx="931078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E4D1C3C-72C5-43D7-B1CB-8D93E9082A83}"/>
              </a:ext>
            </a:extLst>
          </p:cNvPr>
          <p:cNvSpPr/>
          <p:nvPr/>
        </p:nvSpPr>
        <p:spPr>
          <a:xfrm>
            <a:off x="260253" y="1313880"/>
            <a:ext cx="8623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</a:rPr>
              <a:t>Основные понятия </a:t>
            </a:r>
          </a:p>
          <a:p>
            <a:r>
              <a:rPr lang="ru-RU" sz="2800" dirty="0"/>
              <a:t>Деньги. Обмен. Товарные деньги. Символические деньги. Драгоценные металлы. Монеты. Купюры. Наличные деньги. Безналичные деньги. Гознак. Центральный банк. Банки. Фальшивые деньги. </a:t>
            </a:r>
          </a:p>
        </p:txBody>
      </p:sp>
    </p:spTree>
    <p:extLst>
      <p:ext uri="{BB962C8B-B14F-4D97-AF65-F5344CB8AC3E}">
        <p14:creationId xmlns:p14="http://schemas.microsoft.com/office/powerpoint/2010/main" val="258217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81" y="-14584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204" y="1028343"/>
            <a:ext cx="744647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>
                <a:solidFill>
                  <a:srgbClr val="FF0000"/>
                </a:solidFill>
              </a:rPr>
              <a:t>План урока</a:t>
            </a:r>
          </a:p>
          <a:p>
            <a:r>
              <a:rPr lang="ru-RU" sz="3200" dirty="0"/>
              <a:t>1.ЧТО ТАКОЕ ДЕНЬГИ</a:t>
            </a:r>
          </a:p>
          <a:p>
            <a:r>
              <a:rPr lang="ru-RU" sz="3200" dirty="0"/>
              <a:t>2.ВИДЫ ДЕНЕГ</a:t>
            </a:r>
          </a:p>
          <a:p>
            <a:r>
              <a:rPr lang="ru-RU" sz="3200" dirty="0"/>
              <a:t>3.КАК СОХРАНИТЬ ДЕНЬГИ</a:t>
            </a:r>
          </a:p>
        </p:txBody>
      </p:sp>
    </p:spTree>
    <p:extLst>
      <p:ext uri="{BB962C8B-B14F-4D97-AF65-F5344CB8AC3E}">
        <p14:creationId xmlns:p14="http://schemas.microsoft.com/office/powerpoint/2010/main" val="422337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6ECC5-2E54-4215-9F05-574014DE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783/0008ba12-32954ba0/img7.jpg">
            <a:extLst>
              <a:ext uri="{FF2B5EF4-FFF2-40B4-BE49-F238E27FC236}">
                <a16:creationId xmlns:a16="http://schemas.microsoft.com/office/drawing/2014/main" xmlns="" id="{734A8507-849D-429B-A69E-AFD4EC707A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25975"/>
            <a:ext cx="8595359" cy="63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5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334692" y="5668566"/>
            <a:ext cx="3107531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2018</a:t>
            </a:r>
            <a:endParaRPr kumimoji="1" lang="ru-RU" sz="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569204" y="1168717"/>
            <a:ext cx="7090474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defRPr/>
            </a:pPr>
            <a:r>
              <a:rPr lang="ru-RU" sz="27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 Деньги</a:t>
            </a:r>
            <a:endParaRPr lang="ru-RU" sz="27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618686" y="2549128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6618686" y="3832622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6618686" y="5050631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339811" y="1859006"/>
            <a:ext cx="718129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685800">
              <a:buFontTx/>
              <a:buAutoNum type="arabicPeriod"/>
              <a:defRPr/>
            </a:pPr>
            <a:r>
              <a:rPr lang="ru-RU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возникновения денег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tabLst>
                <a:tab pos="342900" algn="l"/>
              </a:tabLst>
              <a:defRPr/>
            </a:pP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srgbClr val="003F82"/>
              </a:solidFill>
              <a:latin typeface="Myriad Pro"/>
              <a:ea typeface="ＭＳ Ｐゴシック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997"/>
            <a:ext cx="4600576" cy="3143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657820"/>
            <a:ext cx="3943350" cy="22855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94846" y="3347875"/>
            <a:ext cx="18697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3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Происхождение денег</a:t>
            </a:r>
          </a:p>
          <a:p>
            <a:pPr defTabSz="685800">
              <a:defRPr/>
            </a:pPr>
            <a:r>
              <a:rPr lang="ru-RU" sz="13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(и</a:t>
            </a:r>
            <a:r>
              <a:rPr lang="ru-RU" sz="135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 «Обмен»)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0576" y="3943350"/>
            <a:ext cx="4429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Товарный обмен первоначально осуществлялся в форме обмена товара на товар (Т-Т). Появление денег изменило форму обмена: товар продается за деньги, затем на вырученные деньги приобретается необходимый ему товар (Т-Д-Т).</a:t>
            </a:r>
          </a:p>
        </p:txBody>
      </p:sp>
    </p:spTree>
    <p:extLst>
      <p:ext uri="{BB962C8B-B14F-4D97-AF65-F5344CB8AC3E}">
        <p14:creationId xmlns:p14="http://schemas.microsoft.com/office/powerpoint/2010/main" val="94962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9427"/>
            <a:ext cx="8945562" cy="6712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662" y="222319"/>
            <a:ext cx="74464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Авторы проектной работы  </a:t>
            </a:r>
          </a:p>
          <a:p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6882" y="1291548"/>
            <a:ext cx="79515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Горбачева </a:t>
            </a:r>
            <a:r>
              <a:rPr lang="ru-RU" u="sng" dirty="0"/>
              <a:t>Н.В</a:t>
            </a:r>
            <a:r>
              <a:rPr lang="ru-RU" u="sng" dirty="0" smtClean="0"/>
              <a:t>. </a:t>
            </a:r>
            <a:r>
              <a:rPr lang="ru-RU" dirty="0" smtClean="0"/>
              <a:t>учитель истории и </a:t>
            </a:r>
            <a:r>
              <a:rPr lang="ru-RU" dirty="0" err="1" smtClean="0"/>
              <a:t>и</a:t>
            </a:r>
            <a:r>
              <a:rPr lang="ru-RU" dirty="0" smtClean="0"/>
              <a:t> обществознания высшей категории МБОУ СОШ </a:t>
            </a:r>
            <a:r>
              <a:rPr lang="ru-RU" dirty="0" err="1" smtClean="0"/>
              <a:t>с.Николо</a:t>
            </a:r>
            <a:r>
              <a:rPr lang="ru-RU" dirty="0" smtClean="0"/>
              <a:t>- Березовка </a:t>
            </a:r>
            <a:r>
              <a:rPr lang="ru-RU" dirty="0" err="1" smtClean="0"/>
              <a:t>Краснокамский</a:t>
            </a:r>
            <a:r>
              <a:rPr lang="ru-RU" dirty="0" smtClean="0"/>
              <a:t> район Республика Башкортостан</a:t>
            </a:r>
            <a:endParaRPr lang="ru-RU" dirty="0"/>
          </a:p>
          <a:p>
            <a:r>
              <a:rPr lang="ru-RU" u="sng" dirty="0" smtClean="0"/>
              <a:t>Ганиева  Ф.Г. </a:t>
            </a:r>
            <a:r>
              <a:rPr lang="ru-RU" dirty="0" smtClean="0"/>
              <a:t>учитель истории и </a:t>
            </a:r>
            <a:r>
              <a:rPr lang="ru-RU" dirty="0" err="1" smtClean="0"/>
              <a:t>и</a:t>
            </a:r>
            <a:r>
              <a:rPr lang="ru-RU" dirty="0" smtClean="0"/>
              <a:t> обществознания первой категории МБОУ ООШ д. </a:t>
            </a:r>
            <a:r>
              <a:rPr lang="ru-RU" dirty="0" err="1" smtClean="0"/>
              <a:t>Саузбаш</a:t>
            </a:r>
            <a:r>
              <a:rPr lang="ru-RU" dirty="0" smtClean="0"/>
              <a:t> </a:t>
            </a:r>
            <a:r>
              <a:rPr lang="ru-RU" dirty="0" err="1" smtClean="0"/>
              <a:t>Краснокамский</a:t>
            </a:r>
            <a:r>
              <a:rPr lang="ru-RU" dirty="0" smtClean="0"/>
              <a:t> район Республика Башкортостан </a:t>
            </a:r>
          </a:p>
          <a:p>
            <a:r>
              <a:rPr lang="ru-RU" u="sng" dirty="0" err="1" smtClean="0"/>
              <a:t>Зарипова</a:t>
            </a:r>
            <a:r>
              <a:rPr lang="ru-RU" u="sng" dirty="0" smtClean="0"/>
              <a:t> И.Ш</a:t>
            </a:r>
            <a:r>
              <a:rPr lang="ru-RU" dirty="0" smtClean="0"/>
              <a:t>. учитель истории и </a:t>
            </a:r>
            <a:r>
              <a:rPr lang="ru-RU" dirty="0" err="1" smtClean="0"/>
              <a:t>и</a:t>
            </a:r>
            <a:r>
              <a:rPr lang="ru-RU" dirty="0" smtClean="0"/>
              <a:t> обществознания первой категории МБОУ СОШ </a:t>
            </a:r>
            <a:r>
              <a:rPr lang="ru-RU" dirty="0" err="1" smtClean="0"/>
              <a:t>с.Новонагаево</a:t>
            </a:r>
            <a:r>
              <a:rPr lang="ru-RU" dirty="0" smtClean="0"/>
              <a:t> </a:t>
            </a:r>
            <a:r>
              <a:rPr lang="ru-RU" dirty="0" err="1" smtClean="0"/>
              <a:t>Краснокамский</a:t>
            </a:r>
            <a:r>
              <a:rPr lang="ru-RU" dirty="0" smtClean="0"/>
              <a:t> район Республика Башкортостан</a:t>
            </a:r>
          </a:p>
          <a:p>
            <a:r>
              <a:rPr lang="ru-RU" u="sng" dirty="0" err="1" smtClean="0"/>
              <a:t>Мухаматдинова</a:t>
            </a:r>
            <a:r>
              <a:rPr lang="ru-RU" u="sng" dirty="0" smtClean="0"/>
              <a:t> Р.Т </a:t>
            </a:r>
            <a:r>
              <a:rPr lang="ru-RU" dirty="0" smtClean="0"/>
              <a:t>учитель </a:t>
            </a:r>
            <a:r>
              <a:rPr lang="ru-RU" u="sng" dirty="0" smtClean="0"/>
              <a:t> </a:t>
            </a:r>
            <a:r>
              <a:rPr lang="ru-RU" dirty="0" smtClean="0"/>
              <a:t>истории </a:t>
            </a:r>
            <a:r>
              <a:rPr lang="ru-RU" dirty="0"/>
              <a:t>и </a:t>
            </a:r>
            <a:r>
              <a:rPr lang="ru-RU" dirty="0" err="1"/>
              <a:t>и</a:t>
            </a:r>
            <a:r>
              <a:rPr lang="ru-RU" dirty="0"/>
              <a:t> обществознания </a:t>
            </a:r>
            <a:r>
              <a:rPr lang="ru-RU" dirty="0" smtClean="0"/>
              <a:t>первой </a:t>
            </a:r>
            <a:r>
              <a:rPr lang="ru-RU" dirty="0"/>
              <a:t>категории </a:t>
            </a:r>
            <a:r>
              <a:rPr lang="ru-RU" dirty="0" smtClean="0"/>
              <a:t>МБОУ СОШ </a:t>
            </a:r>
            <a:r>
              <a:rPr lang="ru-RU" dirty="0" err="1" smtClean="0"/>
              <a:t>с.Шушнур</a:t>
            </a:r>
            <a:r>
              <a:rPr lang="ru-RU" dirty="0" smtClean="0"/>
              <a:t> </a:t>
            </a:r>
            <a:r>
              <a:rPr lang="ru-RU" dirty="0" err="1" smtClean="0"/>
              <a:t>Краснокамский</a:t>
            </a:r>
            <a:r>
              <a:rPr lang="ru-RU" dirty="0" smtClean="0"/>
              <a:t> район Республика Башкортостан </a:t>
            </a:r>
            <a:endParaRPr lang="ru-RU" dirty="0"/>
          </a:p>
          <a:p>
            <a:r>
              <a:rPr lang="ru-RU" u="sng" dirty="0"/>
              <a:t>Рахимова </a:t>
            </a:r>
            <a:r>
              <a:rPr lang="ru-RU" u="sng" dirty="0" smtClean="0"/>
              <a:t>Р.М. </a:t>
            </a:r>
            <a:r>
              <a:rPr lang="ru-RU" dirty="0"/>
              <a:t>учитель истории и </a:t>
            </a:r>
            <a:r>
              <a:rPr lang="ru-RU" dirty="0" err="1"/>
              <a:t>и</a:t>
            </a:r>
            <a:r>
              <a:rPr lang="ru-RU" dirty="0"/>
              <a:t> обществознания </a:t>
            </a:r>
            <a:r>
              <a:rPr lang="ru-RU" dirty="0" smtClean="0"/>
              <a:t>первой </a:t>
            </a:r>
            <a:r>
              <a:rPr lang="ru-RU" dirty="0"/>
              <a:t>категории МБОУ </a:t>
            </a:r>
            <a:r>
              <a:rPr lang="ru-RU" dirty="0" smtClean="0"/>
              <a:t>СОШ </a:t>
            </a:r>
            <a:r>
              <a:rPr lang="ru-RU" dirty="0" err="1" smtClean="0"/>
              <a:t>с.Саитбаба</a:t>
            </a:r>
            <a:r>
              <a:rPr lang="ru-RU" dirty="0" smtClean="0"/>
              <a:t> </a:t>
            </a:r>
            <a:r>
              <a:rPr lang="ru-RU" dirty="0" err="1" smtClean="0"/>
              <a:t>Гафурийский</a:t>
            </a:r>
            <a:r>
              <a:rPr lang="ru-RU" dirty="0" smtClean="0"/>
              <a:t> район Республика Башкортостан </a:t>
            </a:r>
            <a:endParaRPr lang="ru-RU" dirty="0"/>
          </a:p>
          <a:p>
            <a:r>
              <a:rPr lang="ru-RU" u="sng" dirty="0" err="1"/>
              <a:t>Ситдикова</a:t>
            </a:r>
            <a:r>
              <a:rPr lang="ru-RU" u="sng" dirty="0"/>
              <a:t> Л.А</a:t>
            </a:r>
            <a:r>
              <a:rPr lang="ru-RU" u="sng" dirty="0" smtClean="0"/>
              <a:t>.</a:t>
            </a:r>
            <a:r>
              <a:rPr lang="ru-RU" u="sng" dirty="0"/>
              <a:t> </a:t>
            </a:r>
            <a:r>
              <a:rPr lang="ru-RU" dirty="0"/>
              <a:t>учитель истории и </a:t>
            </a:r>
            <a:r>
              <a:rPr lang="ru-RU" dirty="0" err="1"/>
              <a:t>и</a:t>
            </a:r>
            <a:r>
              <a:rPr lang="ru-RU" dirty="0"/>
              <a:t> обществознания высшей категории МБОУ </a:t>
            </a:r>
            <a:r>
              <a:rPr lang="ru-RU" dirty="0" smtClean="0"/>
              <a:t>школа- интернат СПОО </a:t>
            </a:r>
            <a:r>
              <a:rPr lang="ru-RU" dirty="0" err="1" smtClean="0"/>
              <a:t>с.Арлан</a:t>
            </a:r>
            <a:r>
              <a:rPr lang="ru-RU" dirty="0" smtClean="0"/>
              <a:t> </a:t>
            </a:r>
            <a:r>
              <a:rPr lang="ru-RU" dirty="0" err="1" smtClean="0"/>
              <a:t>Краснокамский</a:t>
            </a:r>
            <a:r>
              <a:rPr lang="ru-RU" dirty="0" smtClean="0"/>
              <a:t> район Республика Башкортостан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06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334692" y="5668566"/>
            <a:ext cx="3107531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2018</a:t>
            </a:r>
            <a:endParaRPr kumimoji="1" lang="ru-RU" sz="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569204" y="1168717"/>
            <a:ext cx="7090474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defRPr/>
            </a:pPr>
            <a:r>
              <a:rPr lang="ru-RU" sz="27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 Деньги</a:t>
            </a:r>
            <a:endParaRPr lang="ru-RU" sz="27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618686" y="2549128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6618686" y="3832622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6618686" y="5050631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5" y="520505"/>
            <a:ext cx="2215219" cy="5121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15" y="21240"/>
            <a:ext cx="3062457" cy="3741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6" y="4947272"/>
            <a:ext cx="1353298" cy="9960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99" y="5327630"/>
            <a:ext cx="973934" cy="546311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93" y="871610"/>
            <a:ext cx="3421307" cy="2359152"/>
          </a:xfrm>
          <a:prstGeom prst="rect">
            <a:avLst/>
          </a:prstGeom>
        </p:spPr>
      </p:pic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37" y="3957067"/>
            <a:ext cx="3188161" cy="2879693"/>
          </a:xfr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785" y="5022393"/>
            <a:ext cx="581691" cy="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0024" y="3971122"/>
            <a:ext cx="930047" cy="4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16" y="5192231"/>
            <a:ext cx="990813" cy="495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74" y="3957065"/>
            <a:ext cx="1004837" cy="490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70" y="3339904"/>
            <a:ext cx="1784692" cy="1514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09" y="4448001"/>
            <a:ext cx="1096661" cy="6378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23" y="4512932"/>
            <a:ext cx="426339" cy="4343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0" y="5192232"/>
            <a:ext cx="476369" cy="2917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46" y="2687628"/>
            <a:ext cx="794133" cy="7941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02" y="3139438"/>
            <a:ext cx="767729" cy="7677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284" y="3040580"/>
            <a:ext cx="818876" cy="7561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38" y="3692252"/>
            <a:ext cx="741476" cy="7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8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334692" y="5668566"/>
            <a:ext cx="3107531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2016</a:t>
            </a:r>
            <a:endParaRPr kumimoji="1" lang="ru-RU" sz="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569204" y="1168717"/>
            <a:ext cx="7090474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defRPr/>
            </a:pPr>
            <a:r>
              <a:rPr lang="ru-RU" sz="27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 Деньги.</a:t>
            </a:r>
            <a:endParaRPr lang="ru-RU" sz="27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618686" y="2549128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6618686" y="3832622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6618686" y="5050631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418665" y="1859005"/>
            <a:ext cx="62596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003F82"/>
                </a:solidFill>
                <a:latin typeface="Arial" charset="0"/>
                <a:ea typeface="ＭＳ Ｐゴシック"/>
              </a:rPr>
              <a:t>1</a:t>
            </a:r>
            <a:endParaRPr lang="ru-RU" sz="2100" b="1" dirty="0">
              <a:solidFill>
                <a:srgbClr val="003F82"/>
              </a:solidFill>
              <a:latin typeface="Myriad Pro"/>
              <a:ea typeface="ＭＳ Ｐゴシック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3388" cy="489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7" y="140677"/>
            <a:ext cx="4900613" cy="3691945"/>
          </a:xfrm>
          <a:prstGeom prst="rect">
            <a:avLst/>
          </a:prstGeom>
        </p:spPr>
      </p:pic>
      <p:pic>
        <p:nvPicPr>
          <p:cNvPr id="3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684" y="4840693"/>
            <a:ext cx="1431077" cy="10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12680"/>
            <a:ext cx="4119461" cy="2341751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02" y="3349890"/>
            <a:ext cx="1157288" cy="58645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34" y="3921878"/>
            <a:ext cx="362783" cy="430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93" y="4595169"/>
            <a:ext cx="1881084" cy="21221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2" y="5530449"/>
            <a:ext cx="844534" cy="4169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77" y="4696622"/>
            <a:ext cx="1883848" cy="13206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21" y="3446482"/>
            <a:ext cx="1428071" cy="1507953"/>
          </a:xfrm>
          <a:prstGeom prst="rect">
            <a:avLst/>
          </a:prstGeom>
        </p:spPr>
      </p:pic>
      <p:pic>
        <p:nvPicPr>
          <p:cNvPr id="34" name="Объект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999" y="2549129"/>
            <a:ext cx="2412284" cy="22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68" y="4081958"/>
            <a:ext cx="1103534" cy="460257"/>
          </a:xfrm>
          <a:prstGeom prst="rect">
            <a:avLst/>
          </a:prstGeom>
        </p:spPr>
      </p:pic>
      <p:pic>
        <p:nvPicPr>
          <p:cNvPr id="36" name="Объект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4174" y="3532213"/>
            <a:ext cx="1023399" cy="45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338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AutoShape 2" descr="https://apf.mail.ru/cgi-bin/readmsg/%D0%9B%D0%B8%D1%81%D1%82%201%20%D0%BE%D1%80%D0%B8%D0%B3%D0%B8%D0%BD%D0%B0%D0%BB.jpg?id=14960481720000000176%3B0%3B1&amp;x-email=maxisveta72%40mail.ru&amp;exif=1&amp;bs=3198&amp;bl=1557677&amp;ct=image%2Fjpeg&amp;cn=%25d0%259b%25d0%25b8%25d1%2581%25d1%2582%25201%2520%25d0%25be%25d1%2580%25d0%25b8%25d0%25b3%25d0%25b8%25d0%25bd%25d0%25b0%25d0%25bb.jpg&amp;cte=binary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6" name="AutoShape 4" descr="https://apf.mail.ru/cgi-bin/readmsg/%D0%9B%D0%B8%D1%81%D1%82%201%20%D0%BE%D1%80%D0%B8%D0%B3%D0%B8%D0%BD%D0%B0%D0%BB.jpg?id=14960481720000000176%3B0%3B1&amp;x-email=maxisveta72%40mail.ru&amp;exif=1&amp;bs=3198&amp;bl=1557677&amp;ct=image%2Fjpeg&amp;cn=%25d0%259b%25d0%25b8%25d1%2581%25d1%2582%25201%2520%25d0%25be%25d1%2580%25d0%25b8%25d0%25b3%25d0%25b8%25d0%25bd%25d0%25b0%25d0%25bb.jpg&amp;cte=binary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7" name="Picture 5" descr="C:\Users\ts-13\Desktop\Лист 1 оригин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47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08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806" y="274891"/>
            <a:ext cx="3349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solidFill>
                  <a:schemeClr val="bg1"/>
                </a:solidFill>
              </a:rPr>
              <a:t>Групповая работа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806" y="1274132"/>
            <a:ext cx="594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Самостоятельная работа с учебником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5101" y="205793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u="sng" dirty="0">
                <a:solidFill>
                  <a:srgbClr val="C00000"/>
                </a:solidFill>
              </a:rPr>
              <a:t>1 группа</a:t>
            </a:r>
          </a:p>
          <a:p>
            <a:r>
              <a:rPr lang="ru-RU" sz="3600" dirty="0"/>
              <a:t>Товарные деньги </a:t>
            </a:r>
          </a:p>
          <a:p>
            <a:r>
              <a:rPr lang="ru-RU" sz="3600" u="sng" dirty="0">
                <a:solidFill>
                  <a:srgbClr val="C00000"/>
                </a:solidFill>
              </a:rPr>
              <a:t>2 группа</a:t>
            </a:r>
          </a:p>
          <a:p>
            <a:r>
              <a:rPr lang="ru-RU" sz="3600" dirty="0"/>
              <a:t>Монеты</a:t>
            </a:r>
          </a:p>
          <a:p>
            <a:r>
              <a:rPr lang="ru-RU" sz="3600" u="sng" dirty="0">
                <a:solidFill>
                  <a:srgbClr val="C00000"/>
                </a:solidFill>
              </a:rPr>
              <a:t>3 группа</a:t>
            </a:r>
          </a:p>
          <a:p>
            <a:r>
              <a:rPr lang="ru-RU" sz="3600" dirty="0"/>
              <a:t>Символичные деньги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7394" y="1615097"/>
            <a:ext cx="680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dirty="0">
                <a:latin typeface="Calibri" panose="020F0502020204030204" pitchFamily="34" charset="0"/>
              </a:rPr>
              <a:t>Поиск решения проблемы </a:t>
            </a:r>
            <a:r>
              <a:rPr lang="ru-RU" altLang="ru-RU" sz="3200" dirty="0">
                <a:solidFill>
                  <a:srgbClr val="299410"/>
                </a:solidFill>
                <a:latin typeface="Calibri" panose="020F0502020204030204" pitchFamily="34" charset="0"/>
              </a:rPr>
              <a:t>учениками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659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4027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Товарные деньги </a:t>
            </a:r>
          </a:p>
        </p:txBody>
      </p:sp>
      <p:pic>
        <p:nvPicPr>
          <p:cNvPr id="5" name="Picture 2" descr="ÐÐ½ÑÐµÑÐµÑÐ½ÑÐµ ÑÐ°ÐºÑÑ Ð¸Ð· Ð¸ÑÑÐ¾ÑÐ¸Ð¸ Ð´ÐµÐ½ÐµÐ³">
            <a:extLst>
              <a:ext uri="{FF2B5EF4-FFF2-40B4-BE49-F238E27FC236}">
                <a16:creationId xmlns:a16="http://schemas.microsoft.com/office/drawing/2014/main" xmlns="" id="{6E2A4E00-668A-4761-9411-73E458B9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0" y="1304141"/>
            <a:ext cx="8241973" cy="530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8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78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4027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Товарные деньги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672" y="1724213"/>
            <a:ext cx="8267306" cy="12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Ответы 1 </a:t>
            </a:r>
            <a:r>
              <a:rPr lang="ru-RU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группы.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всех товарных денег есть одно общее свойство - они сами помимо роли денег являются товаром, т.е. имеют свою внутреннюю стоимость и могут удовлетворять какую – либо нашу потребность. Неудобные в использовании. Не всегда  можно обменять. Тяжело установить торговую цепочку.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7" y="3123911"/>
            <a:ext cx="6061434" cy="33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1962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Монеты</a:t>
            </a:r>
          </a:p>
        </p:txBody>
      </p:sp>
      <p:pic>
        <p:nvPicPr>
          <p:cNvPr id="6" name="Picture 2" descr="https://c.pxhere.com/photos/24/76/euro_money_finance_save_cent_coins-868418.jpg!d">
            <a:extLst>
              <a:ext uri="{FF2B5EF4-FFF2-40B4-BE49-F238E27FC236}">
                <a16:creationId xmlns:a16="http://schemas.microsoft.com/office/drawing/2014/main" xmlns="" id="{EE6E6F2E-F18A-49DF-8320-5674E690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8" y="1284151"/>
            <a:ext cx="8845075" cy="53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86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8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178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</a:rPr>
              <a:t>Монеты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Ответы 2 группы. Золото и серебро редкий и  ценный металл. Поэтому на нее можно купить нужный товар. Не ржавеют. Было неудобно их с собой носит. Опасно. Ограниченны в количестве.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53" y="2927536"/>
            <a:ext cx="5023038" cy="32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5231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Символические деньги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5" y="1176880"/>
            <a:ext cx="7204150" cy="55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435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5231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Символические деньги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134133"/>
            <a:ext cx="8325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Ответы 3 группы.  Символ - это условный знак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сообщение, понятное  человеку. Удобные. Его можно напечатать в том количестве сколько нужно , если их станет много то они обесцениваются.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72" y="2191707"/>
            <a:ext cx="6136850" cy="38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5562" cy="6712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662" y="222319"/>
            <a:ext cx="744647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Материалы и оборудование </a:t>
            </a:r>
          </a:p>
          <a:p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dirty="0"/>
              <a:t>1.Ноутбук</a:t>
            </a:r>
          </a:p>
          <a:p>
            <a:r>
              <a:rPr lang="ru-RU" sz="4000" dirty="0"/>
              <a:t>2.Видеопроектор</a:t>
            </a:r>
          </a:p>
          <a:p>
            <a:r>
              <a:rPr lang="ru-RU" sz="4000" dirty="0"/>
              <a:t>3.Презентация</a:t>
            </a:r>
          </a:p>
          <a:p>
            <a:r>
              <a:rPr lang="ru-RU" sz="4000" dirty="0"/>
              <a:t>4.Методическое пособие: Финансовая грамотность</a:t>
            </a:r>
          </a:p>
          <a:p>
            <a:r>
              <a:rPr lang="ru-RU" sz="4000" dirty="0"/>
              <a:t>Авторы:</a:t>
            </a:r>
          </a:p>
          <a:p>
            <a:r>
              <a:rPr lang="ru-RU" sz="4000" dirty="0"/>
              <a:t>Игорь </a:t>
            </a:r>
            <a:r>
              <a:rPr lang="ru-RU" sz="4000" dirty="0" err="1"/>
              <a:t>Липсиц</a:t>
            </a:r>
            <a:r>
              <a:rPr lang="ru-RU" sz="4000" dirty="0"/>
              <a:t>, Елена Вигдорчик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7796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3794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chemeClr val="bg1"/>
                </a:solidFill>
              </a:rPr>
              <a:t>Физкульминутка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images.myshared.ru/33/1325080/slide_6.jpg">
            <a:extLst>
              <a:ext uri="{FF2B5EF4-FFF2-40B4-BE49-F238E27FC236}">
                <a16:creationId xmlns:a16="http://schemas.microsoft.com/office/drawing/2014/main" xmlns="" id="{0DAD23B9-8455-4662-8856-696382EF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0287"/>
            <a:ext cx="9003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37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8448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latin typeface="Calibri" panose="020F0502020204030204" pitchFamily="34" charset="0"/>
              </a:rPr>
              <a:t>Поиск решения проблемы </a:t>
            </a:r>
            <a:r>
              <a:rPr lang="ru-RU" altLang="ru-RU" sz="4000" dirty="0">
                <a:solidFill>
                  <a:schemeClr val="bg1"/>
                </a:solidFill>
                <a:latin typeface="Calibri" panose="020F0502020204030204" pitchFamily="34" charset="0"/>
              </a:rPr>
              <a:t>учениками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891" y="1407262"/>
            <a:ext cx="7946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какие вопросы вы задали если оказались бы на месте Сережи?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92" y="2538562"/>
            <a:ext cx="2215299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57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8448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latin typeface="Calibri" panose="020F0502020204030204" pitchFamily="34" charset="0"/>
              </a:rPr>
              <a:t>Поиск решения проблемы </a:t>
            </a:r>
            <a:r>
              <a:rPr lang="ru-RU" altLang="ru-RU" sz="4000" dirty="0">
                <a:solidFill>
                  <a:schemeClr val="bg1"/>
                </a:solidFill>
                <a:latin typeface="Calibri" panose="020F0502020204030204" pitchFamily="34" charset="0"/>
              </a:rPr>
              <a:t>учениками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891" y="1407262"/>
            <a:ext cx="7946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бывают деньги? А как сделать чтоб они не обесценились? Как сохранять деньги?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Попробуйте схематично оформить текст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7" y="2904438"/>
            <a:ext cx="15144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97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54A7CF3-EFCA-4DF3-A689-DC4C1379042F}"/>
              </a:ext>
            </a:extLst>
          </p:cNvPr>
          <p:cNvSpPr/>
          <p:nvPr/>
        </p:nvSpPr>
        <p:spPr>
          <a:xfrm>
            <a:off x="351692" y="1169191"/>
            <a:ext cx="86788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деньги — это бумажные купюры и монеты, то как же папа расплачивается ими через Интернет за покупки? Деньги бывают не только бумажные и металлические, т. е. наличные. Есть ещё и безналичные деньги, т. е. записи в памяти банковских компьютеров, что у тебя есть право на определённую сумму денег. И этими безналичными деньгами можно расплачиваться ничуть не хуже, чем деньгами наличными. Для этого банковский компьютер просто уменьшает сумму безналичных денег на твоём счёте на потраченную сумму и на эту же сумму увеличивает количество безналичных денег на счёте того, кому ты заплатил.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Кто следит за тем, чтобы деньги не обесценивались? Денежным хозяйством в России управляет государство, и делает это оно через две организации: Гознак, который изготавливает наличные деньги (бумажные купюры и металлические монеты) и Центральный банк России, который управляет безналичными деньгами и следит за тем, чтобы в стране не появилось слишком много денег и они не обесценились.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642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8448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latin typeface="Calibri" panose="020F0502020204030204" pitchFamily="34" charset="0"/>
              </a:rPr>
              <a:t>Поиск решения проблемы </a:t>
            </a:r>
            <a:r>
              <a:rPr lang="ru-RU" altLang="ru-RU" sz="4000" dirty="0">
                <a:solidFill>
                  <a:srgbClr val="299410"/>
                </a:solidFill>
                <a:latin typeface="Calibri" panose="020F0502020204030204" pitchFamily="34" charset="0"/>
              </a:rPr>
              <a:t>учениками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5175" y="1517715"/>
            <a:ext cx="3242821" cy="876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Виды денег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3571" y="3280528"/>
            <a:ext cx="2111604" cy="1093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Бумажные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87538" y="3271101"/>
            <a:ext cx="2281287" cy="1084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Монеты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73798" y="3280528"/>
            <a:ext cx="1968171" cy="1093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Безналичные</a:t>
            </a:r>
          </a:p>
        </p:txBody>
      </p:sp>
    </p:spTree>
    <p:extLst>
      <p:ext uri="{BB962C8B-B14F-4D97-AF65-F5344CB8AC3E}">
        <p14:creationId xmlns:p14="http://schemas.microsoft.com/office/powerpoint/2010/main" val="4164122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8448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latin typeface="Calibri" panose="020F0502020204030204" pitchFamily="34" charset="0"/>
              </a:rPr>
              <a:t>Поиск решения проблемы </a:t>
            </a:r>
            <a:r>
              <a:rPr lang="ru-RU" altLang="ru-RU" sz="4000" dirty="0">
                <a:solidFill>
                  <a:srgbClr val="299410"/>
                </a:solidFill>
                <a:latin typeface="Calibri" panose="020F0502020204030204" pitchFamily="34" charset="0"/>
              </a:rPr>
              <a:t>учениками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5175" y="1517715"/>
            <a:ext cx="3242821" cy="876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Государство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06631" y="3292989"/>
            <a:ext cx="2111604" cy="1093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Госзнак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55709" y="3239784"/>
            <a:ext cx="2281287" cy="1084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Центральный банк РФ</a:t>
            </a:r>
          </a:p>
        </p:txBody>
      </p:sp>
    </p:spTree>
    <p:extLst>
      <p:ext uri="{BB962C8B-B14F-4D97-AF65-F5344CB8AC3E}">
        <p14:creationId xmlns:p14="http://schemas.microsoft.com/office/powerpoint/2010/main" val="204516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8448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latin typeface="Calibri" panose="020F0502020204030204" pitchFamily="34" charset="0"/>
              </a:rPr>
              <a:t>Поиск решения проблемы </a:t>
            </a:r>
            <a:r>
              <a:rPr lang="ru-RU" altLang="ru-RU" sz="4000" dirty="0">
                <a:solidFill>
                  <a:srgbClr val="299410"/>
                </a:solidFill>
                <a:latin typeface="Calibri" panose="020F0502020204030204" pitchFamily="34" charset="0"/>
              </a:rPr>
              <a:t>учениками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231" y="1859340"/>
            <a:ext cx="8748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FreeSetCSanPin-Regular"/>
              </a:rPr>
              <a:t>Представьте, что когда мама давала вам деньги</a:t>
            </a:r>
          </a:p>
          <a:p>
            <a:r>
              <a:rPr lang="ru-RU" sz="2400" dirty="0">
                <a:latin typeface="FreeSetCSanPin-Regular"/>
              </a:rPr>
              <a:t>на обед, то обнаружила, что на купюре вообще нет водяных знаков (защиты). Вы собрали семейный совет и начали обсуждать, как быть. Что нужно сделать в такой ситуации?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3570" y="1376767"/>
            <a:ext cx="3029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Обсудим в классе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32" y="3774338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92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4021" y="5668566"/>
            <a:ext cx="2330648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2018</a:t>
            </a:r>
            <a:endParaRPr kumimoji="1" lang="ru-RU" sz="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44019" y="1165160"/>
            <a:ext cx="5989943" cy="37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банкнот от подделки</a:t>
            </a:r>
            <a:endParaRPr lang="ru-RU" sz="27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107017" y="2549128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6107017" y="3832622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6107017" y="5050631"/>
            <a:ext cx="5695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135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72339"/>
              </p:ext>
            </p:extLst>
          </p:nvPr>
        </p:nvGraphicFramePr>
        <p:xfrm>
          <a:off x="444420" y="345116"/>
          <a:ext cx="8060497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5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защиты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Защитные свойства бумаги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Водяной знак </a:t>
                      </a:r>
                    </a:p>
                    <a:p>
                      <a:r>
                        <a:rPr lang="ru-RU" sz="14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Вкрапления цветных волокон </a:t>
                      </a:r>
                    </a:p>
                    <a:p>
                      <a:r>
                        <a:rPr lang="ru-RU" sz="14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Определенный  состав бумаги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Полиграфическая защита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Микротекст    </a:t>
                      </a:r>
                    </a:p>
                    <a:p>
                      <a:r>
                        <a:rPr lang="ru-RU" sz="14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Специальная краска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Физико-химическая защита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Свечения ряда элементов в ультрафиолете </a:t>
                      </a:r>
                    </a:p>
                    <a:p>
                      <a:r>
                        <a:rPr lang="ru-RU" sz="14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Использование магнитных полюсов </a:t>
                      </a:r>
                    </a:p>
                    <a:p>
                      <a:r>
                        <a:rPr lang="ru-RU" sz="1400" b="1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Полосы из фольги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30" y="2773471"/>
            <a:ext cx="4291859" cy="300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4" y="2759493"/>
            <a:ext cx="3826553" cy="290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259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6337" y="443083"/>
            <a:ext cx="8703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 Деньги (конкурс «Русские пословицы»)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4012DEF-2D06-427D-9BFF-1782D8CFE495}"/>
              </a:ext>
            </a:extLst>
          </p:cNvPr>
          <p:cNvSpPr/>
          <p:nvPr/>
        </p:nvSpPr>
        <p:spPr>
          <a:xfrm>
            <a:off x="689314" y="1404953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/>
              <a:t>•</a:t>
            </a:r>
            <a:r>
              <a:rPr lang="ru-RU" sz="2000" dirty="0"/>
              <a:t>Деньги делают деньги.</a:t>
            </a:r>
          </a:p>
          <a:p>
            <a:r>
              <a:rPr lang="ru-RU" sz="2000" dirty="0"/>
              <a:t>•Не имей 100 рублей, а имей 100 друзей.</a:t>
            </a:r>
          </a:p>
          <a:p>
            <a:r>
              <a:rPr lang="ru-RU" sz="2000" dirty="0"/>
              <a:t>•Копейка рубль бережет.</a:t>
            </a:r>
          </a:p>
          <a:p>
            <a:r>
              <a:rPr lang="ru-RU" sz="2000" dirty="0"/>
              <a:t>•Время - деньги.</a:t>
            </a:r>
          </a:p>
          <a:p>
            <a:r>
              <a:rPr lang="ru-RU" sz="2000" dirty="0"/>
              <a:t>•Пропадать ни за грош.</a:t>
            </a:r>
          </a:p>
          <a:p>
            <a:r>
              <a:rPr lang="ru-RU" sz="2000" dirty="0"/>
              <a:t>•Отплатить той же монетой.</a:t>
            </a:r>
          </a:p>
          <a:p>
            <a:r>
              <a:rPr lang="ru-RU" sz="2000" dirty="0"/>
              <a:t>•Принимать за чистую монету.</a:t>
            </a:r>
          </a:p>
          <a:p>
            <a:r>
              <a:rPr lang="ru-RU" sz="2000" dirty="0"/>
              <a:t>•Посмотрел, как рублем одарил.</a:t>
            </a:r>
          </a:p>
          <a:p>
            <a:r>
              <a:rPr lang="ru-RU" sz="2000" dirty="0"/>
              <a:t>•Не было ни гроша – да вдруг алтын.</a:t>
            </a:r>
          </a:p>
          <a:p>
            <a:r>
              <a:rPr lang="ru-RU" sz="2000" dirty="0"/>
              <a:t>•Легче прожить деньги, чем нажить.</a:t>
            </a:r>
          </a:p>
          <a:p>
            <a:r>
              <a:rPr lang="ru-RU" sz="2000" dirty="0"/>
              <a:t>•Уговор дороже денег.</a:t>
            </a:r>
          </a:p>
          <a:p>
            <a:pPr marL="0" lvl="2"/>
            <a:r>
              <a:rPr lang="ru-RU" sz="2000" dirty="0"/>
              <a:t>•Деньги-гости: то нет, то горсти. </a:t>
            </a:r>
          </a:p>
          <a:p>
            <a:pPr marL="257175" lvl="2" indent="-257175">
              <a:buFont typeface="Arial" panose="020B0604020202020204" pitchFamily="34" charset="0"/>
              <a:buChar char="•"/>
            </a:pPr>
            <a:r>
              <a:rPr lang="ru-RU" sz="2000" dirty="0"/>
              <a:t>Разменяться на мелкие монеты.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000" dirty="0"/>
              <a:t>Хлебу мера, а деньгам счет..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B6F6D30-1903-4F8B-A2D1-6E852146096F}"/>
              </a:ext>
            </a:extLst>
          </p:cNvPr>
          <p:cNvSpPr/>
          <p:nvPr/>
        </p:nvSpPr>
        <p:spPr>
          <a:xfrm>
            <a:off x="5634114" y="1470941"/>
            <a:ext cx="33481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u="sng" dirty="0">
                <a:solidFill>
                  <a:srgbClr val="FF0000"/>
                </a:solidFill>
              </a:rPr>
              <a:t>Возможные варианты заданий конкурса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 назовите пословицы о бедности и богатстве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 какие вы знаете пословицы о роли денег в жизни человека?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-есть ли пословицы, которые учат человека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-соблюдать чувство меры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6500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81" y="5884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1" y="349688"/>
            <a:ext cx="4446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</a:rPr>
              <a:t>Домашнее задание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C:\Documents and Settings\Новый пользователь\Рабочий стол\риснов\8e0b8a645877.jpg">
            <a:extLst>
              <a:ext uri="{FF2B5EF4-FFF2-40B4-BE49-F238E27FC236}">
                <a16:creationId xmlns:a16="http://schemas.microsoft.com/office/drawing/2014/main" xmlns="" id="{2266DA72-09E2-4368-A630-4B4A9BC88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0" b="58051"/>
          <a:stretch>
            <a:fillRect/>
          </a:stretch>
        </p:blipFill>
        <p:spPr bwMode="auto">
          <a:xfrm>
            <a:off x="4303965" y="1484820"/>
            <a:ext cx="46545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2" y="1213112"/>
            <a:ext cx="45666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1.Прочитать параграф 1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ыполнить задание устно рубрики «Повторим»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Ответить на один вопрос письменно  на выбор из рубрики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больше с помощью Интернета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2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0528" y="1347431"/>
            <a:ext cx="534296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«Настоящий урок начинается не со звонка, а задолго до него» </a:t>
            </a:r>
          </a:p>
          <a:p>
            <a:r>
              <a:rPr lang="ru-RU" sz="4000" dirty="0" err="1">
                <a:solidFill>
                  <a:srgbClr val="0070C0"/>
                </a:solidFill>
              </a:rPr>
              <a:t>С.И.Гессен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006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6598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325" y="551819"/>
            <a:ext cx="5658600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 свою работу на уроке 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6C3E2F-F530-476D-9C3B-87FD0F1E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9" y="1404952"/>
            <a:ext cx="8609422" cy="53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53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3" y="4443412"/>
            <a:ext cx="1987062" cy="1557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2" y="2612091"/>
            <a:ext cx="2318696" cy="1984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2" y="883444"/>
            <a:ext cx="2623982" cy="1635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60" y="911456"/>
            <a:ext cx="2560348" cy="1607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51" y="911456"/>
            <a:ext cx="2578894" cy="1635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15" y="2483644"/>
            <a:ext cx="2046959" cy="1607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36" y="2815461"/>
            <a:ext cx="3200646" cy="1175972"/>
          </a:xfrm>
          <a:prstGeom prst="rect">
            <a:avLst/>
          </a:prstGeom>
        </p:spPr>
      </p:pic>
      <p:sp>
        <p:nvSpPr>
          <p:cNvPr id="11" name="AutoShape 2" descr="ÐÐ°ÑÑÐ¸Ð½ÐºÐ¸ Ð¿Ð¾ Ð·Ð°Ð¿ÑÐ¾ÑÑ Ð Ð¤ ÐºÐ°ÑÑÐ°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284821" y="126618"/>
            <a:ext cx="5678687" cy="52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Рефлексия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91" y="4580145"/>
            <a:ext cx="2624988" cy="1283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57" y="4443412"/>
            <a:ext cx="2114550" cy="1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27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6598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954" y="551819"/>
            <a:ext cx="6699334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используемой литературы: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91" y="1653388"/>
            <a:ext cx="79467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891" y="1399287"/>
            <a:ext cx="6350109" cy="156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Деньги мира. Мир энциклопедий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Аванта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+. 2006 г.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Прошлое в монетах. Памятные монеты. 1832-1991 гг./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Т.А. Аглинцева, Е.Н. Кукушкина, Г.М. Сухонос и др./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редакцией А.В. Юрова. - М.: Финансы и статистика, 1994 - 288 с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0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xmlns="" id="{AE5AF070-7235-453D-B1BD-07D80D79A9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chemeClr val="bg1"/>
                </a:solidFill>
              </a:rPr>
              <a:t>Универсальные учебные действия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B58BF171-C344-42DC-AB69-0ABF1B3A7B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6EB989CE-2550-4C05-8018-E051657F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2060575"/>
            <a:ext cx="3529013" cy="13827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Arial" panose="020B0604020202020204" pitchFamily="34" charset="0"/>
              </a:rPr>
              <a:t>Личностные универсальные учебные действия 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xmlns="" id="{D64DE543-70F2-41C3-B04F-BBA9AC55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868863"/>
            <a:ext cx="17033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>
                <a:latin typeface="Times New Roman" panose="02020603050405020304" pitchFamily="18" charset="0"/>
                <a:cs typeface="Arial" panose="020B0604020202020204" pitchFamily="34" charset="0"/>
              </a:rPr>
              <a:t>«Я сам»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E76DB642-A47D-4B72-84D4-88FE0B0826D2}"/>
              </a:ext>
            </a:extLst>
          </p:cNvPr>
          <p:cNvCxnSpPr/>
          <p:nvPr/>
        </p:nvCxnSpPr>
        <p:spPr>
          <a:xfrm>
            <a:off x="4025900" y="3573463"/>
            <a:ext cx="1482725" cy="1150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22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xmlns="" id="{CA4EF23B-9919-44A1-B8C8-D13E53CE37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chemeClr val="bg1"/>
                </a:solidFill>
              </a:rPr>
              <a:t>Универсальные учебные действия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4EFC9D03-C872-4F68-BCA9-ADA88EFD57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B63AC25F-EB75-43B7-A7AC-77DA18BE6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27188"/>
            <a:ext cx="3529012" cy="13827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Arial" panose="020B0604020202020204" pitchFamily="34" charset="0"/>
              </a:rPr>
              <a:t>Регулятивные универсальные учебные действия 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51B41E72-5ADF-4B14-A95D-12EB131D2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927475"/>
            <a:ext cx="6038850" cy="1939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Понимаю и действую</a:t>
            </a:r>
          </a:p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Контролирую ситуацию</a:t>
            </a:r>
          </a:p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Учусь оценивать</a:t>
            </a:r>
          </a:p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Думаю, пишу, говорю, показываю и дела»</a:t>
            </a:r>
            <a:r>
              <a:rPr lang="ru-RU" altLang="ru-RU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16F470FC-C771-4BF7-BF06-7EBC096C7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420938"/>
            <a:ext cx="1851025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>
                <a:latin typeface="Times New Roman" panose="02020603050405020304" pitchFamily="18" charset="0"/>
                <a:cs typeface="Arial" panose="020B0604020202020204" pitchFamily="34" charset="0"/>
              </a:rPr>
              <a:t>«Я могу»</a:t>
            </a:r>
          </a:p>
        </p:txBody>
      </p:sp>
      <p:cxnSp>
        <p:nvCxnSpPr>
          <p:cNvPr id="17415" name="AutoShape 7">
            <a:extLst>
              <a:ext uri="{FF2B5EF4-FFF2-40B4-BE49-F238E27FC236}">
                <a16:creationId xmlns:a16="http://schemas.microsoft.com/office/drawing/2014/main" xmlns="" id="{110CF2AF-D653-4AB7-9A61-010D13C43509}"/>
              </a:ext>
            </a:extLst>
          </p:cNvPr>
          <p:cNvCxnSpPr>
            <a:cxnSpLocks noChangeShapeType="1"/>
            <a:stCxn id="17412" idx="3"/>
            <a:endCxn id="17414" idx="1"/>
          </p:cNvCxnSpPr>
          <p:nvPr/>
        </p:nvCxnSpPr>
        <p:spPr bwMode="auto">
          <a:xfrm>
            <a:off x="3997325" y="2319338"/>
            <a:ext cx="1943100" cy="39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6" name="AutoShape 8">
            <a:extLst>
              <a:ext uri="{FF2B5EF4-FFF2-40B4-BE49-F238E27FC236}">
                <a16:creationId xmlns:a16="http://schemas.microsoft.com/office/drawing/2014/main" xmlns="" id="{1807DFEF-89D0-4F1A-B9CF-1D56B93525A8}"/>
              </a:ext>
            </a:extLst>
          </p:cNvPr>
          <p:cNvCxnSpPr>
            <a:cxnSpLocks noChangeShapeType="1"/>
            <a:stCxn id="17412" idx="2"/>
            <a:endCxn id="17413" idx="0"/>
          </p:cNvCxnSpPr>
          <p:nvPr/>
        </p:nvCxnSpPr>
        <p:spPr bwMode="auto">
          <a:xfrm>
            <a:off x="2232025" y="3009900"/>
            <a:ext cx="2551113" cy="917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969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1" name="Rectangle 9">
            <a:extLst>
              <a:ext uri="{FF2B5EF4-FFF2-40B4-BE49-F238E27FC236}">
                <a16:creationId xmlns:a16="http://schemas.microsoft.com/office/drawing/2014/main" xmlns="" id="{39DFE93D-C6A9-4311-A9C2-B76F351343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chemeClr val="bg1"/>
                </a:solidFill>
              </a:rPr>
              <a:t>Универсальные учебные действия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ECB4D45D-C07D-4264-AC95-2D62545210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90156DAD-F0DB-4BD2-9F15-E12A2800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85913"/>
            <a:ext cx="3529012" cy="1381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Arial" panose="020B0604020202020204" pitchFamily="34" charset="0"/>
              </a:rPr>
              <a:t>Познавательные универсальные учебные действия 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6DA1CFFC-FF0E-447D-83CC-3544F7C1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935413"/>
            <a:ext cx="6038850" cy="192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Ищу и нахожу</a:t>
            </a:r>
          </a:p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Изображаю и фиксирую</a:t>
            </a:r>
          </a:p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Читаю, говорю, понимаю</a:t>
            </a:r>
          </a:p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Мыслю логически</a:t>
            </a:r>
          </a:p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Решаю проблему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xmlns="" id="{B7DD3F7E-CBDE-4BD4-863E-222B9014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276475"/>
            <a:ext cx="2027238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>
                <a:latin typeface="Times New Roman" panose="02020603050405020304" pitchFamily="18" charset="0"/>
                <a:cs typeface="Arial" panose="020B0604020202020204" pitchFamily="34" charset="0"/>
              </a:rPr>
              <a:t>«Я учусь»</a:t>
            </a:r>
          </a:p>
        </p:txBody>
      </p:sp>
      <p:cxnSp>
        <p:nvCxnSpPr>
          <p:cNvPr id="18439" name="AutoShape 7">
            <a:extLst>
              <a:ext uri="{FF2B5EF4-FFF2-40B4-BE49-F238E27FC236}">
                <a16:creationId xmlns:a16="http://schemas.microsoft.com/office/drawing/2014/main" xmlns="" id="{4979BB1D-F67F-4F1A-9F1C-0473D98032BF}"/>
              </a:ext>
            </a:extLst>
          </p:cNvPr>
          <p:cNvCxnSpPr>
            <a:cxnSpLocks noChangeShapeType="1"/>
            <a:stCxn id="18436" idx="3"/>
            <a:endCxn id="18438" idx="1"/>
          </p:cNvCxnSpPr>
          <p:nvPr/>
        </p:nvCxnSpPr>
        <p:spPr bwMode="auto">
          <a:xfrm>
            <a:off x="3997325" y="2276475"/>
            <a:ext cx="194310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0" name="AutoShape 8">
            <a:extLst>
              <a:ext uri="{FF2B5EF4-FFF2-40B4-BE49-F238E27FC236}">
                <a16:creationId xmlns:a16="http://schemas.microsoft.com/office/drawing/2014/main" xmlns="" id="{0E08A22D-146F-4B77-9D13-A549B662A5BA}"/>
              </a:ext>
            </a:extLst>
          </p:cNvPr>
          <p:cNvCxnSpPr>
            <a:cxnSpLocks noChangeShapeType="1"/>
            <a:stCxn id="18436" idx="2"/>
            <a:endCxn id="18437" idx="0"/>
          </p:cNvCxnSpPr>
          <p:nvPr/>
        </p:nvCxnSpPr>
        <p:spPr bwMode="auto">
          <a:xfrm>
            <a:off x="2232025" y="2967038"/>
            <a:ext cx="2551113" cy="968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973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xmlns="" id="{E2020B7B-DC7B-41A0-B87A-CB790DD55A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chemeClr val="bg1"/>
                </a:solidFill>
              </a:rPr>
              <a:t>Универсальные учебные действия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2994254B-C2A1-47F6-91CD-A094998BCF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4DA990E0-9FE3-4817-AF63-CB047A37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60575"/>
            <a:ext cx="3529012" cy="13827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Arial" panose="020B0604020202020204" pitchFamily="34" charset="0"/>
              </a:rPr>
              <a:t>Коммуникативные универсальные учебные действия </a:t>
            </a:r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xmlns="" id="{88C48226-C501-4734-8A2B-8F69DC861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933825"/>
            <a:ext cx="26670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>
                <a:latin typeface="Times New Roman" panose="02020603050405020304" pitchFamily="18" charset="0"/>
                <a:cs typeface="Arial" panose="020B0604020202020204" pitchFamily="34" charset="0"/>
              </a:rPr>
              <a:t>«Мы вместе»</a:t>
            </a:r>
          </a:p>
        </p:txBody>
      </p:sp>
      <p:cxnSp>
        <p:nvCxnSpPr>
          <p:cNvPr id="19462" name="AutoShape 7">
            <a:extLst>
              <a:ext uri="{FF2B5EF4-FFF2-40B4-BE49-F238E27FC236}">
                <a16:creationId xmlns:a16="http://schemas.microsoft.com/office/drawing/2014/main" xmlns="" id="{7CCA8356-7117-450B-B308-B6FFCF53D4F3}"/>
              </a:ext>
            </a:extLst>
          </p:cNvPr>
          <p:cNvCxnSpPr>
            <a:cxnSpLocks noChangeShapeType="1"/>
            <a:stCxn id="19460" idx="3"/>
            <a:endCxn id="19461" idx="1"/>
          </p:cNvCxnSpPr>
          <p:nvPr/>
        </p:nvCxnSpPr>
        <p:spPr bwMode="auto">
          <a:xfrm>
            <a:off x="4356100" y="2752725"/>
            <a:ext cx="1368425" cy="1474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048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868F5E-F59F-4B5E-AC86-8F71F52D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Этапы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35639B-E9A6-454F-9DDE-9094D1756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1.Мотивирование на учебную деятельность</a:t>
            </a:r>
          </a:p>
          <a:p>
            <a:pPr marL="0" indent="0">
              <a:buNone/>
            </a:pPr>
            <a:r>
              <a:rPr lang="ru-RU" dirty="0"/>
              <a:t>2.Актуализация знаний</a:t>
            </a:r>
          </a:p>
          <a:p>
            <a:pPr marL="0" indent="0">
              <a:buNone/>
            </a:pPr>
            <a:r>
              <a:rPr lang="ru-RU" dirty="0"/>
              <a:t>3.Целеполагание, постановка проблемы</a:t>
            </a:r>
          </a:p>
          <a:p>
            <a:pPr marL="0" indent="0">
              <a:buNone/>
            </a:pPr>
            <a:r>
              <a:rPr lang="ru-RU" dirty="0"/>
              <a:t>4.Поиск путей решения проблемы</a:t>
            </a:r>
          </a:p>
          <a:p>
            <a:pPr marL="0" indent="0">
              <a:buNone/>
            </a:pPr>
            <a:r>
              <a:rPr lang="ru-RU" dirty="0"/>
              <a:t>4.Решение проблемы</a:t>
            </a:r>
          </a:p>
          <a:p>
            <a:pPr marL="0" indent="0">
              <a:buNone/>
            </a:pPr>
            <a:r>
              <a:rPr lang="ru-RU" dirty="0"/>
              <a:t>5. Коррекция</a:t>
            </a:r>
          </a:p>
          <a:p>
            <a:pPr marL="0" indent="0">
              <a:buNone/>
            </a:pPr>
            <a:r>
              <a:rPr lang="ru-RU" dirty="0"/>
              <a:t>6. Самостоятельная работа с использованием полученных знаний</a:t>
            </a:r>
          </a:p>
          <a:p>
            <a:pPr marL="0" indent="0">
              <a:buNone/>
            </a:pPr>
            <a:r>
              <a:rPr lang="ru-RU" dirty="0"/>
              <a:t>7.</a:t>
            </a:r>
            <a:r>
              <a:rPr lang="ru-RU" dirty="0">
                <a:hlinkClick r:id="rId2"/>
              </a:rPr>
              <a:t>Систематизация знаний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8.</a:t>
            </a:r>
            <a:r>
              <a:rPr lang="ru-RU" dirty="0">
                <a:hlinkClick r:id="rId3"/>
              </a:rPr>
              <a:t>Объяснение домашнего задания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9. Оценивание</a:t>
            </a:r>
          </a:p>
          <a:p>
            <a:pPr marL="0" indent="0">
              <a:buNone/>
            </a:pPr>
            <a:r>
              <a:rPr lang="ru-RU" dirty="0"/>
              <a:t>10.</a:t>
            </a:r>
            <a:r>
              <a:rPr lang="ru-RU" dirty="0">
                <a:hlinkClick r:id="rId4"/>
              </a:rPr>
              <a:t> Рефлексия учебной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077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613</TotalTime>
  <Words>1125</Words>
  <Application>Microsoft Office PowerPoint</Application>
  <PresentationFormat>Экран (4:3)</PresentationFormat>
  <Paragraphs>189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FreeSetCSanPin-Regular</vt:lpstr>
      <vt:lpstr>Myriad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Универсальные учебные действия</vt:lpstr>
      <vt:lpstr>Универсальные учебные действия</vt:lpstr>
      <vt:lpstr>Универсальные учебные действия</vt:lpstr>
      <vt:lpstr>Универсальные учебные действия</vt:lpstr>
      <vt:lpstr>Этапы урока</vt:lpstr>
      <vt:lpstr>Презентация PowerPoint</vt:lpstr>
      <vt:lpstr>Презентация PowerPoint</vt:lpstr>
      <vt:lpstr>Презентация PowerPoint</vt:lpstr>
      <vt:lpstr>Работа с текстом учебника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225_7</cp:lastModifiedBy>
  <cp:revision>67</cp:revision>
  <dcterms:created xsi:type="dcterms:W3CDTF">2013-11-19T05:52:05Z</dcterms:created>
  <dcterms:modified xsi:type="dcterms:W3CDTF">2018-10-19T04:00:43Z</dcterms:modified>
</cp:coreProperties>
</file>