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58" r:id="rId5"/>
    <p:sldId id="277" r:id="rId6"/>
    <p:sldId id="278" r:id="rId7"/>
    <p:sldId id="279" r:id="rId8"/>
    <p:sldId id="280" r:id="rId9"/>
    <p:sldId id="259" r:id="rId10"/>
    <p:sldId id="260" r:id="rId11"/>
    <p:sldId id="281" r:id="rId12"/>
    <p:sldId id="282" r:id="rId13"/>
    <p:sldId id="261" r:id="rId14"/>
    <p:sldId id="262" r:id="rId15"/>
    <p:sldId id="283" r:id="rId16"/>
    <p:sldId id="284" r:id="rId17"/>
    <p:sldId id="285" r:id="rId18"/>
    <p:sldId id="286" r:id="rId19"/>
    <p:sldId id="263" r:id="rId20"/>
    <p:sldId id="287" r:id="rId21"/>
    <p:sldId id="288" r:id="rId22"/>
    <p:sldId id="272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13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8E4E68-FC4A-4DCB-8635-6F3905FFC17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5DBE05-12BC-4CB7-9E30-0937E203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ГОСУДАРСТВЕННОЕ АВТОНОМНОЕ УЧРЕЖДЕНИЕ ДОПОЛНИТЕЛЬНОГО ПРОФЕССИОНАЛЬНОГО ОБРАЗОВАНИЯ ИНСТИТУТ РАЗВИТИЯ ОБРАЗОВАНИЯ РЕСПУБЛИКИ БАШКОРТОСТАН</a:t>
            </a:r>
            <a:r>
              <a:rPr lang="ru-RU" sz="1400">
                <a:latin typeface="Calibri"/>
                <a:ea typeface="Calibri"/>
                <a:cs typeface="Times New Roman"/>
              </a:rPr>
              <a:t/>
            </a:r>
            <a:br>
              <a:rPr lang="ru-RU" sz="1400">
                <a:latin typeface="Calibri"/>
                <a:ea typeface="Calibri"/>
                <a:cs typeface="Times New Roman"/>
              </a:rPr>
            </a:br>
            <a:r>
              <a:rPr lang="ru-RU" sz="160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>
                <a:latin typeface="Calibri"/>
                <a:ea typeface="Calibri"/>
                <a:cs typeface="Times New Roman"/>
              </a:rPr>
              <a:t/>
            </a:r>
            <a:br>
              <a:rPr lang="ru-RU" sz="1400">
                <a:latin typeface="Calibri"/>
                <a:ea typeface="Calibri"/>
                <a:cs typeface="Times New Roman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2071678"/>
            <a:ext cx="6056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 «Разработка занятия  </a:t>
            </a:r>
          </a:p>
          <a:p>
            <a:pPr algn="ctr"/>
            <a:r>
              <a:rPr lang="ru-RU" b="1" dirty="0" smtClean="0"/>
              <a:t>по курсу финансовой грамотности для 7-8 классов»</a:t>
            </a:r>
          </a:p>
          <a:p>
            <a:pPr algn="ctr"/>
            <a:r>
              <a:rPr lang="ru-RU" b="1" dirty="0" smtClean="0"/>
              <a:t>Тема: </a:t>
            </a:r>
            <a:r>
              <a:rPr lang="ru-RU" sz="2400" b="1" dirty="0" smtClean="0"/>
              <a:t>«Семейный бюджет»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3571876"/>
            <a:ext cx="2226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Выполнили:</a:t>
            </a:r>
          </a:p>
          <a:p>
            <a:pPr algn="r"/>
            <a:r>
              <a:rPr lang="ru-RU" b="1" dirty="0" err="1" smtClean="0"/>
              <a:t>Гарифьянова</a:t>
            </a:r>
            <a:r>
              <a:rPr lang="ru-RU" b="1" dirty="0" smtClean="0"/>
              <a:t> Л.Л.</a:t>
            </a:r>
          </a:p>
          <a:p>
            <a:pPr algn="r"/>
            <a:r>
              <a:rPr lang="ru-RU" b="1" dirty="0" err="1" smtClean="0"/>
              <a:t>Набиокова</a:t>
            </a:r>
            <a:r>
              <a:rPr lang="ru-RU" b="1" dirty="0" smtClean="0"/>
              <a:t> Л.Х.</a:t>
            </a:r>
          </a:p>
          <a:p>
            <a:pPr algn="r"/>
            <a:r>
              <a:rPr lang="ru-RU" b="1" dirty="0" smtClean="0"/>
              <a:t>Салихова А.Р.</a:t>
            </a:r>
          </a:p>
          <a:p>
            <a:pPr algn="r"/>
            <a:r>
              <a:rPr lang="ru-RU" b="1" dirty="0" err="1" smtClean="0"/>
              <a:t>Шафикова</a:t>
            </a:r>
            <a:r>
              <a:rPr lang="ru-RU" b="1" dirty="0" smtClean="0"/>
              <a:t> Е.Н.</a:t>
            </a:r>
          </a:p>
          <a:p>
            <a:pPr algn="r"/>
            <a:r>
              <a:rPr lang="ru-RU" b="1" dirty="0" err="1" smtClean="0"/>
              <a:t>Зиганшин</a:t>
            </a:r>
            <a:r>
              <a:rPr lang="ru-RU" b="1" dirty="0" smtClean="0"/>
              <a:t> Ф.Ф.</a:t>
            </a:r>
          </a:p>
          <a:p>
            <a:pPr algn="r"/>
            <a:r>
              <a:rPr lang="ru-RU" b="1" dirty="0" smtClean="0"/>
              <a:t>Шакирова Г.Ф.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200800" cy="1656184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«Приобретение денег требует доблести;</a:t>
            </a:r>
          </a:p>
          <a:p>
            <a:r>
              <a:rPr lang="ru-RU" sz="2400" dirty="0" smtClean="0"/>
              <a:t>сохранение денег требует рассудительности;</a:t>
            </a:r>
          </a:p>
          <a:p>
            <a:r>
              <a:rPr lang="ru-RU" sz="2400" dirty="0" smtClean="0"/>
              <a:t>трата денег требует искусства».</a:t>
            </a:r>
          </a:p>
          <a:p>
            <a:r>
              <a:rPr lang="ru-RU" sz="2400" dirty="0" smtClean="0"/>
              <a:t>( Авербах Бертольд)</a:t>
            </a:r>
            <a:endParaRPr lang="ru-RU" sz="2400" dirty="0"/>
          </a:p>
        </p:txBody>
      </p:sp>
      <p:pic>
        <p:nvPicPr>
          <p:cNvPr id="6146" name="Picture 2" descr="http://www.velvet.by/files/userfiles/15118/komprom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5688632" cy="379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439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Ты пойдёшь на концерт?-  спросила «модница» Маша «красавицу» Таню. - Приезжает наша любимая  группа!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А билеты дорогие?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Ещё какие дорогие! Группа -то сейчас, сама знаешь, какая популярная!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Тогда наверное не пойду,- вздохнула Таня.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Почему? - удивилась Маша.- Мы же с тобой два месяца назад на такой же концерт ходили!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Видишь ли, в чём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дело...ответила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Таня- Ты мне, Маш,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скажи,как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 тебя в семье родители деньги распределяют?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Ну как?- озадачилась Маша.- Всё , что мама с папой зарабатывают, идёт в общую копилку. Часть откладывается на всякие крупные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покупки, мне дают на карманные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расходы,а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всем остальным мама распоряжается: продукты покупает и всякое такое...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Вот и нас так было, - подхватила Таня. - Только мои родители устали спорить , кто больше денег зарабатывает и кто больше пользы семье приносит. И решили, что теперь они не всю зарплату  в общую копилку будут складывать, а ровно по половинке. Теперь на семейное хозяйство и мама и папа дают по половине своей зарплаты. А на что и как тратить , по — прежнему решает мама.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что в этом плохого задумалась Маша?- задумалась Маша.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Попробовали мы так жить, - продолжала Таня, - и что тут  началось! Выяснилось, что на наши обычные траты денег постоянно не хватает. Папа стал обвинять маму в том, что она расточительная , мама - ,папу, что он скупой. А если я прошу деньги на что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 запланированное, как на подобный концерт, то мама отправляет меня к папе, а папа к маме. Никто из них не хочет брать на себя лишние расходы. Все мы стали дёрганые и нервные. Я просто не знаю, что делать...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1000108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Слово «бюджет» происходит от латинского слова, означающего «кожаный мешок», и к нам пришло из Англии.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Появление государственных бюджетов относится к эпохе средних веков.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далекую старину английский казначей при произнесении речи в парламенте, в которой излагал смету будущих доходов и расходов, открывал свой кожаный мешок, где лежали деньги и документы. Отсюда эта речь и получила название «бюджет», означающее смету, роспись.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с конца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века - так назывался уже сам документ, содержащий роспись доходов и расходов государства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6638720" cy="316835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Семейный бюджет </a:t>
            </a:r>
            <a:r>
              <a:rPr lang="ru-RU" sz="2400" dirty="0" smtClean="0"/>
              <a:t>– не только инструмент планирования личных финансов, но и своеобразный индикатор уровня финансовой культуры в обществе. В самом общем виде семейный бюджет представляет собой совокупность всех видов доходов всех членов семьи в сопоставлении с различными видами расходов этой семьи.</a:t>
            </a:r>
            <a:endParaRPr lang="ru-RU" sz="2400" dirty="0"/>
          </a:p>
        </p:txBody>
      </p:sp>
      <p:pic>
        <p:nvPicPr>
          <p:cNvPr id="21506" name="Picture 2" descr="C:\Users\Алина\Desktop\1923c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21088"/>
            <a:ext cx="444662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составляющие бюджета семьи: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5698976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составляющая – это доход. Сюда включаются доходы жены и мужа (если у Вас общий бюджет).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Вторая составляющая бюджета – расход. В этом пункте расходы должны соответствовать доходам, а не превышать их. При нарушении этого условия возникают долги.</a:t>
            </a:r>
            <a:endParaRPr lang="ru-RU" dirty="0"/>
          </a:p>
        </p:txBody>
      </p:sp>
      <p:pic>
        <p:nvPicPr>
          <p:cNvPr id="22530" name="Picture 2" descr="http://www.lider-avtoshcola.ru/userfiles/images/avtoshkola_lider_kopi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951" y="2132856"/>
            <a:ext cx="176541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66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семейного бюджета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9" y="1124745"/>
          <a:ext cx="6567184" cy="5398008"/>
        </p:xfrm>
        <a:graphic>
          <a:graphicData uri="http://schemas.openxmlformats.org/drawingml/2006/table">
            <a:tbl>
              <a:tblPr/>
              <a:tblGrid>
                <a:gridCol w="3283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7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Заработная плата членов семьи;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Выплаты и льготы из общественных фондов;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Пенсии и стипендии;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Доходы от приусадебного участка;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Доходы от сдачи недвижимости и других средств в аренду;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Доходы от ценных бумаг;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Доходы от индивидуальной трудовой деятельности;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Доходы от других источников.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питание;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товары длительного пользования;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услуги: транспорт,  бытовые услуги, кино, театр, прокат и т.д.;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Коммунальные услуги: плата за жильё, электроэнергию, отопление, воду, канализацию, телефон;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культурно – бытовые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нужды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lvl="0" indent="0">
              <a:buClr>
                <a:srgbClr val="B13F9A"/>
              </a:buClr>
              <a:buNone/>
            </a:pPr>
            <a:r>
              <a:rPr lang="ru-RU" dirty="0" smtClean="0"/>
              <a:t>             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ru-RU" dirty="0" smtClean="0"/>
              <a:t>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2060848"/>
            <a:ext cx="1368152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843808" y="2060848"/>
            <a:ext cx="129614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4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0">
              <a:buClr>
                <a:srgbClr val="B13F9A"/>
              </a:buClr>
            </a:pPr>
            <a:r>
              <a:rPr lang="ru-RU" dirty="0" smtClean="0"/>
              <a:t>    обязательные             </a:t>
            </a:r>
            <a:r>
              <a:rPr lang="ru-RU" dirty="0">
                <a:solidFill>
                  <a:prstClr val="black"/>
                </a:solidFill>
              </a:rPr>
              <a:t>произвольные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ru-RU" dirty="0" smtClean="0"/>
              <a:t>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2060848"/>
            <a:ext cx="1368152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843808" y="2060848"/>
            <a:ext cx="129614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8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Доходы                  </a:t>
            </a:r>
            <a:r>
              <a:rPr lang="ru-RU" sz="3500" dirty="0" smtClean="0"/>
              <a:t> =              </a:t>
            </a:r>
            <a:r>
              <a:rPr lang="ru-RU" dirty="0" smtClean="0"/>
              <a:t>расходы</a:t>
            </a:r>
          </a:p>
          <a:p>
            <a:endParaRPr lang="ru-RU" dirty="0"/>
          </a:p>
          <a:p>
            <a:pPr lvl="0">
              <a:buClr>
                <a:srgbClr val="B13F9A"/>
              </a:buClr>
            </a:pPr>
            <a:r>
              <a:rPr lang="ru-RU" dirty="0" smtClean="0"/>
              <a:t>Доходы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расходы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Доходы</a:t>
            </a:r>
            <a:r>
              <a:rPr lang="ru-RU" dirty="0" smtClean="0"/>
              <a:t>                                        </a:t>
            </a:r>
            <a:r>
              <a:rPr lang="ru-RU" dirty="0">
                <a:solidFill>
                  <a:prstClr val="black"/>
                </a:solidFill>
              </a:rPr>
              <a:t>расходы</a:t>
            </a:r>
          </a:p>
          <a:p>
            <a:pPr lvl="0">
              <a:buClr>
                <a:srgbClr val="B13F9A"/>
              </a:buClr>
            </a:pPr>
            <a:endParaRPr lang="ru-RU" dirty="0" smtClean="0"/>
          </a:p>
          <a:p>
            <a:pPr lvl="0">
              <a:buClr>
                <a:srgbClr val="B13F9A"/>
              </a:buClr>
            </a:pPr>
            <a:r>
              <a:rPr lang="ru-RU" dirty="0" smtClean="0"/>
              <a:t> </a:t>
            </a:r>
          </a:p>
          <a:p>
            <a:pPr lvl="0">
              <a:buClr>
                <a:srgbClr val="B13F9A"/>
              </a:buClr>
            </a:pPr>
            <a:endParaRPr lang="ru-RU" dirty="0"/>
          </a:p>
          <a:p>
            <a:pPr lvl="0">
              <a:buClr>
                <a:srgbClr val="B13F9A"/>
              </a:buClr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2267744" y="27089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0800000">
            <a:off x="4562920" y="27089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267744" y="40931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536612" y="40325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5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156648" cy="5907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Третья составляющая семейного бюджета – это собственное жилье. Необходимо включить в семейный бюджет накопление денег на приобретение своей квартиры или дома.</a:t>
            </a:r>
          </a:p>
          <a:p>
            <a:r>
              <a:rPr lang="ru-RU" sz="2000" dirty="0" smtClean="0"/>
              <a:t>Ещё одной составляющей семейного бюджета являются </a:t>
            </a:r>
            <a:r>
              <a:rPr lang="ru-RU" sz="2000" u="sng" dirty="0" smtClean="0"/>
              <a:t>инвестиции</a:t>
            </a:r>
            <a:r>
              <a:rPr lang="ru-RU" sz="2000" dirty="0" smtClean="0"/>
              <a:t>. Это часть денег, которые будут приносить пассивный доход. Например, акции, депозиты, недвижимость и т.п.</a:t>
            </a:r>
            <a:endParaRPr lang="ru-RU" sz="2000" dirty="0"/>
          </a:p>
        </p:txBody>
      </p:sp>
      <p:pic>
        <p:nvPicPr>
          <p:cNvPr id="24578" name="Picture 2" descr="http://cityok.ru/wp-content/uploads/2016/11/%D1%81%D0%B5%D0%BC%D1%8C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5760640" cy="33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Семейный бюджет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Труд человека кормит</a:t>
            </a:r>
          </a:p>
          <a:p>
            <a:endParaRPr lang="ru-RU" dirty="0"/>
          </a:p>
          <a:p>
            <a:r>
              <a:rPr lang="ru-RU" dirty="0" smtClean="0"/>
              <a:t>Лентяй да шалопай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Хочешь есть калачи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ва родных брата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не лежи на печи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 лень портит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8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 человека кормит</a:t>
            </a:r>
          </a:p>
          <a:p>
            <a:endParaRPr lang="ru-RU" dirty="0"/>
          </a:p>
          <a:p>
            <a:r>
              <a:rPr lang="ru-RU" dirty="0" smtClean="0"/>
              <a:t>Лентяй да шалопай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Хочешь есть калачи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а лень портит</a:t>
            </a:r>
          </a:p>
          <a:p>
            <a:endParaRPr lang="ru-RU" dirty="0"/>
          </a:p>
          <a:p>
            <a:endParaRPr lang="ru-RU" dirty="0" smtClean="0"/>
          </a:p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два родных брата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prstClr val="black"/>
                </a:solidFill>
              </a:rPr>
              <a:t>не </a:t>
            </a:r>
            <a:r>
              <a:rPr lang="ru-RU" dirty="0">
                <a:solidFill>
                  <a:prstClr val="black"/>
                </a:solidFill>
              </a:rPr>
              <a:t>лежи на </a:t>
            </a:r>
            <a:r>
              <a:rPr lang="ru-RU" dirty="0" smtClean="0">
                <a:solidFill>
                  <a:prstClr val="black"/>
                </a:solidFill>
              </a:rPr>
              <a:t>печи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6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Порядок действий следующий: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915000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dirty="0" smtClean="0"/>
              <a:t>А) Составляем список важности расходов;</a:t>
            </a:r>
          </a:p>
          <a:p>
            <a:pPr>
              <a:buNone/>
            </a:pPr>
            <a:r>
              <a:rPr lang="ru-RU" sz="2300" dirty="0" smtClean="0"/>
              <a:t>Б) Деньги на регулярные и обязательные расходы необходимо сразу отложить отдельно;</a:t>
            </a:r>
          </a:p>
          <a:p>
            <a:pPr>
              <a:buNone/>
            </a:pPr>
            <a:r>
              <a:rPr lang="ru-RU" sz="2300" dirty="0" smtClean="0"/>
              <a:t>В) Откладываем 5-10 % от дохода на непредвиденные расходы;</a:t>
            </a:r>
          </a:p>
          <a:p>
            <a:pPr>
              <a:buNone/>
            </a:pPr>
            <a:r>
              <a:rPr lang="ru-RU" sz="2300" dirty="0" smtClean="0"/>
              <a:t>Г) Откладываем деньги на плановые расходы;</a:t>
            </a:r>
          </a:p>
          <a:p>
            <a:pPr>
              <a:buNone/>
            </a:pPr>
            <a:r>
              <a:rPr lang="ru-RU" sz="2300" dirty="0" smtClean="0"/>
              <a:t>Д) Считаем остаток денег;</a:t>
            </a:r>
          </a:p>
          <a:p>
            <a:pPr>
              <a:buNone/>
            </a:pPr>
            <a:r>
              <a:rPr lang="ru-RU" sz="2300" dirty="0" smtClean="0"/>
              <a:t>Е) Распределяем их на оставшиеся несрочные и необязательные расходы.</a:t>
            </a:r>
            <a:endParaRPr lang="ru-RU" sz="2300" dirty="0"/>
          </a:p>
        </p:txBody>
      </p:sp>
      <p:sp>
        <p:nvSpPr>
          <p:cNvPr id="33794" name="AutoShape 2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ru.stockfresh.com/thumbs/texelart/4405366_3D-%D0%B1%D0%B5%D0%BB%D1%8B%D0%B5-%D0%BB%D1%8E%D0%B4%D0%B8-%D0%BF%D1%80%D0%BE%D0%B2%D0%B5%D1%80%D0%B8%D1%82%D1%8C-%D1%81%D0%BF%D0%B8%D1%81%D0%BE%D0%BA-%D0%B8%D0%B7%D0%BE%D0%BB%D0%B8%D1%80%D0%BE%D0%B2%D0%B0%D0%BD%D0%BD%D1%8B%D0%B9-%D0%B1%D0%B5%D0%BB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://komputer-helps.ru/img/753/1525117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830" y="1700808"/>
            <a:ext cx="243261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698976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1. Считаем все полученные доходы.</a:t>
            </a:r>
          </a:p>
          <a:p>
            <a:pPr>
              <a:buNone/>
            </a:pPr>
            <a:r>
              <a:rPr lang="ru-RU" sz="2200" dirty="0" smtClean="0"/>
              <a:t>2. Откладываем себе 10 % от полученного дохода.</a:t>
            </a:r>
          </a:p>
          <a:p>
            <a:pPr>
              <a:buNone/>
            </a:pPr>
            <a:r>
              <a:rPr lang="ru-RU" sz="2200" dirty="0" smtClean="0"/>
              <a:t>3. Составляем список важности расходов.</a:t>
            </a:r>
          </a:p>
          <a:p>
            <a:pPr>
              <a:buNone/>
            </a:pPr>
            <a:r>
              <a:rPr lang="ru-RU" sz="2200" dirty="0" smtClean="0"/>
              <a:t>4. Откладываем деньги на регулярные и обязательные расходы.</a:t>
            </a:r>
          </a:p>
          <a:p>
            <a:pPr>
              <a:buNone/>
            </a:pPr>
            <a:r>
              <a:rPr lang="ru-RU" sz="2200" dirty="0" smtClean="0"/>
              <a:t>5. Откладываем 5-10 % на непредвиденные расходы.</a:t>
            </a:r>
          </a:p>
          <a:p>
            <a:pPr>
              <a:buNone/>
            </a:pPr>
            <a:r>
              <a:rPr lang="ru-RU" sz="2200" dirty="0" smtClean="0"/>
              <a:t>6. Откладываем деньги на необходимые плановые расходы.</a:t>
            </a:r>
          </a:p>
          <a:p>
            <a:pPr>
              <a:buNone/>
            </a:pPr>
            <a:r>
              <a:rPr lang="ru-RU" sz="2200" dirty="0" smtClean="0"/>
              <a:t>7. Оставшуюся сумму распределяем на остальные статьи расходов (необязательные и несрочные).</a:t>
            </a:r>
          </a:p>
          <a:p>
            <a:pPr>
              <a:buNone/>
            </a:pPr>
            <a:r>
              <a:rPr lang="ru-RU" sz="2200" dirty="0" smtClean="0"/>
              <a:t>8. Применяем всевозможные способы экономии и оптимизируем бюджет.</a:t>
            </a:r>
            <a:endParaRPr lang="ru-RU" sz="2200" dirty="0"/>
          </a:p>
        </p:txBody>
      </p:sp>
      <p:pic>
        <p:nvPicPr>
          <p:cNvPr id="35842" name="Picture 2" descr="http://obzorfoto.ru/photos/aHR0cDovL2ltZzAubGl2ZWludGVybmV0LnJ1L2ltYWdlcy9hdHRhY2gvYy8xMC8xMTAvMTM2LzExMDEzNjE4Nl8zNzIwODE2X2RlbmdpMTgucG5n/devushka-s-rossijskimi-den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468052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400" b="1" dirty="0" smtClean="0"/>
              <a:t>«Если твой семейный бюджет сравнялся с государственным, то либо ты проснулся президентом, либо все растащили, не дожидаясь этого»</a:t>
            </a:r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Основное правило, которое необходимо помнить любой семье: </a:t>
            </a:r>
            <a:r>
              <a:rPr lang="ru-RU" sz="2400" b="1" u="sng" dirty="0" smtClean="0"/>
              <a:t>любая финансовая цель достижима, вопрос только в сроках и грамотном финансовом планировании</a:t>
            </a:r>
            <a:r>
              <a:rPr lang="ru-RU" b="1" u="sng" dirty="0" smtClean="0"/>
              <a:t>.</a:t>
            </a:r>
            <a:endParaRPr lang="ru-RU" b="1" u="sng" dirty="0"/>
          </a:p>
        </p:txBody>
      </p:sp>
      <p:pic>
        <p:nvPicPr>
          <p:cNvPr id="36866" name="Picture 2" descr="http://st.depositphotos.com/1006187/4958/i/450/depositphotos_49589399-Chest-with-golden-co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232248" cy="1944216"/>
          </a:xfrm>
          <a:prstGeom prst="rect">
            <a:avLst/>
          </a:prstGeom>
          <a:noFill/>
        </p:spPr>
      </p:pic>
      <p:pic>
        <p:nvPicPr>
          <p:cNvPr id="36868" name="Picture 4" descr="https://www.pehub.com/wp-content/uploads/2012/11/bags-of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2376264" cy="145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43000"/>
            <a:ext cx="3237986" cy="1637928"/>
          </a:xfrm>
        </p:spPr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2996952"/>
            <a:ext cx="3454010" cy="22069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Формирование знаний и умений планирования семейного бюджета и навыков рационального ведения бюджета семьи у учащихся.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53_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53" r="124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5122912" cy="504056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dirty="0" smtClean="0"/>
              <a:t>Образовательные:</a:t>
            </a:r>
          </a:p>
          <a:p>
            <a:r>
              <a:rPr lang="ru-RU" sz="2900" dirty="0" smtClean="0"/>
              <a:t>Сформировать понятие семейного бюджета;</a:t>
            </a:r>
          </a:p>
          <a:p>
            <a:r>
              <a:rPr lang="ru-RU" sz="2900" dirty="0" smtClean="0"/>
              <a:t>Рассмотреть различные виды семейного бюджета;</a:t>
            </a:r>
          </a:p>
          <a:p>
            <a:r>
              <a:rPr lang="ru-RU" sz="2900" dirty="0" smtClean="0"/>
              <a:t>Ознакомить с основными источниками доходов и расходов;</a:t>
            </a:r>
          </a:p>
          <a:p>
            <a:r>
              <a:rPr lang="ru-RU" sz="2900" dirty="0" smtClean="0"/>
              <a:t>Сформировать представление о структуре бюджета семьи;</a:t>
            </a:r>
            <a:endParaRPr lang="en-US" sz="2900" dirty="0" smtClean="0"/>
          </a:p>
          <a:p>
            <a:endParaRPr lang="ru-RU" b="1" i="1" dirty="0" smtClean="0"/>
          </a:p>
          <a:p>
            <a:r>
              <a:rPr lang="ru-RU" sz="3600" b="1" i="1" dirty="0" smtClean="0"/>
              <a:t>Развивающие:</a:t>
            </a:r>
          </a:p>
          <a:p>
            <a:r>
              <a:rPr lang="ru-RU" sz="2900" dirty="0" smtClean="0"/>
              <a:t>Сформировать качества рационального хозяина;</a:t>
            </a:r>
          </a:p>
          <a:p>
            <a:r>
              <a:rPr lang="ru-RU" sz="2900" dirty="0" smtClean="0"/>
              <a:t>Сформировать навыки ведения семейного бюджета;</a:t>
            </a:r>
            <a:endParaRPr lang="en-US" sz="2900" dirty="0" smtClean="0"/>
          </a:p>
          <a:p>
            <a:endParaRPr lang="ru-RU" b="1" i="1" dirty="0" smtClean="0"/>
          </a:p>
          <a:p>
            <a:r>
              <a:rPr lang="ru-RU" sz="3600" b="1" i="1" dirty="0" smtClean="0"/>
              <a:t>Воспитательные:</a:t>
            </a:r>
          </a:p>
          <a:p>
            <a:r>
              <a:rPr lang="ru-RU" sz="2900" dirty="0" smtClean="0"/>
              <a:t>Сформировать экономическое мышление, культуру потребления;</a:t>
            </a:r>
          </a:p>
          <a:p>
            <a:r>
              <a:rPr lang="ru-RU" sz="2900" dirty="0" smtClean="0"/>
              <a:t>Сформировать уважение к собственности, ответственность, экономичность.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423" y="1412777"/>
            <a:ext cx="21909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smtClean="0"/>
              <a:t>Планируемые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Личностные: </a:t>
            </a:r>
          </a:p>
          <a:p>
            <a:r>
              <a:rPr lang="ru-RU" dirty="0" smtClean="0"/>
              <a:t>осознание себя как члена семьи, общества и государства; </a:t>
            </a:r>
          </a:p>
          <a:p>
            <a:r>
              <a:rPr lang="ru-RU" dirty="0" smtClean="0"/>
              <a:t>понимание экономических проблем семьи и участие в их обсуждении;</a:t>
            </a:r>
          </a:p>
          <a:p>
            <a:r>
              <a:rPr lang="ru-RU" dirty="0" smtClean="0"/>
              <a:t> понимание финансовых связей семьи и государства; </a:t>
            </a:r>
          </a:p>
          <a:p>
            <a:r>
              <a:rPr lang="ru-RU" dirty="0" smtClean="0"/>
              <a:t>сопоставление доходов и расходов семьи, сопоставление доходности вложений на простых примерах;</a:t>
            </a:r>
          </a:p>
          <a:p>
            <a:r>
              <a:rPr lang="ru-RU" dirty="0" smtClean="0"/>
              <a:t>развитие навыков сотрудничества с взрослыми и сверстниками в разных игровых и реальных экономических ситуациях; </a:t>
            </a:r>
          </a:p>
          <a:p>
            <a:r>
              <a:rPr lang="ru-RU" dirty="0" smtClean="0"/>
              <a:t>участие в принятии решений о семейном бюджете.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72866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Метапредметные</a:t>
            </a:r>
            <a:r>
              <a:rPr lang="ru-RU" sz="2200" b="1" dirty="0" smtClean="0"/>
              <a:t>: </a:t>
            </a:r>
          </a:p>
          <a:p>
            <a:r>
              <a:rPr lang="ru-RU" sz="2200" i="1" dirty="0" smtClean="0"/>
              <a:t>Познавательные: </a:t>
            </a:r>
          </a:p>
          <a:p>
            <a:r>
              <a:rPr lang="ru-RU" sz="2200" dirty="0" smtClean="0"/>
              <a:t>• освоение способов решения проблем творческого и поискового характера; </a:t>
            </a:r>
          </a:p>
          <a:p>
            <a:r>
              <a:rPr lang="ru-RU" sz="2200" dirty="0" smtClean="0"/>
              <a:t>• использование различных способов поиска, сбора, обработки, анализа, организации, передачи и интерпретации информации;</a:t>
            </a:r>
          </a:p>
          <a:p>
            <a:r>
              <a:rPr lang="ru-RU" sz="2200" dirty="0" smtClean="0"/>
              <a:t>• формирование умений представлять информацию в зависимости от поставленных задач в виде таблицы, схемы, графика, диаграммы, диаграммы связей; </a:t>
            </a:r>
          </a:p>
          <a:p>
            <a:r>
              <a:rPr lang="ru-RU" sz="2200" dirty="0" smtClean="0"/>
              <a:t>• овладение логическими действиями сравнения, анализа, синтеза, обобщения, классификации, установления аналогий и причинно-следственных связей, построения рассуждений, отнесения к известным понятиям;</a:t>
            </a:r>
          </a:p>
          <a:p>
            <a:r>
              <a:rPr lang="ru-RU" sz="2200" dirty="0" smtClean="0"/>
              <a:t> • овладение базовыми предметными и </a:t>
            </a:r>
            <a:r>
              <a:rPr lang="ru-RU" sz="2200" dirty="0" err="1" smtClean="0"/>
              <a:t>межпредметными</a:t>
            </a:r>
            <a:r>
              <a:rPr lang="ru-RU" sz="2200" dirty="0" smtClean="0"/>
              <a:t> понятиями.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Регулятивные: </a:t>
            </a:r>
          </a:p>
          <a:p>
            <a:r>
              <a:rPr lang="ru-RU" sz="2200" dirty="0" smtClean="0"/>
              <a:t>• понимание цели своих действий; </a:t>
            </a:r>
          </a:p>
          <a:p>
            <a:r>
              <a:rPr lang="ru-RU" sz="2200" dirty="0" smtClean="0"/>
              <a:t>• планирование действия с помощью учителя и самостоятельно; </a:t>
            </a:r>
          </a:p>
          <a:p>
            <a:r>
              <a:rPr lang="ru-RU" sz="2200" dirty="0" smtClean="0"/>
              <a:t>• проявление познавательной и творческой инициативы; • оценка правильности выполнения действий; самооценка и </a:t>
            </a:r>
            <a:r>
              <a:rPr lang="ru-RU" sz="2200" dirty="0" err="1" smtClean="0"/>
              <a:t>взаимооценка</a:t>
            </a:r>
            <a:r>
              <a:rPr lang="ru-RU" sz="2200" dirty="0" smtClean="0"/>
              <a:t>; </a:t>
            </a:r>
          </a:p>
          <a:p>
            <a:r>
              <a:rPr lang="ru-RU" sz="2200" dirty="0" smtClean="0"/>
              <a:t>• адекватное восприятие предложений товарищей, учителей, родителей. </a:t>
            </a:r>
          </a:p>
          <a:p>
            <a:r>
              <a:rPr lang="ru-RU" sz="2200" i="1" dirty="0" smtClean="0"/>
              <a:t>Коммуникативные: </a:t>
            </a:r>
          </a:p>
          <a:p>
            <a:r>
              <a:rPr lang="ru-RU" sz="2200" dirty="0" smtClean="0"/>
              <a:t>• готовность слушать собеседника и вести диалог;</a:t>
            </a:r>
          </a:p>
          <a:p>
            <a:r>
              <a:rPr lang="ru-RU" sz="2200" dirty="0" smtClean="0"/>
              <a:t> • готовность признавать возможность существования различных точек зрения и права каждого иметь свою; </a:t>
            </a:r>
          </a:p>
          <a:p>
            <a:r>
              <a:rPr lang="ru-RU" sz="2200" dirty="0" smtClean="0"/>
              <a:t> • умение излагать своё мнение, аргументировать свою точку зрения и давать оценку событий; </a:t>
            </a:r>
          </a:p>
          <a:p>
            <a:r>
              <a:rPr lang="ru-RU" sz="2200" dirty="0" smtClean="0"/>
              <a:t>• определение общей цели и путей её достижения; </a:t>
            </a:r>
          </a:p>
          <a:p>
            <a:r>
              <a:rPr lang="ru-RU" sz="2200" dirty="0" smtClean="0"/>
              <a:t>• адекватно оценивать собственное поведение и поведение окружающих.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Предметные: </a:t>
            </a:r>
          </a:p>
          <a:p>
            <a:r>
              <a:rPr lang="ru-RU" sz="2200" dirty="0" smtClean="0"/>
              <a:t>• представление о роли денег в семье и обществе, о причинах и последствиях изменения доходов и расходов семьи;</a:t>
            </a:r>
          </a:p>
          <a:p>
            <a:r>
              <a:rPr lang="ru-RU" sz="2200" dirty="0" smtClean="0"/>
              <a:t>• проведение простых финансовых расчётов; </a:t>
            </a:r>
          </a:p>
          <a:p>
            <a:r>
              <a:rPr lang="ru-RU" sz="2200" dirty="0" smtClean="0"/>
              <a:t>• знание источников доходов и направлений расходов семьи и умение составлять простой семейный бюджет; знание направлений инвестирования и способов сравнения результатов на простых примерах; </a:t>
            </a:r>
          </a:p>
          <a:p>
            <a:r>
              <a:rPr lang="ru-RU" sz="2200" dirty="0" smtClean="0"/>
              <a:t>• развитие способностей обучающихся делать необходимые выводы и давать обоснованные оценки; </a:t>
            </a:r>
          </a:p>
          <a:p>
            <a:r>
              <a:rPr lang="ru-RU" sz="2200" dirty="0" smtClean="0"/>
              <a:t>• определение элементарных проблем в области семейных финансов и нахождение путей их решения; </a:t>
            </a:r>
          </a:p>
          <a:p>
            <a:r>
              <a:rPr lang="ru-RU" sz="2200" dirty="0" smtClean="0"/>
              <a:t>• развитие кругозора в области экономической жизни общества и формирование познавательного интереса к изучению общественных дисциплин.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20728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) понятия семейного бюджета;</a:t>
            </a:r>
          </a:p>
          <a:p>
            <a:r>
              <a:rPr lang="en-US" dirty="0" smtClean="0"/>
              <a:t>b</a:t>
            </a:r>
            <a:r>
              <a:rPr lang="ru-RU" dirty="0" smtClean="0"/>
              <a:t>) основные составляющие семейного бюджета;</a:t>
            </a:r>
          </a:p>
          <a:p>
            <a:r>
              <a:rPr lang="en-US" dirty="0" smtClean="0"/>
              <a:t>c</a:t>
            </a:r>
            <a:r>
              <a:rPr lang="ru-RU" dirty="0" smtClean="0"/>
              <a:t>) виды семейного бюджета;</a:t>
            </a:r>
          </a:p>
          <a:p>
            <a:r>
              <a:rPr lang="en-US" dirty="0" smtClean="0"/>
              <a:t>d</a:t>
            </a:r>
            <a:r>
              <a:rPr lang="ru-RU" dirty="0" smtClean="0"/>
              <a:t>) структура семейного бюджета;</a:t>
            </a:r>
          </a:p>
          <a:p>
            <a:r>
              <a:rPr lang="en-US" dirty="0" smtClean="0"/>
              <a:t>e</a:t>
            </a:r>
            <a:r>
              <a:rPr lang="ru-RU" dirty="0" smtClean="0"/>
              <a:t>) правила планирования семейного бюджета;</a:t>
            </a:r>
          </a:p>
          <a:p>
            <a:r>
              <a:rPr lang="en-US" dirty="0" smtClean="0"/>
              <a:t>f</a:t>
            </a:r>
            <a:r>
              <a:rPr lang="ru-RU" dirty="0" smtClean="0"/>
              <a:t>) практическая работа в группах.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88900"/>
            <a:ext cx="3312368" cy="34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743</TotalTime>
  <Words>1461</Words>
  <Application>Microsoft Office PowerPoint</Application>
  <PresentationFormat>Экран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ГОСУДАРСТВЕННОЕ АВТОНОМНОЕ УЧРЕЖДЕНИЕ ДОПОЛНИТЕЛЬНОГО ПРОФЕССИОНАЛЬНОГО ОБРАЗОВАНИЯ ИНСТИТУТ РАЗВИТИЯ ОБРАЗОВАНИЯ РЕСПУБЛИКИ БАШКОРТОСТАН   </vt:lpstr>
      <vt:lpstr>Семейный бюджет</vt:lpstr>
      <vt:lpstr>Цель: </vt:lpstr>
      <vt:lpstr>задачи:</vt:lpstr>
      <vt:lpstr>Планируемые результаты:</vt:lpstr>
      <vt:lpstr>Презентация PowerPoint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составляющие бюджета семьи:</vt:lpstr>
      <vt:lpstr>Структура семейного бюджета</vt:lpstr>
      <vt:lpstr>Расходы</vt:lpstr>
      <vt:lpstr>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действий следующий:</vt:lpstr>
      <vt:lpstr>закрепление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Алина</dc:creator>
  <cp:lastModifiedBy>Пользователь Windows</cp:lastModifiedBy>
  <cp:revision>61</cp:revision>
  <dcterms:created xsi:type="dcterms:W3CDTF">2017-01-15T12:07:36Z</dcterms:created>
  <dcterms:modified xsi:type="dcterms:W3CDTF">2018-10-19T09:35:18Z</dcterms:modified>
</cp:coreProperties>
</file>