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1" r:id="rId2"/>
    <p:sldId id="299" r:id="rId3"/>
    <p:sldId id="300" r:id="rId4"/>
    <p:sldId id="262" r:id="rId5"/>
    <p:sldId id="263" r:id="rId6"/>
    <p:sldId id="265" r:id="rId7"/>
    <p:sldId id="296" r:id="rId8"/>
    <p:sldId id="293" r:id="rId9"/>
    <p:sldId id="295" r:id="rId10"/>
    <p:sldId id="273" r:id="rId11"/>
    <p:sldId id="274" r:id="rId12"/>
    <p:sldId id="275" r:id="rId13"/>
    <p:sldId id="287" r:id="rId14"/>
    <p:sldId id="286" r:id="rId15"/>
    <p:sldId id="279" r:id="rId16"/>
    <p:sldId id="283" r:id="rId17"/>
    <p:sldId id="281" r:id="rId18"/>
    <p:sldId id="282" r:id="rId19"/>
    <p:sldId id="290" r:id="rId20"/>
    <p:sldId id="288" r:id="rId21"/>
    <p:sldId id="298" r:id="rId22"/>
    <p:sldId id="278" r:id="rId23"/>
    <p:sldId id="297" r:id="rId24"/>
    <p:sldId id="280" r:id="rId25"/>
    <p:sldId id="284" r:id="rId26"/>
    <p:sldId id="277" r:id="rId27"/>
    <p:sldId id="285" r:id="rId28"/>
    <p:sldId id="292" r:id="rId2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55" d="100"/>
          <a:sy n="55" d="100"/>
        </p:scale>
        <p:origin x="72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9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11/12/2018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11/12/2018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11/12/2018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11/12/2018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11/12/2018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11/12/2018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11/12/2018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11/12/2018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11/12/2018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11/12/2018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11/12/2018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11/12/2018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5" Type="http://schemas.openxmlformats.org/officeDocument/2006/relationships/image" Target="../media/image19.png"/><Relationship Id="rId4" Type="http://schemas.openxmlformats.org/officeDocument/2006/relationships/image" Target="../media/image18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9629" y="1981200"/>
            <a:ext cx="7851648" cy="1828800"/>
          </a:xfrm>
        </p:spPr>
        <p:txBody>
          <a:bodyPr>
            <a:normAutofit/>
          </a:bodyPr>
          <a:lstStyle/>
          <a:p>
            <a:pPr algn="ctr"/>
            <a:r>
              <a:rPr lang="ru-RU" b="0" dirty="0" smtClean="0">
                <a:solidFill>
                  <a:schemeClr val="bg2"/>
                </a:solidFill>
                <a:effectLst/>
                <a:latin typeface="Monotype Corsiva" pitchFamily="66" charset="0"/>
              </a:rPr>
              <a:t>Банковские услуги и отношения людей с банками</a:t>
            </a:r>
            <a:endParaRPr lang="ru-RU" b="0" dirty="0">
              <a:solidFill>
                <a:schemeClr val="bg2"/>
              </a:solidFill>
              <a:effectLst/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685800"/>
            <a:ext cx="891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2"/>
                </a:solidFill>
              </a:rPr>
              <a:t>ГОСУДАРСТВЕННОЕ АВТОНОМНОЕ УЧРЕЖДЕНИЕ</a:t>
            </a:r>
          </a:p>
          <a:p>
            <a:pPr algn="ctr"/>
            <a:r>
              <a:rPr lang="ru-RU" dirty="0" smtClean="0">
                <a:solidFill>
                  <a:schemeClr val="bg2"/>
                </a:solidFill>
              </a:rPr>
              <a:t> ДОПОЛНИТЕЛЬНОГО ПРОФЕССИОНАЬНОГО ОБРАЗОВАНИЯ</a:t>
            </a:r>
          </a:p>
          <a:p>
            <a:pPr algn="ctr"/>
            <a:r>
              <a:rPr lang="ru-RU" dirty="0" smtClean="0">
                <a:solidFill>
                  <a:schemeClr val="bg2"/>
                </a:solidFill>
              </a:rPr>
              <a:t>ИНСТИТУТ  РАЗВИТЯ  ОБРАЗОВАНИЯ РЕСПУБЛИКИ БАШКОРТОСТАН   </a:t>
            </a:r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28746" y="6172200"/>
            <a:ext cx="8755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2"/>
                </a:solidFill>
              </a:rPr>
              <a:t>  </a:t>
            </a:r>
            <a:r>
              <a:rPr lang="ru-RU" sz="2400" dirty="0" smtClean="0">
                <a:solidFill>
                  <a:schemeClr val="bg2"/>
                </a:solidFill>
              </a:rPr>
              <a:t>2018</a:t>
            </a:r>
            <a:endParaRPr lang="ru-RU" sz="2400" dirty="0">
              <a:solidFill>
                <a:schemeClr val="bg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1200" y="4648200"/>
            <a:ext cx="19860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>
                <a:solidFill>
                  <a:schemeClr val="bg2"/>
                </a:solidFill>
              </a:rPr>
              <a:t>Ардаширова</a:t>
            </a:r>
            <a:r>
              <a:rPr lang="ru-RU" dirty="0" smtClean="0">
                <a:solidFill>
                  <a:schemeClr val="bg2"/>
                </a:solidFill>
              </a:rPr>
              <a:t> А.Д.</a:t>
            </a:r>
          </a:p>
          <a:p>
            <a:r>
              <a:rPr lang="ru-RU" dirty="0" err="1" smtClean="0">
                <a:solidFill>
                  <a:schemeClr val="bg2"/>
                </a:solidFill>
              </a:rPr>
              <a:t>Саматов</a:t>
            </a:r>
            <a:r>
              <a:rPr lang="ru-RU" dirty="0" smtClean="0">
                <a:solidFill>
                  <a:schemeClr val="bg2"/>
                </a:solidFill>
              </a:rPr>
              <a:t> И. М.</a:t>
            </a:r>
            <a:endParaRPr lang="en-US" dirty="0" smtClean="0">
              <a:solidFill>
                <a:schemeClr val="bg2"/>
              </a:solidFill>
            </a:endParaRPr>
          </a:p>
          <a:p>
            <a:r>
              <a:rPr lang="ru-RU" dirty="0" err="1" smtClean="0">
                <a:solidFill>
                  <a:schemeClr val="bg2"/>
                </a:solidFill>
              </a:rPr>
              <a:t>Узянбаева</a:t>
            </a:r>
            <a:r>
              <a:rPr lang="ru-RU" dirty="0" smtClean="0">
                <a:solidFill>
                  <a:schemeClr val="bg2"/>
                </a:solidFill>
              </a:rPr>
              <a:t> Г.Ш.</a:t>
            </a:r>
          </a:p>
          <a:p>
            <a:r>
              <a:rPr lang="ru-RU" dirty="0" smtClean="0">
                <a:solidFill>
                  <a:schemeClr val="bg2"/>
                </a:solidFill>
              </a:rPr>
              <a:t>Широкова И.Ф.</a:t>
            </a:r>
            <a:endParaRPr lang="ru-RU" dirty="0">
              <a:solidFill>
                <a:schemeClr val="bg2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65" y="3947333"/>
            <a:ext cx="2590801" cy="20480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38400" y="1676400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2"/>
                </a:solidFill>
              </a:rPr>
              <a:t>   Проектная  работа:</a:t>
            </a:r>
            <a:endParaRPr lang="ru-RU" sz="2400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170709"/>
            <a:ext cx="2743200" cy="27432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170709"/>
            <a:ext cx="3733801" cy="248764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33400" y="4800600"/>
            <a:ext cx="8229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smtClean="0"/>
              <a:t>   </a:t>
            </a:r>
            <a:r>
              <a:rPr lang="ru-RU" sz="2400" smtClean="0"/>
              <a:t>Чтобы </a:t>
            </a:r>
            <a:r>
              <a:rPr lang="ru-RU" sz="2400" dirty="0"/>
              <a:t>деньги могли играть роль фактора производства, они должны </a:t>
            </a:r>
            <a:r>
              <a:rPr lang="ru-RU" sz="2400" dirty="0" smtClean="0"/>
              <a:t>работать, приносить </a:t>
            </a:r>
            <a:r>
              <a:rPr lang="ru-RU" sz="2400" dirty="0"/>
              <a:t>доход своему </a:t>
            </a:r>
            <a:r>
              <a:rPr lang="ru-RU" sz="2400" dirty="0" smtClean="0"/>
              <a:t>владельцу</a:t>
            </a:r>
            <a:r>
              <a:rPr lang="ru-RU" sz="2400" dirty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95600" y="533400"/>
            <a:ext cx="39057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Постановка проблемы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61302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5800" y="3105835"/>
            <a:ext cx="8077200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sz="2400" dirty="0" smtClean="0"/>
          </a:p>
          <a:p>
            <a:r>
              <a:rPr lang="ru-RU" sz="2400" dirty="0" smtClean="0"/>
              <a:t>Какой </a:t>
            </a:r>
            <a:r>
              <a:rPr lang="ru-RU" sz="2400" dirty="0"/>
              <a:t>из представленных </a:t>
            </a:r>
            <a:r>
              <a:rPr lang="ru-RU" sz="2400" dirty="0" smtClean="0"/>
              <a:t>вариантов более эффективен?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789" y="2590800"/>
            <a:ext cx="2641221" cy="25945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94" y="902792"/>
            <a:ext cx="3200400" cy="212526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621" y="671015"/>
            <a:ext cx="2743200" cy="2588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581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838200"/>
            <a:ext cx="7239000" cy="542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762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3400" y="4398496"/>
            <a:ext cx="8153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 smtClean="0"/>
          </a:p>
          <a:p>
            <a:r>
              <a:rPr lang="ru-RU" sz="2800" dirty="0"/>
              <a:t> </a:t>
            </a:r>
            <a:r>
              <a:rPr lang="ru-RU" sz="2800" dirty="0" smtClean="0"/>
              <a:t>  Каким образом мы можем достичь желаемых результатов?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325" y="797631"/>
            <a:ext cx="4506487" cy="3612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20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2000" y="1371601"/>
            <a:ext cx="800100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 </a:t>
            </a:r>
            <a:r>
              <a:rPr lang="ru-RU" dirty="0" smtClean="0"/>
              <a:t>   </a:t>
            </a:r>
            <a:r>
              <a:rPr lang="ru-RU" sz="2400" dirty="0" smtClean="0"/>
              <a:t>Банковская </a:t>
            </a:r>
            <a:r>
              <a:rPr lang="ru-RU" sz="2400" dirty="0"/>
              <a:t>услуга – посредническая деятельность банка, нацеленная на удовлетворение потребностей клиента при проведении банковской операции, не приводящая к изменению формы продукта труда. </a:t>
            </a:r>
            <a:endParaRPr lang="ru-RU" sz="2400" dirty="0" smtClean="0"/>
          </a:p>
          <a:p>
            <a:pPr algn="just"/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3048000"/>
            <a:ext cx="4762500" cy="317420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43000" y="838200"/>
            <a:ext cx="42148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2"/>
                </a:solidFill>
              </a:rPr>
              <a:t>Работа  с  понятием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050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3886199" cy="218598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599" y="2227438"/>
            <a:ext cx="3778591" cy="251906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19600" y="457200"/>
            <a:ext cx="3397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accent5">
                    <a:lumMod val="75000"/>
                  </a:schemeClr>
                </a:solidFill>
              </a:rPr>
              <a:t>1 группа</a:t>
            </a:r>
            <a:endParaRPr lang="ru-RU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2895600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accent5">
                    <a:lumMod val="75000"/>
                  </a:schemeClr>
                </a:solidFill>
              </a:rPr>
              <a:t>       2 группа</a:t>
            </a:r>
            <a:endParaRPr lang="ru-RU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648200"/>
            <a:ext cx="3897192" cy="2133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24400" y="5334000"/>
            <a:ext cx="20917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accent5">
                    <a:lumMod val="75000"/>
                  </a:schemeClr>
                </a:solidFill>
              </a:rPr>
              <a:t>3 группа</a:t>
            </a:r>
            <a:endParaRPr lang="ru-RU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55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09600"/>
            <a:ext cx="7924800" cy="579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71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5" y="114300"/>
            <a:ext cx="8853055" cy="6639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20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77" y="333556"/>
            <a:ext cx="3527209" cy="626225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4127" y="4267200"/>
            <a:ext cx="4281714" cy="22479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4591" y="287740"/>
            <a:ext cx="2381250" cy="23812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319908"/>
            <a:ext cx="2209800" cy="233088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4127" y="2379362"/>
            <a:ext cx="4281714" cy="1887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85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07" y="457200"/>
            <a:ext cx="8760893" cy="611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182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7867877" cy="3810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0" dirty="0" smtClean="0">
                <a:solidFill>
                  <a:schemeClr val="bg2"/>
                </a:solidFill>
                <a:effectLst/>
                <a:latin typeface="Monotype Corsiva" pitchFamily="66" charset="0"/>
              </a:rPr>
              <a:t>Авторы проекта</a:t>
            </a:r>
            <a:br>
              <a:rPr lang="ru-RU" b="0" dirty="0" smtClean="0">
                <a:solidFill>
                  <a:schemeClr val="bg2"/>
                </a:solidFill>
                <a:effectLst/>
                <a:latin typeface="Monotype Corsiva" pitchFamily="66" charset="0"/>
              </a:rPr>
            </a:br>
            <a:r>
              <a:rPr lang="ru-RU" sz="3200" b="0" dirty="0" err="1" smtClean="0">
                <a:solidFill>
                  <a:schemeClr val="bg2"/>
                </a:solidFill>
                <a:effectLst/>
                <a:latin typeface="Monotype Corsiva" pitchFamily="66" charset="0"/>
              </a:rPr>
              <a:t>Ардаширова</a:t>
            </a:r>
            <a:r>
              <a:rPr lang="ru-RU" sz="3200" b="0" dirty="0" smtClean="0">
                <a:solidFill>
                  <a:schemeClr val="bg2"/>
                </a:solidFill>
                <a:effectLst/>
                <a:latin typeface="Monotype Corsiva" pitchFamily="66" charset="0"/>
              </a:rPr>
              <a:t> </a:t>
            </a:r>
            <a:r>
              <a:rPr lang="ru-RU" sz="3200" b="0" dirty="0" err="1" smtClean="0">
                <a:solidFill>
                  <a:schemeClr val="bg2"/>
                </a:solidFill>
                <a:effectLst/>
                <a:latin typeface="Monotype Corsiva" pitchFamily="66" charset="0"/>
              </a:rPr>
              <a:t>Айгуль</a:t>
            </a:r>
            <a:r>
              <a:rPr lang="en-US" sz="3200" b="0" dirty="0" smtClean="0">
                <a:solidFill>
                  <a:schemeClr val="bg2"/>
                </a:solidFill>
                <a:effectLst/>
                <a:latin typeface="Monotype Corsiva" pitchFamily="66" charset="0"/>
              </a:rPr>
              <a:t> </a:t>
            </a:r>
            <a:r>
              <a:rPr lang="ru-RU" sz="3200" b="0" dirty="0" smtClean="0">
                <a:solidFill>
                  <a:schemeClr val="bg2"/>
                </a:solidFill>
                <a:effectLst/>
                <a:latin typeface="Monotype Corsiva" pitchFamily="66" charset="0"/>
              </a:rPr>
              <a:t>Даниловна, учитель обществознания первой категории МБОУ-Гимназия </a:t>
            </a:r>
            <a:r>
              <a:rPr lang="ru-RU" sz="3200" b="0" dirty="0" err="1" smtClean="0">
                <a:solidFill>
                  <a:schemeClr val="bg2"/>
                </a:solidFill>
                <a:effectLst/>
                <a:latin typeface="Monotype Corsiva" pitchFamily="66" charset="0"/>
              </a:rPr>
              <a:t>с.Чекмагуш</a:t>
            </a:r>
            <a:r>
              <a:rPr lang="ru-RU" sz="3200" b="0" dirty="0" smtClean="0">
                <a:solidFill>
                  <a:schemeClr val="bg2"/>
                </a:solidFill>
                <a:effectLst/>
                <a:latin typeface="Monotype Corsiva" pitchFamily="66" charset="0"/>
              </a:rPr>
              <a:t/>
            </a:r>
            <a:br>
              <a:rPr lang="ru-RU" sz="3200" b="0" dirty="0" smtClean="0">
                <a:solidFill>
                  <a:schemeClr val="bg2"/>
                </a:solidFill>
                <a:effectLst/>
                <a:latin typeface="Monotype Corsiva" pitchFamily="66" charset="0"/>
              </a:rPr>
            </a:br>
            <a:r>
              <a:rPr lang="ru-RU" sz="3200" b="0" dirty="0" err="1" smtClean="0">
                <a:solidFill>
                  <a:schemeClr val="bg2"/>
                </a:solidFill>
                <a:effectLst/>
                <a:latin typeface="Monotype Corsiva" pitchFamily="66" charset="0"/>
              </a:rPr>
              <a:t>Саматов</a:t>
            </a:r>
            <a:r>
              <a:rPr lang="ru-RU" sz="3200" b="0" dirty="0" smtClean="0">
                <a:solidFill>
                  <a:schemeClr val="bg2"/>
                </a:solidFill>
                <a:effectLst/>
                <a:latin typeface="Monotype Corsiva" pitchFamily="66" charset="0"/>
              </a:rPr>
              <a:t> </a:t>
            </a:r>
            <a:r>
              <a:rPr lang="ru-RU" sz="3200" b="0" dirty="0" err="1" smtClean="0">
                <a:solidFill>
                  <a:schemeClr val="bg2"/>
                </a:solidFill>
                <a:effectLst/>
                <a:latin typeface="Monotype Corsiva" pitchFamily="66" charset="0"/>
              </a:rPr>
              <a:t>Ильсур</a:t>
            </a:r>
            <a:r>
              <a:rPr lang="en-US" sz="3200" b="0" dirty="0" smtClean="0">
                <a:solidFill>
                  <a:schemeClr val="bg2"/>
                </a:solidFill>
                <a:effectLst/>
                <a:latin typeface="Monotype Corsiva" pitchFamily="66" charset="0"/>
              </a:rPr>
              <a:t> </a:t>
            </a:r>
            <a:r>
              <a:rPr lang="ru-RU" sz="3200" b="0" dirty="0" err="1" smtClean="0">
                <a:solidFill>
                  <a:schemeClr val="bg2"/>
                </a:solidFill>
                <a:effectLst/>
                <a:latin typeface="Monotype Corsiva" pitchFamily="66" charset="0"/>
              </a:rPr>
              <a:t>Мазгарович</a:t>
            </a:r>
            <a:r>
              <a:rPr lang="ru-RU" sz="3200" b="0" dirty="0" smtClean="0">
                <a:solidFill>
                  <a:schemeClr val="bg2"/>
                </a:solidFill>
                <a:effectLst/>
                <a:latin typeface="Monotype Corsiva" pitchFamily="66" charset="0"/>
              </a:rPr>
              <a:t>, учитель истории и обществознания МБОУ СОШ с. </a:t>
            </a:r>
            <a:r>
              <a:rPr lang="ru-RU" sz="3200" b="0" dirty="0" err="1" smtClean="0">
                <a:solidFill>
                  <a:schemeClr val="bg2"/>
                </a:solidFill>
                <a:effectLst/>
                <a:latin typeface="Monotype Corsiva" pitchFamily="66" charset="0"/>
              </a:rPr>
              <a:t>Резяпово</a:t>
            </a:r>
            <a:r>
              <a:rPr lang="ru-RU" sz="3200" b="0" dirty="0" smtClean="0">
                <a:solidFill>
                  <a:schemeClr val="bg2"/>
                </a:solidFill>
                <a:effectLst/>
                <a:latin typeface="Monotype Corsiva" pitchFamily="66" charset="0"/>
              </a:rPr>
              <a:t/>
            </a:r>
            <a:br>
              <a:rPr lang="ru-RU" sz="3200" b="0" dirty="0" smtClean="0">
                <a:solidFill>
                  <a:schemeClr val="bg2"/>
                </a:solidFill>
                <a:effectLst/>
                <a:latin typeface="Monotype Corsiva" pitchFamily="66" charset="0"/>
              </a:rPr>
            </a:br>
            <a:r>
              <a:rPr lang="ru-RU" sz="3200" b="0" dirty="0" err="1" smtClean="0">
                <a:solidFill>
                  <a:schemeClr val="bg2"/>
                </a:solidFill>
                <a:effectLst/>
                <a:latin typeface="Monotype Corsiva" pitchFamily="66" charset="0"/>
              </a:rPr>
              <a:t>Манахова</a:t>
            </a:r>
            <a:r>
              <a:rPr lang="ru-RU" sz="3200" b="0" dirty="0" smtClean="0">
                <a:solidFill>
                  <a:schemeClr val="bg2"/>
                </a:solidFill>
                <a:effectLst/>
                <a:latin typeface="Monotype Corsiva" pitchFamily="66" charset="0"/>
              </a:rPr>
              <a:t>  Лилия </a:t>
            </a:r>
            <a:r>
              <a:rPr lang="ru-RU" sz="3200" b="0" dirty="0" err="1" smtClean="0">
                <a:solidFill>
                  <a:schemeClr val="bg2"/>
                </a:solidFill>
                <a:effectLst/>
                <a:latin typeface="Monotype Corsiva" pitchFamily="66" charset="0"/>
              </a:rPr>
              <a:t>Фанилевна</a:t>
            </a:r>
            <a:r>
              <a:rPr lang="ru-RU" sz="3200" b="0" dirty="0" smtClean="0">
                <a:solidFill>
                  <a:schemeClr val="bg2"/>
                </a:solidFill>
                <a:effectLst/>
                <a:latin typeface="Monotype Corsiva" pitchFamily="66" charset="0"/>
              </a:rPr>
              <a:t>, учитель математики МОБУ СОШ с. </a:t>
            </a:r>
            <a:r>
              <a:rPr lang="ru-RU" sz="3200" b="0" dirty="0" err="1" smtClean="0">
                <a:solidFill>
                  <a:schemeClr val="bg2"/>
                </a:solidFill>
                <a:effectLst/>
                <a:latin typeface="Monotype Corsiva" pitchFamily="66" charset="0"/>
              </a:rPr>
              <a:t>Миловка</a:t>
            </a:r>
            <a:r>
              <a:rPr lang="ru-RU" sz="3200" b="0" smtClean="0">
                <a:solidFill>
                  <a:schemeClr val="bg2"/>
                </a:solidFill>
                <a:effectLst/>
                <a:latin typeface="Monotype Corsiva" pitchFamily="66" charset="0"/>
              </a:rPr>
              <a:t>.</a:t>
            </a:r>
            <a:endParaRPr lang="ru-RU" sz="3200" b="0" dirty="0">
              <a:solidFill>
                <a:schemeClr val="bg2"/>
              </a:solidFill>
              <a:effectLst/>
              <a:latin typeface="Monotype Corsiva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24400" y="1066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18386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7" y="685800"/>
            <a:ext cx="9134475" cy="600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1817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04800"/>
            <a:ext cx="3897191" cy="190499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286000"/>
            <a:ext cx="8552333" cy="43434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55" y="304800"/>
            <a:ext cx="29718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5933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1000" y="762000"/>
            <a:ext cx="8763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smtClean="0"/>
              <a:t>       </a:t>
            </a:r>
            <a:r>
              <a:rPr lang="ru-RU" sz="2800" b="1" dirty="0" smtClean="0"/>
              <a:t>Цитаты </a:t>
            </a:r>
            <a:r>
              <a:rPr lang="ru-RU" sz="2800" b="1" dirty="0"/>
              <a:t>и высказывания </a:t>
            </a:r>
            <a:endParaRPr lang="ru-RU" sz="2800" b="1" dirty="0" smtClean="0"/>
          </a:p>
          <a:p>
            <a:r>
              <a:rPr lang="ru-RU" sz="2800" b="1" dirty="0" smtClean="0"/>
              <a:t>                      о  банках</a:t>
            </a:r>
            <a:endParaRPr lang="ru-RU" sz="2800" b="1" dirty="0"/>
          </a:p>
          <a:p>
            <a:r>
              <a:rPr lang="ru-RU" sz="2800" dirty="0"/>
              <a:t>      От начала времен было </a:t>
            </a:r>
            <a:r>
              <a:rPr lang="ru-RU" sz="2800" dirty="0" smtClean="0"/>
              <a:t>три</a:t>
            </a:r>
          </a:p>
          <a:p>
            <a:r>
              <a:rPr lang="ru-RU" sz="2800" dirty="0" smtClean="0"/>
              <a:t> </a:t>
            </a:r>
            <a:r>
              <a:rPr lang="ru-RU" sz="2800" dirty="0"/>
              <a:t>великих изобретения: огонь</a:t>
            </a:r>
            <a:r>
              <a:rPr lang="ru-RU" sz="2800" dirty="0" smtClean="0"/>
              <a:t>,</a:t>
            </a:r>
          </a:p>
          <a:p>
            <a:r>
              <a:rPr lang="ru-RU" sz="2800" dirty="0" smtClean="0"/>
              <a:t> </a:t>
            </a:r>
            <a:r>
              <a:rPr lang="ru-RU" sz="2800" dirty="0"/>
              <a:t>колесо и </a:t>
            </a:r>
            <a:r>
              <a:rPr lang="ru-RU" sz="2800" dirty="0" smtClean="0"/>
              <a:t>центральная</a:t>
            </a:r>
          </a:p>
          <a:p>
            <a:r>
              <a:rPr lang="ru-RU" sz="2800" dirty="0" smtClean="0"/>
              <a:t> </a:t>
            </a:r>
            <a:r>
              <a:rPr lang="ru-RU" sz="2800" dirty="0"/>
              <a:t>банковская система.</a:t>
            </a:r>
          </a:p>
          <a:p>
            <a:r>
              <a:rPr lang="ru-RU" sz="2800" dirty="0"/>
              <a:t>                                  </a:t>
            </a:r>
            <a:r>
              <a:rPr lang="ru-RU" sz="2800" dirty="0" smtClean="0"/>
              <a:t>     </a:t>
            </a:r>
            <a:r>
              <a:rPr lang="ru-RU" sz="2800" dirty="0" err="1"/>
              <a:t>Уилл</a:t>
            </a:r>
            <a:r>
              <a:rPr lang="ru-RU" sz="2800" dirty="0"/>
              <a:t> </a:t>
            </a:r>
            <a:r>
              <a:rPr lang="ru-RU" sz="2800" dirty="0" err="1"/>
              <a:t>Роджерс</a:t>
            </a:r>
            <a:endParaRPr lang="ru-RU" sz="2800" dirty="0"/>
          </a:p>
          <a:p>
            <a:r>
              <a:rPr lang="ru-RU" sz="2800" dirty="0"/>
              <a:t>     Когда кладешь деньги в банк, радуйся не тому, что богатеешь, будь счастлив до небес, </a:t>
            </a:r>
            <a:r>
              <a:rPr lang="ru-RU" sz="2800" dirty="0" smtClean="0"/>
              <a:t>что точно </a:t>
            </a:r>
            <a:r>
              <a:rPr lang="ru-RU" sz="2800" dirty="0"/>
              <a:t>пустил их не на ветер.</a:t>
            </a:r>
          </a:p>
          <a:p>
            <a:r>
              <a:rPr lang="ru-RU" sz="2800" dirty="0"/>
              <a:t>                                         </a:t>
            </a:r>
            <a:r>
              <a:rPr lang="ru-RU" sz="2800" dirty="0" smtClean="0"/>
              <a:t>Алан </a:t>
            </a:r>
            <a:r>
              <a:rPr lang="ru-RU" sz="2800" dirty="0" err="1"/>
              <a:t>Силлитоу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685800"/>
            <a:ext cx="3124200" cy="2584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27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400" y="1295400"/>
            <a:ext cx="876300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          Закрепление.</a:t>
            </a:r>
            <a:endParaRPr lang="ru-RU" sz="2800" dirty="0"/>
          </a:p>
          <a:p>
            <a:r>
              <a:rPr lang="ru-RU" sz="2800" dirty="0" smtClean="0"/>
              <a:t> </a:t>
            </a:r>
            <a:r>
              <a:rPr lang="ru-RU" sz="3200" dirty="0" smtClean="0"/>
              <a:t>1</a:t>
            </a:r>
            <a:r>
              <a:rPr lang="ru-RU" sz="2800" dirty="0" smtClean="0"/>
              <a:t>.Что </a:t>
            </a:r>
            <a:r>
              <a:rPr lang="ru-RU" sz="2800" dirty="0"/>
              <a:t>такое банк?</a:t>
            </a:r>
          </a:p>
          <a:p>
            <a:r>
              <a:rPr lang="ru-RU" sz="2800" dirty="0" smtClean="0"/>
              <a:t> 2.Что </a:t>
            </a:r>
            <a:r>
              <a:rPr lang="ru-RU" sz="2800" dirty="0"/>
              <a:t>такое доход?</a:t>
            </a:r>
          </a:p>
          <a:p>
            <a:r>
              <a:rPr lang="ru-RU" sz="2800" dirty="0" smtClean="0"/>
              <a:t> 3.Какие </a:t>
            </a:r>
            <a:r>
              <a:rPr lang="ru-RU" sz="2800" dirty="0"/>
              <a:t>операции выполняют коммерческие банки?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150" y="3276600"/>
            <a:ext cx="3619500" cy="3039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9059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4073" y="588818"/>
            <a:ext cx="83058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                       </a:t>
            </a:r>
            <a:r>
              <a:rPr lang="ru-RU" sz="2800" dirty="0" smtClean="0">
                <a:solidFill>
                  <a:schemeClr val="tx2"/>
                </a:solidFill>
              </a:rPr>
              <a:t>Практическая работа.</a:t>
            </a:r>
          </a:p>
          <a:p>
            <a:r>
              <a:rPr lang="ru-RU" sz="2400" dirty="0" smtClean="0"/>
              <a:t>     Оцените </a:t>
            </a:r>
            <a:r>
              <a:rPr lang="ru-RU" sz="2400" dirty="0"/>
              <a:t>предложенную ситуацию:</a:t>
            </a:r>
          </a:p>
          <a:p>
            <a:r>
              <a:rPr lang="ru-RU" sz="2400" dirty="0" smtClean="0"/>
              <a:t>     Вы </a:t>
            </a:r>
            <a:r>
              <a:rPr lang="ru-RU" sz="2400" dirty="0"/>
              <a:t>можете </a:t>
            </a:r>
            <a:r>
              <a:rPr lang="ru-RU" sz="2400" dirty="0" smtClean="0"/>
              <a:t>позволить </a:t>
            </a:r>
            <a:r>
              <a:rPr lang="ru-RU" sz="2400" dirty="0"/>
              <a:t>себе </a:t>
            </a:r>
            <a:r>
              <a:rPr lang="ru-RU" sz="2400" dirty="0" smtClean="0"/>
              <a:t>новый ноутбук, </a:t>
            </a:r>
            <a:r>
              <a:rPr lang="ru-RU" sz="2400" dirty="0"/>
              <a:t>ведь именно </a:t>
            </a:r>
            <a:r>
              <a:rPr lang="ru-RU" sz="2400" dirty="0" smtClean="0"/>
              <a:t>сейчас Сбербанк </a:t>
            </a:r>
            <a:r>
              <a:rPr lang="ru-RU" sz="2400" dirty="0"/>
              <a:t>предлагает Вам потребительский кредит на </a:t>
            </a:r>
            <a:r>
              <a:rPr lang="ru-RU" sz="2400" dirty="0" smtClean="0"/>
              <a:t>покупку ноутбука </a:t>
            </a:r>
            <a:r>
              <a:rPr lang="ru-RU" sz="2400" dirty="0"/>
              <a:t>сроком до </a:t>
            </a:r>
            <a:r>
              <a:rPr lang="ru-RU" sz="2400" dirty="0" smtClean="0"/>
              <a:t>12 </a:t>
            </a:r>
            <a:r>
              <a:rPr lang="ru-RU" sz="2400" dirty="0"/>
              <a:t>месяцев. </a:t>
            </a:r>
            <a:endParaRPr lang="ru-RU" sz="2400" dirty="0" smtClean="0"/>
          </a:p>
          <a:p>
            <a:r>
              <a:rPr lang="ru-RU" sz="2400" dirty="0" smtClean="0"/>
              <a:t>       Для </a:t>
            </a:r>
            <a:r>
              <a:rPr lang="ru-RU" sz="2400" dirty="0"/>
              <a:t>оформления кредита Вам понадобятся только </a:t>
            </a:r>
            <a:r>
              <a:rPr lang="ru-RU" sz="2400" dirty="0" smtClean="0"/>
              <a:t>паспорт </a:t>
            </a:r>
            <a:r>
              <a:rPr lang="ru-RU" sz="2400" dirty="0"/>
              <a:t>и 15 минут свободного времени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      Сумма кредита: </a:t>
            </a:r>
            <a:r>
              <a:rPr lang="ru-RU" sz="2400" dirty="0" smtClean="0">
                <a:solidFill>
                  <a:srgbClr val="FF0000"/>
                </a:solidFill>
              </a:rPr>
              <a:t>50 тыс.</a:t>
            </a:r>
          </a:p>
          <a:p>
            <a:r>
              <a:rPr lang="ru-RU" sz="2400" dirty="0" smtClean="0"/>
              <a:t>      Срок кредита: </a:t>
            </a:r>
            <a:r>
              <a:rPr lang="ru-RU" sz="2400" dirty="0" smtClean="0">
                <a:solidFill>
                  <a:srgbClr val="FF0000"/>
                </a:solidFill>
              </a:rPr>
              <a:t>12 мес.</a:t>
            </a:r>
          </a:p>
          <a:p>
            <a:r>
              <a:rPr lang="ru-RU" sz="2400" dirty="0" smtClean="0"/>
              <a:t>      Размер процентной ставки </a:t>
            </a:r>
            <a:r>
              <a:rPr lang="ru-RU" sz="2000" dirty="0" smtClean="0">
                <a:solidFill>
                  <a:srgbClr val="FF0000"/>
                </a:solidFill>
              </a:rPr>
              <a:t>– 21,9%</a:t>
            </a:r>
          </a:p>
          <a:p>
            <a:endParaRPr lang="ru-RU" sz="2000" dirty="0">
              <a:solidFill>
                <a:srgbClr val="FF0000"/>
              </a:solidFill>
            </a:endParaRPr>
          </a:p>
          <a:p>
            <a:endParaRPr lang="ru-RU" sz="2000" dirty="0" smtClean="0">
              <a:solidFill>
                <a:srgbClr val="FF0000"/>
              </a:solidFill>
            </a:endParaRPr>
          </a:p>
          <a:p>
            <a:r>
              <a:rPr lang="ru-RU" sz="2800" dirty="0" smtClean="0"/>
              <a:t>Оцените плюсы и минусы данного предложения.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50086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9600" y="838200"/>
            <a:ext cx="8305800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tx2"/>
                </a:solidFill>
              </a:rPr>
              <a:t>         Практическая работа.</a:t>
            </a:r>
          </a:p>
          <a:p>
            <a:pPr algn="just"/>
            <a:r>
              <a:rPr lang="ru-RU" sz="2800" dirty="0"/>
              <a:t> </a:t>
            </a:r>
            <a:r>
              <a:rPr lang="ru-RU" sz="2800" dirty="0" smtClean="0"/>
              <a:t>  Стипендиаты фестиваля «Звездочки надежды» </a:t>
            </a:r>
          </a:p>
          <a:p>
            <a:pPr algn="just"/>
            <a:r>
              <a:rPr lang="ru-RU" sz="2800" dirty="0" smtClean="0"/>
              <a:t>(учащиеся 8-</a:t>
            </a:r>
            <a:r>
              <a:rPr lang="ru-RU" sz="3600" dirty="0" smtClean="0"/>
              <a:t>11</a:t>
            </a:r>
            <a:r>
              <a:rPr lang="ru-RU" sz="2800" dirty="0" smtClean="0"/>
              <a:t> классов)получили премии главы администрации МР Чекмагушевский район и депутата Государственного собрания Курултая РБ.</a:t>
            </a:r>
          </a:p>
          <a:p>
            <a:pPr algn="just"/>
            <a:r>
              <a:rPr lang="ru-RU" sz="2800" dirty="0" smtClean="0"/>
              <a:t>    Вправе ли они самостоятельно внести свою стипендию в кредитные учреждения?</a:t>
            </a:r>
          </a:p>
          <a:p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340" y="4362734"/>
            <a:ext cx="2752725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03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8200" y="762000"/>
            <a:ext cx="7848600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chemeClr val="tx2"/>
                </a:solidFill>
              </a:rPr>
              <a:t>Рефлексия.</a:t>
            </a:r>
          </a:p>
          <a:p>
            <a:endParaRPr lang="ru-RU" dirty="0"/>
          </a:p>
          <a:p>
            <a:r>
              <a:rPr lang="ru-RU" sz="2800" dirty="0"/>
              <a:t>Закончите фразы</a:t>
            </a:r>
            <a:r>
              <a:rPr lang="ru-RU" sz="2800" dirty="0" smtClean="0"/>
              <a:t>:</a:t>
            </a:r>
          </a:p>
          <a:p>
            <a:endParaRPr lang="ru-RU" sz="2800" dirty="0"/>
          </a:p>
          <a:p>
            <a:r>
              <a:rPr lang="ru-RU" sz="2800" dirty="0"/>
              <a:t>-Самое интересное на уроке </a:t>
            </a:r>
            <a:r>
              <a:rPr lang="ru-RU" sz="2800" dirty="0" smtClean="0"/>
              <a:t>было…</a:t>
            </a:r>
          </a:p>
          <a:p>
            <a:endParaRPr lang="ru-RU" sz="2800" dirty="0"/>
          </a:p>
          <a:p>
            <a:r>
              <a:rPr lang="ru-RU" sz="2800" dirty="0"/>
              <a:t>-Сегодня на уроке я так и не </a:t>
            </a:r>
            <a:r>
              <a:rPr lang="ru-RU" sz="2800" dirty="0" smtClean="0"/>
              <a:t>понял...</a:t>
            </a:r>
          </a:p>
          <a:p>
            <a:endParaRPr lang="ru-RU" sz="2800" dirty="0"/>
          </a:p>
          <a:p>
            <a:r>
              <a:rPr lang="ru-RU" sz="2800" dirty="0"/>
              <a:t>-Меня </a:t>
            </a:r>
            <a:r>
              <a:rPr lang="ru-RU" sz="2800" dirty="0" smtClean="0"/>
              <a:t>заинтересовало</a:t>
            </a:r>
            <a:r>
              <a:rPr lang="ru-RU" sz="3600" dirty="0" smtClean="0"/>
              <a:t>…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71969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219200"/>
            <a:ext cx="8077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tx2"/>
                </a:solidFill>
              </a:rPr>
              <a:t>     Домашнее задание: </a:t>
            </a:r>
          </a:p>
          <a:p>
            <a:pPr marL="571500" indent="-571500">
              <a:buFont typeface="Courier New" pitchFamily="49" charset="0"/>
              <a:buChar char="o"/>
            </a:pPr>
            <a:r>
              <a:rPr lang="ru-RU" sz="3600" dirty="0" smtClean="0">
                <a:solidFill>
                  <a:schemeClr val="tx2"/>
                </a:solidFill>
              </a:rPr>
              <a:t>разработать тест « О банках и банковской деятельности»</a:t>
            </a:r>
          </a:p>
          <a:p>
            <a:r>
              <a:rPr lang="ru-RU" sz="3600" dirty="0" smtClean="0">
                <a:solidFill>
                  <a:schemeClr val="tx2"/>
                </a:solidFill>
              </a:rPr>
              <a:t>( 10 вопросов)</a:t>
            </a:r>
          </a:p>
          <a:p>
            <a:pPr marL="571500" indent="-571500">
              <a:buFont typeface="Courier New" pitchFamily="49" charset="0"/>
              <a:buChar char="o"/>
            </a:pPr>
            <a:r>
              <a:rPr lang="ru-RU" sz="3600" dirty="0" smtClean="0">
                <a:solidFill>
                  <a:schemeClr val="tx2"/>
                </a:solidFill>
              </a:rPr>
              <a:t>Знакомство с</a:t>
            </a:r>
            <a:r>
              <a:rPr lang="ru-RU" sz="3600" dirty="0">
                <a:solidFill>
                  <a:schemeClr val="tx2"/>
                </a:solidFill>
              </a:rPr>
              <a:t> </a:t>
            </a:r>
            <a:r>
              <a:rPr lang="ru-RU" sz="3600" dirty="0" smtClean="0">
                <a:solidFill>
                  <a:schemeClr val="tx2"/>
                </a:solidFill>
              </a:rPr>
              <a:t>онлайн сервисом </a:t>
            </a:r>
          </a:p>
          <a:p>
            <a:r>
              <a:rPr lang="en-US" sz="3600" dirty="0" smtClean="0">
                <a:solidFill>
                  <a:schemeClr val="tx2"/>
                </a:solidFill>
              </a:rPr>
              <a:t> http</a:t>
            </a:r>
            <a:r>
              <a:rPr lang="ru-RU" sz="3600" dirty="0" smtClean="0">
                <a:solidFill>
                  <a:schemeClr val="tx2"/>
                </a:solidFill>
              </a:rPr>
              <a:t>:// </a:t>
            </a:r>
            <a:r>
              <a:rPr lang="en-US" sz="3600" u="sng" dirty="0" smtClean="0">
                <a:solidFill>
                  <a:schemeClr val="tx2"/>
                </a:solidFill>
              </a:rPr>
              <a:t>learningapps.org</a:t>
            </a:r>
            <a:endParaRPr lang="ru-RU" u="sng" dirty="0"/>
          </a:p>
        </p:txBody>
      </p:sp>
    </p:spTree>
    <p:extLst>
      <p:ext uri="{BB962C8B-B14F-4D97-AF65-F5344CB8AC3E}">
        <p14:creationId xmlns:p14="http://schemas.microsoft.com/office/powerpoint/2010/main" val="10851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1600200"/>
            <a:ext cx="69754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800" dirty="0" smtClean="0">
              <a:solidFill>
                <a:schemeClr val="tx2"/>
              </a:solidFill>
            </a:endParaRPr>
          </a:p>
          <a:p>
            <a:r>
              <a:rPr lang="ru-RU" sz="4800" dirty="0" smtClean="0">
                <a:solidFill>
                  <a:schemeClr val="tx2"/>
                </a:solidFill>
              </a:rPr>
              <a:t>Спасибо за внимание!</a:t>
            </a:r>
            <a:endParaRPr lang="ru-RU" sz="4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375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90323" y="914400"/>
            <a:ext cx="7867877" cy="1720334"/>
          </a:xfrm>
        </p:spPr>
        <p:txBody>
          <a:bodyPr>
            <a:noAutofit/>
          </a:bodyPr>
          <a:lstStyle/>
          <a:p>
            <a:pPr algn="ctr"/>
            <a:r>
              <a:rPr lang="ru-RU" sz="5400" b="0" dirty="0">
                <a:solidFill>
                  <a:schemeClr val="bg2"/>
                </a:solidFill>
                <a:effectLst/>
                <a:latin typeface="Monotype Corsiva" pitchFamily="66" charset="0"/>
              </a:rPr>
              <a:t>Банковские услуги </a:t>
            </a:r>
            <a:br>
              <a:rPr lang="ru-RU" sz="5400" b="0" dirty="0">
                <a:solidFill>
                  <a:schemeClr val="bg2"/>
                </a:solidFill>
                <a:effectLst/>
                <a:latin typeface="Monotype Corsiva" pitchFamily="66" charset="0"/>
              </a:rPr>
            </a:br>
            <a:r>
              <a:rPr lang="ru-RU" sz="5400" b="0" dirty="0">
                <a:solidFill>
                  <a:schemeClr val="bg2"/>
                </a:solidFill>
                <a:effectLst/>
                <a:latin typeface="Monotype Corsiva" pitchFamily="66" charset="0"/>
              </a:rPr>
              <a:t>и отношения </a:t>
            </a:r>
            <a:r>
              <a:rPr lang="ru-RU" sz="5400" b="0" dirty="0" smtClean="0">
                <a:solidFill>
                  <a:schemeClr val="bg2"/>
                </a:solidFill>
                <a:effectLst/>
                <a:latin typeface="Monotype Corsiva" pitchFamily="66" charset="0"/>
              </a:rPr>
              <a:t>людей </a:t>
            </a:r>
            <a:r>
              <a:rPr lang="ru-RU" sz="5400" b="0" dirty="0">
                <a:solidFill>
                  <a:schemeClr val="bg2"/>
                </a:solidFill>
                <a:effectLst/>
                <a:latin typeface="Monotype Corsiva" pitchFamily="66" charset="0"/>
              </a:rPr>
              <a:t>с банками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24400" y="1066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5800" y="3048000"/>
            <a:ext cx="7772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Разработка урока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Неделя </a:t>
            </a:r>
            <a:r>
              <a:rPr lang="ru-RU" sz="28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«Финансовой </a:t>
            </a:r>
            <a:r>
              <a:rPr lang="ru-RU" sz="28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грамотности»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Участники</a:t>
            </a:r>
            <a:r>
              <a:rPr lang="ru-RU" sz="28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8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10-11 класс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Организаторы</a:t>
            </a:r>
            <a:r>
              <a:rPr lang="ru-RU" sz="28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: педагоги-предметники или организационная команда учащихся 10-11 </a:t>
            </a:r>
            <a:r>
              <a:rPr lang="ru-RU" sz="28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класса</a:t>
            </a:r>
            <a:endParaRPr lang="ru-RU" sz="28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74465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38200" y="838200"/>
            <a:ext cx="5715000" cy="990600"/>
          </a:xfrm>
        </p:spPr>
        <p:txBody>
          <a:bodyPr/>
          <a:lstStyle/>
          <a:p>
            <a:pPr algn="just"/>
            <a:r>
              <a:rPr lang="ru-RU" sz="4800" dirty="0" smtClean="0">
                <a:solidFill>
                  <a:schemeClr val="bg2"/>
                </a:solidFill>
                <a:effectLst/>
                <a:latin typeface="Monotype Corsiva" pitchFamily="66" charset="0"/>
              </a:rPr>
              <a:t>  Актуальность  урока</a:t>
            </a:r>
            <a:endParaRPr lang="ru-RU" sz="4800" dirty="0">
              <a:solidFill>
                <a:schemeClr val="bg2"/>
              </a:solidFill>
              <a:effectLst/>
              <a:latin typeface="Monotype Corsiva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7200" y="2667000"/>
            <a:ext cx="76962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    </a:t>
            </a:r>
            <a:r>
              <a:rPr lang="ru-RU" sz="2800" dirty="0" smtClean="0">
                <a:solidFill>
                  <a:schemeClr val="bg2"/>
                </a:solidFill>
              </a:rPr>
              <a:t>Банковские услуги в условиях рыночной экономики, становятся важнейшим источником  увеличения доходов и удовлетворения потребностей клиентов банка.</a:t>
            </a:r>
            <a:endParaRPr lang="ru-RU" sz="2800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543800" cy="2133600"/>
          </a:xfrm>
        </p:spPr>
        <p:txBody>
          <a:bodyPr/>
          <a:lstStyle/>
          <a:p>
            <a:pPr algn="ctr"/>
            <a:r>
              <a:rPr lang="ru-RU" sz="3200" b="0" dirty="0" smtClean="0">
                <a:solidFill>
                  <a:schemeClr val="bg2"/>
                </a:solidFill>
                <a:effectLst/>
                <a:latin typeface="+mn-lt"/>
              </a:rPr>
              <a:t>Цель урока: формирование </a:t>
            </a:r>
            <a:r>
              <a:rPr lang="ru-RU" sz="3200" b="0" dirty="0">
                <a:solidFill>
                  <a:schemeClr val="bg2"/>
                </a:solidFill>
                <a:effectLst/>
                <a:latin typeface="+mn-lt"/>
              </a:rPr>
              <a:t>правильного финансового  </a:t>
            </a:r>
            <a:r>
              <a:rPr lang="ru-RU" sz="3200" b="0" dirty="0" smtClean="0">
                <a:solidFill>
                  <a:schemeClr val="bg2"/>
                </a:solidFill>
                <a:effectLst/>
                <a:latin typeface="+mn-lt"/>
              </a:rPr>
              <a:t>поведения</a:t>
            </a:r>
            <a:endParaRPr lang="ru-RU" sz="3200" b="0" dirty="0">
              <a:solidFill>
                <a:schemeClr val="bg2"/>
              </a:solidFill>
              <a:effectLst/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-457200" y="1600200"/>
            <a:ext cx="9611436" cy="16002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bg2"/>
                </a:solidFill>
              </a:rPr>
              <a:t> </a:t>
            </a:r>
            <a:endParaRPr lang="ru-RU" sz="3600" dirty="0">
              <a:solidFill>
                <a:schemeClr val="bg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2362200"/>
            <a:ext cx="12863487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dirty="0" smtClean="0">
              <a:solidFill>
                <a:schemeClr val="accent1"/>
              </a:solidFill>
            </a:endParaRPr>
          </a:p>
          <a:p>
            <a:pPr algn="just"/>
            <a:r>
              <a:rPr lang="ru-RU" dirty="0">
                <a:solidFill>
                  <a:schemeClr val="accent1"/>
                </a:solidFill>
              </a:rPr>
              <a:t> </a:t>
            </a:r>
            <a:r>
              <a:rPr lang="ru-RU" sz="3200" dirty="0">
                <a:solidFill>
                  <a:schemeClr val="accent1"/>
                </a:solidFill>
              </a:rPr>
              <a:t>Задачи: </a:t>
            </a:r>
            <a:r>
              <a:rPr lang="ru-RU" sz="2400" dirty="0">
                <a:solidFill>
                  <a:schemeClr val="accent1"/>
                </a:solidFill>
              </a:rPr>
              <a:t>Обучающая: сформировать представление </a:t>
            </a:r>
            <a:r>
              <a:rPr lang="ru-RU" sz="2400" dirty="0" smtClean="0">
                <a:solidFill>
                  <a:schemeClr val="accent1"/>
                </a:solidFill>
              </a:rPr>
              <a:t>о</a:t>
            </a:r>
          </a:p>
          <a:p>
            <a:pPr algn="just"/>
            <a:r>
              <a:rPr lang="ru-RU" sz="2400" dirty="0" smtClean="0">
                <a:solidFill>
                  <a:schemeClr val="accent1"/>
                </a:solidFill>
              </a:rPr>
              <a:t> банковских </a:t>
            </a:r>
            <a:r>
              <a:rPr lang="ru-RU" sz="2400" dirty="0">
                <a:solidFill>
                  <a:schemeClr val="accent1"/>
                </a:solidFill>
              </a:rPr>
              <a:t>услугах.</a:t>
            </a:r>
          </a:p>
          <a:p>
            <a:pPr algn="just"/>
            <a:r>
              <a:rPr lang="ru-RU" sz="2400" dirty="0">
                <a:solidFill>
                  <a:schemeClr val="accent1"/>
                </a:solidFill>
              </a:rPr>
              <a:t>       Развивающая: формировать экономическое мышление </a:t>
            </a:r>
            <a:endParaRPr lang="ru-RU" sz="2400" dirty="0" smtClean="0">
              <a:solidFill>
                <a:schemeClr val="accent1"/>
              </a:solidFill>
            </a:endParaRPr>
          </a:p>
          <a:p>
            <a:pPr algn="just"/>
            <a:r>
              <a:rPr lang="ru-RU" sz="2400" dirty="0" smtClean="0">
                <a:solidFill>
                  <a:schemeClr val="accent1"/>
                </a:solidFill>
              </a:rPr>
              <a:t>учащихся</a:t>
            </a:r>
            <a:r>
              <a:rPr lang="ru-RU" sz="2400" dirty="0">
                <a:solidFill>
                  <a:schemeClr val="accent1"/>
                </a:solidFill>
              </a:rPr>
              <a:t>. Умение работать в группах, решать </a:t>
            </a:r>
            <a:r>
              <a:rPr lang="ru-RU" sz="2400" dirty="0" smtClean="0">
                <a:solidFill>
                  <a:schemeClr val="accent1"/>
                </a:solidFill>
              </a:rPr>
              <a:t>финансовые</a:t>
            </a:r>
          </a:p>
          <a:p>
            <a:pPr algn="just"/>
            <a:r>
              <a:rPr lang="ru-RU" sz="2400" dirty="0" smtClean="0">
                <a:solidFill>
                  <a:schemeClr val="accent1"/>
                </a:solidFill>
              </a:rPr>
              <a:t>задачи</a:t>
            </a:r>
            <a:r>
              <a:rPr lang="ru-RU" sz="2400" dirty="0">
                <a:solidFill>
                  <a:schemeClr val="accent1"/>
                </a:solidFill>
              </a:rPr>
              <a:t>.</a:t>
            </a:r>
          </a:p>
          <a:p>
            <a:pPr algn="just"/>
            <a:r>
              <a:rPr lang="ru-RU" sz="2400" dirty="0">
                <a:solidFill>
                  <a:schemeClr val="accent1"/>
                </a:solidFill>
              </a:rPr>
              <a:t>      </a:t>
            </a:r>
            <a:r>
              <a:rPr lang="ru-RU" sz="2400" dirty="0" smtClean="0">
                <a:solidFill>
                  <a:schemeClr val="accent1"/>
                </a:solidFill>
              </a:rPr>
              <a:t> </a:t>
            </a:r>
            <a:r>
              <a:rPr lang="ru-RU" sz="2400" dirty="0">
                <a:solidFill>
                  <a:schemeClr val="accent1"/>
                </a:solidFill>
              </a:rPr>
              <a:t>Воспитательная: воспитывать предприимчивость. </a:t>
            </a:r>
            <a:endParaRPr lang="ru-RU" sz="2400" dirty="0" smtClean="0">
              <a:solidFill>
                <a:schemeClr val="accent1"/>
              </a:solidFill>
            </a:endParaRPr>
          </a:p>
          <a:p>
            <a:pPr algn="just"/>
            <a:r>
              <a:rPr lang="ru-RU" sz="2400" dirty="0" smtClean="0">
                <a:solidFill>
                  <a:schemeClr val="accent1"/>
                </a:solidFill>
              </a:rPr>
              <a:t>Содействовать </a:t>
            </a:r>
            <a:r>
              <a:rPr lang="ru-RU" sz="2400" dirty="0">
                <a:solidFill>
                  <a:schemeClr val="accent1"/>
                </a:solidFill>
              </a:rPr>
              <a:t>формированию активности, самостоятельности, </a:t>
            </a:r>
            <a:endParaRPr lang="ru-RU" sz="2400" dirty="0" smtClean="0">
              <a:solidFill>
                <a:schemeClr val="accent1"/>
              </a:solidFill>
            </a:endParaRPr>
          </a:p>
          <a:p>
            <a:pPr algn="just"/>
            <a:r>
              <a:rPr lang="ru-RU" sz="2400" dirty="0" smtClean="0">
                <a:solidFill>
                  <a:schemeClr val="accent1"/>
                </a:solidFill>
              </a:rPr>
              <a:t>ответственности </a:t>
            </a:r>
            <a:r>
              <a:rPr lang="ru-RU" sz="2400" dirty="0">
                <a:solidFill>
                  <a:schemeClr val="accent1"/>
                </a:solidFill>
              </a:rPr>
              <a:t>в принятии решений.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7620000" cy="914400"/>
          </a:xfrm>
        </p:spPr>
        <p:txBody>
          <a:bodyPr/>
          <a:lstStyle/>
          <a:p>
            <a:r>
              <a:rPr lang="ru-RU" sz="4000" dirty="0" smtClean="0">
                <a:solidFill>
                  <a:schemeClr val="bg2"/>
                </a:solidFill>
                <a:effectLst/>
                <a:latin typeface="Monotype Corsiva" pitchFamily="66" charset="0"/>
              </a:rPr>
              <a:t>         Планируемые   результаты</a:t>
            </a:r>
            <a:endParaRPr lang="ru-RU" sz="4000" dirty="0">
              <a:solidFill>
                <a:schemeClr val="bg2"/>
              </a:solidFill>
              <a:effectLst/>
              <a:latin typeface="Monotype Corsiva" pitchFamily="66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6583678"/>
              </p:ext>
            </p:extLst>
          </p:nvPr>
        </p:nvGraphicFramePr>
        <p:xfrm>
          <a:off x="152400" y="1600200"/>
          <a:ext cx="8763000" cy="441628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92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21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21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1108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Личностные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Предметные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/>
                        <a:t>Метапредметные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79912">
                <a:tc>
                  <a:txBody>
                    <a:bodyPr/>
                    <a:lstStyle/>
                    <a:p>
                      <a:pPr marL="228600" lvl="1" indent="-228600" algn="just">
                        <a:lnSpc>
                          <a:spcPct val="90000"/>
                        </a:lnSpc>
                        <a:spcBef>
                          <a:spcPts val="500"/>
                        </a:spcBef>
                        <a:buAutoNum type="arabicPeriod"/>
                      </a:pPr>
                      <a:r>
                        <a:rPr lang="ru-RU" sz="1600" dirty="0" smtClean="0"/>
                        <a:t>Понимание</a:t>
                      </a:r>
                      <a:r>
                        <a:rPr lang="ru-RU" sz="1600" baseline="0" dirty="0" smtClean="0"/>
                        <a:t> принципов функционирования банковской системы.</a:t>
                      </a:r>
                    </a:p>
                    <a:p>
                      <a:pPr marL="228600" lvl="1" indent="-228600" algn="just">
                        <a:lnSpc>
                          <a:spcPct val="90000"/>
                        </a:lnSpc>
                        <a:spcBef>
                          <a:spcPts val="500"/>
                        </a:spcBef>
                        <a:buAutoNum type="arabicPeriod"/>
                      </a:pPr>
                      <a:r>
                        <a:rPr lang="ru-RU" sz="1600" baseline="0" dirty="0" smtClean="0"/>
                        <a:t>Понимание личной ответственности за решения, принимаемые в процессе взаимодействия с банками.</a:t>
                      </a:r>
                    </a:p>
                    <a:p>
                      <a:pPr marL="228600" lvl="1" indent="-228600" algn="just">
                        <a:lnSpc>
                          <a:spcPct val="90000"/>
                        </a:lnSpc>
                        <a:spcBef>
                          <a:spcPts val="500"/>
                        </a:spcBef>
                        <a:buAutoNum type="arabicPeriod"/>
                      </a:pPr>
                      <a:r>
                        <a:rPr lang="ru-RU" sz="1600" baseline="0" dirty="0" smtClean="0"/>
                        <a:t>Понимание прав и обязанностей в сфере взаимоотношений человека с банком.</a:t>
                      </a:r>
                      <a:endParaRPr lang="ru-RU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lvl="0" indent="-228600" algn="just">
                        <a:buFont typeface="Symbol"/>
                        <a:buAutoNum type="arabicPeriod"/>
                      </a:pPr>
                      <a:r>
                        <a:rPr lang="ru-RU" sz="1600" baseline="0" dirty="0" smtClean="0"/>
                        <a:t>Владение основными понятиями и инструментами взаимодействия с участниками финансовых отношений.</a:t>
                      </a:r>
                    </a:p>
                    <a:p>
                      <a:pPr marL="228600" lvl="0" indent="-228600" algn="just">
                        <a:buFont typeface="Symbol"/>
                        <a:buAutoNum type="arabicPeriod"/>
                      </a:pPr>
                      <a:r>
                        <a:rPr lang="ru-RU" sz="1600" baseline="0" dirty="0" smtClean="0"/>
                        <a:t>Владение основными принципами принятия оптимальных финансовых решений в процессе своей жизнедеятельности.</a:t>
                      </a:r>
                    </a:p>
                    <a:p>
                      <a:pPr marL="228600" lvl="0" indent="-228600" algn="just">
                        <a:buFont typeface="Symbol"/>
                        <a:buAutoNum type="arabicPeriod"/>
                      </a:pPr>
                      <a:r>
                        <a:rPr lang="ru-RU" sz="1600" baseline="0" dirty="0" smtClean="0"/>
                        <a:t> Уметь выделять плюсы и минусы использования кредита.</a:t>
                      </a:r>
                      <a:endParaRPr lang="ru-RU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lvl="0" indent="-228600">
                        <a:buAutoNum type="arabicPeriod"/>
                      </a:pPr>
                      <a:r>
                        <a:rPr lang="ru-RU" sz="1600" dirty="0" smtClean="0"/>
                        <a:t>Владение</a:t>
                      </a:r>
                      <a:r>
                        <a:rPr lang="ru-RU" sz="1600" baseline="0" dirty="0" smtClean="0"/>
                        <a:t>, умением решать практические финансовые задачи (математическая база).</a:t>
                      </a:r>
                    </a:p>
                    <a:p>
                      <a:pPr marL="228600" lvl="0" indent="-228600">
                        <a:buAutoNum type="arabicPeriod"/>
                      </a:pPr>
                      <a:r>
                        <a:rPr lang="ru-RU" sz="1600" baseline="0" dirty="0" smtClean="0"/>
                        <a:t>Владение информацией финансового характера, своевременный анализ и адаптация к собственным потребностям.</a:t>
                      </a:r>
                    </a:p>
                    <a:p>
                      <a:pPr marL="228600" lvl="0" indent="-228600">
                        <a:buAutoNum type="arabicPeriod"/>
                      </a:pPr>
                      <a:endParaRPr lang="ru-RU" sz="16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066800"/>
            <a:ext cx="7772400" cy="3505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tx2"/>
                </a:solidFill>
              </a:rPr>
              <a:t>                       План урока:</a:t>
            </a:r>
          </a:p>
          <a:p>
            <a:r>
              <a:rPr lang="ru-RU" sz="2800" dirty="0" smtClean="0"/>
              <a:t>1. История возникновения банков, их функции. </a:t>
            </a:r>
          </a:p>
          <a:p>
            <a:r>
              <a:rPr lang="ru-RU" sz="2800" dirty="0" smtClean="0"/>
              <a:t>2. Понятие  банковская услуга.</a:t>
            </a:r>
          </a:p>
          <a:p>
            <a:r>
              <a:rPr lang="ru-RU" sz="2800" dirty="0" smtClean="0"/>
              <a:t>3. Виды банковских услуг на примере Сбербанка России, Почта Банк и </a:t>
            </a:r>
            <a:r>
              <a:rPr lang="ru-RU" sz="2800" dirty="0" err="1" smtClean="0"/>
              <a:t>Россельхозбанка</a:t>
            </a:r>
            <a:r>
              <a:rPr lang="ru-RU" sz="2800" dirty="0" smtClean="0"/>
              <a:t>.</a:t>
            </a:r>
          </a:p>
          <a:p>
            <a:r>
              <a:rPr lang="ru-RU" sz="2800" dirty="0" smtClean="0"/>
              <a:t>4. Решение практических задач.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0654224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1" y="2666999"/>
            <a:ext cx="838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Чему бы ты не учился, ты учишься для себя.</a:t>
            </a:r>
          </a:p>
          <a:p>
            <a:r>
              <a:rPr lang="ru-RU" sz="2800" dirty="0"/>
              <a:t> </a:t>
            </a:r>
            <a:r>
              <a:rPr lang="ru-RU" sz="2800" dirty="0" smtClean="0"/>
              <a:t>                                                           </a:t>
            </a:r>
            <a:r>
              <a:rPr lang="ru-RU" sz="2800" dirty="0" err="1" smtClean="0"/>
              <a:t>Петроний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762000" y="1415239"/>
            <a:ext cx="495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tx2"/>
                </a:solidFill>
              </a:rPr>
              <a:t>Актуализация знаний</a:t>
            </a:r>
            <a:endParaRPr lang="ru-RU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985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3657600" cy="36576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221391"/>
            <a:ext cx="5143430" cy="342681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 rot="10800000" flipV="1">
            <a:off x="1219200" y="4890938"/>
            <a:ext cx="6248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«Закрытый клад ржавеет и гниет,</a:t>
            </a:r>
          </a:p>
          <a:p>
            <a:r>
              <a:rPr lang="ru-RU" sz="2800" dirty="0"/>
              <a:t>Лишь в обороте золото растет»?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57400" y="381000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Постановка проблемы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9868037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605</TotalTime>
  <Words>625</Words>
  <Application>Microsoft Office PowerPoint</Application>
  <PresentationFormat>Экран (4:3)</PresentationFormat>
  <Paragraphs>113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7" baseType="lpstr">
      <vt:lpstr>Arial</vt:lpstr>
      <vt:lpstr>Calibri</vt:lpstr>
      <vt:lpstr>Constantia</vt:lpstr>
      <vt:lpstr>Courier New</vt:lpstr>
      <vt:lpstr>Monotype Corsiva</vt:lpstr>
      <vt:lpstr>Symbol</vt:lpstr>
      <vt:lpstr>Times New Roman</vt:lpstr>
      <vt:lpstr>Wingdings 2</vt:lpstr>
      <vt:lpstr>Поток</vt:lpstr>
      <vt:lpstr>Банковские услуги и отношения людей с банками</vt:lpstr>
      <vt:lpstr>Авторы проекта Ардаширова Айгуль Даниловна, учитель обществознания первой категории МБОУ-Гимназия с.Чекмагуш Саматов Ильсур Мазгарович, учитель истории и обществознания МБОУ СОШ с. Резяпово Манахова  Лилия Фанилевна, учитель математики МОБУ СОШ с. Миловка.</vt:lpstr>
      <vt:lpstr>Банковские услуги  и отношения людей с банками</vt:lpstr>
      <vt:lpstr>  Актуальность  урока</vt:lpstr>
      <vt:lpstr>Цель урока: формирование правильного финансового  поведения</vt:lpstr>
      <vt:lpstr>         Планируемые   результаты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Банковские услуги и отношения людей и в сфере</dc:title>
  <dc:creator>y8</dc:creator>
  <cp:lastModifiedBy>Пользователь Windows</cp:lastModifiedBy>
  <cp:revision>57</cp:revision>
  <dcterms:created xsi:type="dcterms:W3CDTF">2018-10-17T11:47:10Z</dcterms:created>
  <dcterms:modified xsi:type="dcterms:W3CDTF">2018-11-12T14:39:44Z</dcterms:modified>
</cp:coreProperties>
</file>