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9"/>
  </p:notesMasterIdLst>
  <p:sldIdLst>
    <p:sldId id="256" r:id="rId2"/>
    <p:sldId id="277" r:id="rId3"/>
    <p:sldId id="257" r:id="rId4"/>
    <p:sldId id="258" r:id="rId5"/>
    <p:sldId id="266" r:id="rId6"/>
    <p:sldId id="267" r:id="rId7"/>
    <p:sldId id="268" r:id="rId8"/>
    <p:sldId id="278" r:id="rId9"/>
    <p:sldId id="281" r:id="rId10"/>
    <p:sldId id="259" r:id="rId11"/>
    <p:sldId id="283" r:id="rId12"/>
    <p:sldId id="282" r:id="rId13"/>
    <p:sldId id="269" r:id="rId14"/>
    <p:sldId id="274" r:id="rId15"/>
    <p:sldId id="275" r:id="rId16"/>
    <p:sldId id="284" r:id="rId17"/>
    <p:sldId id="27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A66A7-F504-488B-9136-1D011AD2E25B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61C43-ADE4-4037-BE4B-B71B1002FD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61C43-ADE4-4037-BE4B-B71B1002FDC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796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229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4300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9179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4996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3982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5265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1975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884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494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5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318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692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101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037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260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92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8C2CA3A-470D-49B2-A35D-B0A61364051D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00A8222-6F9F-40EB-A83B-5CFB81DF3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925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na-uroke.in.u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Создание и развитие собственного успешного бизнеса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3422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indent="228600" defTabSz="914400" fontAlgn="base">
              <a:spcAft>
                <a:spcPct val="0"/>
              </a:spcAft>
            </a:pPr>
            <a:r>
              <a:rPr lang="ru-RU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Verdana" pitchFamily="34" charset="0"/>
              </a:rPr>
              <a:t>Выберите идею для вашего бизнеса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89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57385" y="2757379"/>
            <a:ext cx="962154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Verdana" pitchFamily="34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Упражнение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Карта идей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три сферы бизнеса: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производство; 2) услуги; 3) торговля.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Times New Roman" pitchFamily="18" charset="0"/>
              </a:rPr>
              <a:t>На доске записываются идеи и определяется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Verdana" pitchFamily="34" charset="0"/>
                <a:cs typeface="Times New Roman" pitchFamily="18" charset="0"/>
              </a:rPr>
              <a:t>аиболее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Verdana" pitchFamily="34" charset="0"/>
                <a:cs typeface="Times New Roman" pitchFamily="18" charset="0"/>
              </a:rPr>
              <a:t> предпочитаемая сфера бизнеса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453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210" y="973668"/>
            <a:ext cx="8761413" cy="706964"/>
          </a:xfrm>
        </p:spPr>
        <p:txBody>
          <a:bodyPr/>
          <a:lstStyle/>
          <a:p>
            <a:pPr algn="ctr"/>
            <a:r>
              <a:rPr lang="ru-RU" dirty="0" smtClean="0"/>
              <a:t>Разработка  концепции  нового бизнеса.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63434" cy="341630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/>
              <a:t>Определите, в какой организационно-правовой форме вы будете осуществлять предпринимательскую деятельность. </a:t>
            </a:r>
          </a:p>
          <a:p>
            <a:pPr algn="just"/>
            <a:r>
              <a:rPr lang="ru-RU" sz="2400" b="1" dirty="0" smtClean="0"/>
              <a:t> Исследуйте окружение предприятия</a:t>
            </a:r>
          </a:p>
          <a:p>
            <a:pPr algn="just"/>
            <a:r>
              <a:rPr lang="ru-RU" sz="2400" b="1" dirty="0" smtClean="0"/>
              <a:t>Проанализируйте факторы прямого влияния </a:t>
            </a:r>
          </a:p>
          <a:p>
            <a:pPr algn="just"/>
            <a:r>
              <a:rPr lang="ru-RU" sz="2400" b="1" dirty="0" smtClean="0"/>
              <a:t>1) анализ конкурентов; 2) барьеры вхождения в отрасль; </a:t>
            </a:r>
          </a:p>
          <a:p>
            <a:pPr algn="just"/>
            <a:r>
              <a:rPr lang="ru-RU" sz="2400" b="1" dirty="0" smtClean="0"/>
              <a:t>3) товары-субституты; 4) поставщики сырья; 5) потребители.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Совместный анализ факторов развития одной из форм бизнеса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внешней среды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50892" cy="34163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Проанализируйте факторы косвенного воздействия: </a:t>
            </a:r>
          </a:p>
          <a:p>
            <a:r>
              <a:rPr lang="ru-RU" sz="2400" b="1" dirty="0" smtClean="0"/>
              <a:t>1) политико-правовые </a:t>
            </a:r>
          </a:p>
          <a:p>
            <a:r>
              <a:rPr lang="ru-RU" sz="2400" b="1" dirty="0" smtClean="0"/>
              <a:t>2) экономические (инфляция, налоги, уровень дохода населения, колебания курса валюты, кризис кредитования); </a:t>
            </a:r>
          </a:p>
          <a:p>
            <a:r>
              <a:rPr lang="ru-RU" sz="2400" b="1" dirty="0" smtClean="0"/>
              <a:t>3) социальные (традиции, структура населения, тенденции к здоровому образу жизни);</a:t>
            </a:r>
          </a:p>
          <a:p>
            <a:r>
              <a:rPr lang="ru-RU" sz="2400" b="1" dirty="0" smtClean="0"/>
              <a:t> 4) технико-технологические (наличие техники, тенденции в технологиях производства).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Учащиеся высказывают свое мнение по анализу среды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Бизнес - план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0671" y="1659987"/>
            <a:ext cx="10339754" cy="4768947"/>
          </a:xfrm>
        </p:spPr>
      </p:pic>
      <p:sp>
        <p:nvSpPr>
          <p:cNvPr id="5" name="Прямоугольник 4"/>
          <p:cNvSpPr/>
          <p:nvPr/>
        </p:nvSpPr>
        <p:spPr>
          <a:xfrm>
            <a:off x="196948" y="6231988"/>
            <a:ext cx="117465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ru-RU" b="1" dirty="0" smtClean="0">
                <a:ln w="0"/>
                <a:solidFill>
                  <a:srgbClr val="FF0000"/>
                </a:solidFill>
              </a:rPr>
              <a:t>Учитель дает информацию о структуре и технологии разработки бизнес плана,</a:t>
            </a:r>
          </a:p>
          <a:p>
            <a:pPr marL="514350" indent="-514350"/>
            <a:r>
              <a:rPr lang="ru-RU" b="1" dirty="0" smtClean="0">
                <a:ln w="0"/>
                <a:solidFill>
                  <a:srgbClr val="FF0000"/>
                </a:solidFill>
              </a:rPr>
              <a:t> учащиеся записывают в тетрадь основные позиции</a:t>
            </a:r>
            <a:endParaRPr lang="ru-RU" b="1" dirty="0" smtClean="0">
              <a:ln w="0"/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714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4953" y="973668"/>
            <a:ext cx="8761413" cy="5198532"/>
          </a:xfrm>
        </p:spPr>
      </p:pic>
    </p:spTree>
    <p:extLst>
      <p:ext uri="{BB962C8B-B14F-4D97-AF65-F5344CB8AC3E}">
        <p14:creationId xmlns:p14="http://schemas.microsoft.com/office/powerpoint/2010/main" xmlns="" val="101369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 урока. Рефлексия 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642555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/>
              <a:t>1 Что вы узнали нового?</a:t>
            </a:r>
          </a:p>
          <a:p>
            <a:r>
              <a:rPr lang="ru-RU" sz="2400" b="1" dirty="0" smtClean="0"/>
              <a:t>2 Кто считает что бизнес это его сфера будущей деятельности? Почему,?</a:t>
            </a:r>
          </a:p>
          <a:p>
            <a:r>
              <a:rPr lang="ru-RU" sz="2400" b="1" dirty="0" smtClean="0"/>
              <a:t>3 Смогли ли вы почувствовать себя бизнесменом работая над концепцией нового бизнеса?</a:t>
            </a:r>
          </a:p>
          <a:p>
            <a:r>
              <a:rPr lang="ru-RU" sz="2400" b="1" dirty="0" smtClean="0"/>
              <a:t>4 Понятно ли вам значение разработки бизнес-плана</a:t>
            </a:r>
            <a:r>
              <a:rPr lang="ru-RU" sz="2400" b="1" dirty="0" smtClean="0"/>
              <a:t>?</a:t>
            </a:r>
          </a:p>
          <a:p>
            <a:r>
              <a:rPr lang="ru-RU" sz="2400" b="1" dirty="0" smtClean="0"/>
              <a:t>Какие факторы имеют значение при создании </a:t>
            </a:r>
            <a:r>
              <a:rPr lang="ru-RU" sz="2400" b="1" smtClean="0"/>
              <a:t>собственного бизнеса?</a:t>
            </a:r>
            <a:endParaRPr lang="ru-RU" sz="2400" b="1" dirty="0" smtClean="0"/>
          </a:p>
          <a:p>
            <a:endParaRPr lang="ru-RU" sz="24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4935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b="1" dirty="0" smtClean="0"/>
              <a:t>1. Разработайте концепцию своего бизнеса, используя записанный в тетради план.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информации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hlinkClick r:id="rId3"/>
              </a:rPr>
              <a:t>http</a:t>
            </a:r>
            <a:r>
              <a:rPr lang="ru-RU" b="1" u="sng" dirty="0" smtClean="0">
                <a:hlinkClick r:id="rId3"/>
              </a:rPr>
              <a:t>:// </a:t>
            </a:r>
            <a:r>
              <a:rPr lang="en-US" b="1" u="sng" dirty="0" err="1" smtClean="0">
                <a:hlinkClick r:id="rId3"/>
              </a:rPr>
              <a:t>na</a:t>
            </a:r>
            <a:r>
              <a:rPr lang="ru-RU" b="1" u="sng" dirty="0" smtClean="0">
                <a:hlinkClick r:id="rId3"/>
              </a:rPr>
              <a:t>-</a:t>
            </a:r>
            <a:r>
              <a:rPr lang="en-US" b="1" u="sng" dirty="0" err="1" smtClean="0">
                <a:hlinkClick r:id="rId3"/>
              </a:rPr>
              <a:t>uroke</a:t>
            </a:r>
            <a:r>
              <a:rPr lang="ru-RU" b="1" u="sng" dirty="0" smtClean="0">
                <a:hlinkClick r:id="rId3"/>
              </a:rPr>
              <a:t>.</a:t>
            </a:r>
            <a:r>
              <a:rPr lang="en-US" b="1" u="sng" dirty="0" smtClean="0">
                <a:hlinkClick r:id="rId3"/>
              </a:rPr>
              <a:t>in</a:t>
            </a:r>
            <a:r>
              <a:rPr lang="ru-RU" b="1" u="sng" dirty="0" smtClean="0">
                <a:hlinkClick r:id="rId3"/>
              </a:rPr>
              <a:t>.</a:t>
            </a:r>
            <a:r>
              <a:rPr lang="en-US" b="1" u="sng" dirty="0" err="1" smtClean="0">
                <a:hlinkClick r:id="rId3"/>
              </a:rPr>
              <a:t>ua</a:t>
            </a:r>
            <a:r>
              <a:rPr lang="en-US" b="1" dirty="0" smtClean="0"/>
              <a:t> </a:t>
            </a:r>
            <a:endParaRPr lang="ru-RU" b="1" dirty="0" smtClean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84826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 группы: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b="1" dirty="0" smtClean="0"/>
              <a:t>1.Абдрахимов Ильдар </a:t>
            </a:r>
            <a:r>
              <a:rPr lang="ru-RU" sz="2400" b="1" dirty="0" err="1" smtClean="0"/>
              <a:t>Ришатович</a:t>
            </a:r>
            <a:r>
              <a:rPr lang="ru-RU" sz="2400" b="1" dirty="0" smtClean="0"/>
              <a:t>  МОБУ СОШ с. </a:t>
            </a:r>
            <a:r>
              <a:rPr lang="ru-RU" sz="2400" b="1" dirty="0" err="1" smtClean="0"/>
              <a:t>Кистенли-Богданово</a:t>
            </a:r>
            <a:r>
              <a:rPr lang="ru-RU" sz="2400" b="1" dirty="0" smtClean="0"/>
              <a:t> </a:t>
            </a:r>
            <a:endParaRPr lang="ru-RU" sz="2400" dirty="0" smtClean="0"/>
          </a:p>
          <a:p>
            <a:r>
              <a:rPr lang="ru-RU" sz="2400" b="1" dirty="0" smtClean="0"/>
              <a:t>2.Галимуллин </a:t>
            </a:r>
            <a:r>
              <a:rPr lang="ru-RU" sz="2400" b="1" dirty="0" err="1" smtClean="0"/>
              <a:t>Данис</a:t>
            </a:r>
            <a:r>
              <a:rPr lang="ru-RU" sz="2400" b="1" dirty="0" smtClean="0"/>
              <a:t> Борисович МОБУ СОШ </a:t>
            </a:r>
            <a:r>
              <a:rPr lang="ru-RU" sz="2400" b="1" dirty="0" err="1" smtClean="0"/>
              <a:t>с.Кенген</a:t>
            </a:r>
            <a:r>
              <a:rPr lang="ru-RU" sz="2400" b="1" dirty="0" smtClean="0"/>
              <a:t>     </a:t>
            </a:r>
            <a:r>
              <a:rPr lang="ru-RU" sz="2400" b="1" dirty="0" err="1" smtClean="0"/>
              <a:t>Менеуз</a:t>
            </a:r>
            <a:r>
              <a:rPr lang="ru-RU" sz="2400" b="1" dirty="0" smtClean="0"/>
              <a:t> </a:t>
            </a:r>
            <a:endParaRPr lang="ru-RU" sz="2400" dirty="0" smtClean="0"/>
          </a:p>
          <a:p>
            <a:r>
              <a:rPr lang="ru-RU" sz="2400" b="1" dirty="0" smtClean="0"/>
              <a:t>3.Нигметзянова </a:t>
            </a:r>
            <a:r>
              <a:rPr lang="ru-RU" sz="2400" b="1" dirty="0" err="1" smtClean="0"/>
              <a:t>Гузелия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Наилевна</a:t>
            </a:r>
            <a:r>
              <a:rPr lang="ru-RU" sz="2400" b="1" dirty="0" smtClean="0"/>
              <a:t> МОБУ СОШ    </a:t>
            </a:r>
            <a:r>
              <a:rPr lang="ru-RU" sz="2400" b="1" dirty="0" err="1" smtClean="0"/>
              <a:t>с.Елбулактамак</a:t>
            </a:r>
            <a:r>
              <a:rPr lang="ru-RU" sz="2400" b="1" dirty="0" smtClean="0"/>
              <a:t> </a:t>
            </a:r>
            <a:endParaRPr lang="ru-RU" sz="2400" dirty="0" smtClean="0"/>
          </a:p>
          <a:p>
            <a:r>
              <a:rPr lang="ru-RU" sz="2400" b="1" dirty="0" smtClean="0"/>
              <a:t>4.Шадрин Александр Леонидович  МОБУ гимназия №1 г. Мелеуз </a:t>
            </a:r>
            <a:endParaRPr lang="ru-RU" sz="24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5464" y="2250831"/>
            <a:ext cx="11346536" cy="460716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600" dirty="0" smtClean="0"/>
              <a:t>Цель</a:t>
            </a:r>
            <a:r>
              <a:rPr lang="ru-RU" sz="2600" b="1" dirty="0" smtClean="0"/>
              <a:t>:</a:t>
            </a:r>
            <a:r>
              <a:rPr lang="ru-RU" b="1" dirty="0" smtClean="0"/>
              <a:t> </a:t>
            </a:r>
            <a:r>
              <a:rPr lang="ru-RU" sz="2600" b="1" dirty="0" smtClean="0"/>
              <a:t>Раскрыть </a:t>
            </a:r>
            <a:r>
              <a:rPr lang="ru-RU" sz="2600" b="1" dirty="0"/>
              <a:t>значение основных факторов, определяющих успешность бизнеса</a:t>
            </a:r>
            <a:r>
              <a:rPr lang="ru-RU" sz="2600" b="1" dirty="0" smtClean="0"/>
              <a:t>;</a:t>
            </a:r>
          </a:p>
          <a:p>
            <a:pPr>
              <a:buNone/>
            </a:pPr>
            <a:r>
              <a:rPr lang="ru-RU" sz="2600" dirty="0" smtClean="0"/>
              <a:t>Задачи:</a:t>
            </a:r>
          </a:p>
          <a:p>
            <a:r>
              <a:rPr lang="ru-RU" sz="2600" b="1" dirty="0" smtClean="0"/>
              <a:t> </a:t>
            </a:r>
            <a:r>
              <a:rPr lang="ru-RU" sz="2600" b="1" dirty="0"/>
              <a:t>охарактеризовать влияние важных составляющих инфраструктуры (внешнего окружения) бизнеса на его результативность</a:t>
            </a:r>
            <a:r>
              <a:rPr lang="ru-RU" sz="2600" b="1" dirty="0" smtClean="0"/>
              <a:t>.</a:t>
            </a:r>
          </a:p>
          <a:p>
            <a:r>
              <a:rPr lang="ru-RU" sz="2600" b="1" dirty="0" smtClean="0"/>
              <a:t>провести с учащимися самооценку наличия и развитости предпринимательских качеств;</a:t>
            </a:r>
          </a:p>
          <a:p>
            <a:r>
              <a:rPr lang="ru-RU" sz="2600" b="1" dirty="0" smtClean="0"/>
              <a:t>формировать способность к самоанализу и стремление к самосовершенствованию, умение определять жизненные цели и способы их достижения</a:t>
            </a:r>
            <a:r>
              <a:rPr lang="ru-RU" sz="2600" dirty="0" smtClean="0"/>
              <a:t>.</a:t>
            </a:r>
          </a:p>
          <a:p>
            <a:r>
              <a:rPr lang="ru-RU" sz="2600" b="1" dirty="0" smtClean="0"/>
              <a:t>Сформировать представление о разработке концепции бизнеса и разработке бизнес плана</a:t>
            </a:r>
          </a:p>
          <a:p>
            <a:endParaRPr lang="ru-RU" sz="2600" dirty="0"/>
          </a:p>
          <a:p>
            <a:pPr marL="3200400" lvl="7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5871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обучения</a:t>
            </a:r>
            <a:endParaRPr lang="ru-RU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endParaRPr lang="ru-RU" dirty="0" smtClean="0">
              <a:ln w="0"/>
            </a:endParaRPr>
          </a:p>
          <a:p>
            <a:pPr marL="514350" indent="-514350">
              <a:buAutoNum type="arabicPeriod"/>
            </a:pPr>
            <a:endParaRPr lang="ru-RU" dirty="0" smtClean="0">
              <a:ln w="0"/>
            </a:endParaRPr>
          </a:p>
          <a:p>
            <a:pPr marL="514350" indent="-514350">
              <a:buAutoNum type="arabicPeriod"/>
            </a:pPr>
            <a:r>
              <a:rPr lang="ru-RU" sz="2400" b="1" dirty="0" smtClean="0">
                <a:ln w="0"/>
              </a:rPr>
              <a:t>Сформировать умение анализировать собственные способности и оценивать результаты своей деятельности</a:t>
            </a:r>
          </a:p>
          <a:p>
            <a:pPr marL="514350" indent="-514350">
              <a:buAutoNum type="arabicPeriod"/>
            </a:pPr>
            <a:r>
              <a:rPr lang="ru-RU" sz="2400" b="1" dirty="0" smtClean="0">
                <a:ln w="0"/>
              </a:rPr>
              <a:t>Сформировать представление о необходимости  разработки бизнес-плана</a:t>
            </a:r>
          </a:p>
          <a:p>
            <a:pPr marL="514350" indent="-514350">
              <a:buFont typeface="Wingdings 3" charset="2"/>
              <a:buAutoNum type="arabicPeriod"/>
            </a:pPr>
            <a:r>
              <a:rPr lang="ru-RU" sz="2400" b="1" dirty="0" smtClean="0">
                <a:ln w="0"/>
              </a:rPr>
              <a:t>Сформировать первичные навыки работы над бизнес планом</a:t>
            </a:r>
          </a:p>
          <a:p>
            <a:pPr marL="514350" indent="-514350">
              <a:buFont typeface="Wingdings 3" charset="2"/>
              <a:buAutoNum type="arabicPeriod"/>
            </a:pPr>
            <a:r>
              <a:rPr lang="ru-RU" sz="2400" b="1" dirty="0" smtClean="0">
                <a:ln w="0"/>
              </a:rPr>
              <a:t>Сформировать представление об источниках финансирования бизнеса , о формах  его организации  </a:t>
            </a:r>
          </a:p>
          <a:p>
            <a:pPr marL="514350" indent="-514350">
              <a:buAutoNum type="arabicPeriod"/>
            </a:pPr>
            <a:endParaRPr lang="ru-RU" sz="2400" b="1" dirty="0" smtClean="0">
              <a:ln w="0"/>
            </a:endParaRPr>
          </a:p>
          <a:p>
            <a:pPr marL="0" indent="0">
              <a:buNone/>
            </a:pPr>
            <a:endParaRPr lang="ru-RU" sz="2400" b="1" dirty="0" smtClean="0">
              <a:ln w="0"/>
            </a:endParaRPr>
          </a:p>
          <a:p>
            <a:pPr marL="514350" indent="-514350">
              <a:buAutoNum type="arabicPeriod"/>
            </a:pPr>
            <a:endParaRPr lang="ru-RU" dirty="0" smtClean="0">
              <a:ln w="0"/>
            </a:endParaRPr>
          </a:p>
          <a:p>
            <a:pPr marL="0" indent="0">
              <a:buNone/>
            </a:pPr>
            <a:endParaRPr lang="ru-RU" dirty="0">
              <a:ln w="0"/>
            </a:endParaRPr>
          </a:p>
          <a:p>
            <a:pPr marL="0" indent="0">
              <a:buNone/>
            </a:pPr>
            <a:endParaRPr lang="ru-RU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86228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Актуализация опорных знаний и умений учащихся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167618" y="2180492"/>
            <a:ext cx="10269416" cy="4304714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«Воображаемый микрофон»: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выразите собственные мысли по поводу того, каким должен быть предприниматель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(по характеру, образованию, финансовым положением) и кто из учеников, по мнению одноклассников, в будущем создаст собственный бизнес.</a:t>
            </a:r>
          </a:p>
          <a:p>
            <a:pPr algn="just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Предприниматели: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менеджеры, стратеги, управленцы, организаторы, лидеры.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-люди, которые умеют эффективно управлять другими людьми, процессами, идеями, знаниями — так, чтобы они приносили прибыль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055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собственных качеств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400" b="1" dirty="0" smtClean="0"/>
              <a:t>Составьте свой </a:t>
            </a:r>
            <a:r>
              <a:rPr lang="en-US" sz="2400" b="1" dirty="0" smtClean="0"/>
              <a:t>SWOT</a:t>
            </a:r>
            <a:r>
              <a:rPr lang="ru-RU" sz="2400" b="1" dirty="0" smtClean="0"/>
              <a:t>-анализ.  Вы сразу увидите свои сильные и слабые черты. Однако есть главное требование: составляя </a:t>
            </a:r>
            <a:r>
              <a:rPr lang="en-US" sz="2400" b="1" dirty="0" smtClean="0"/>
              <a:t>SWOT</a:t>
            </a:r>
            <a:r>
              <a:rPr lang="ru-RU" sz="2400" b="1" dirty="0" smtClean="0"/>
              <a:t>-анализ, следует быть очень честным с самим собой</a:t>
            </a:r>
          </a:p>
          <a:p>
            <a:r>
              <a:rPr lang="ru-RU" sz="2400" b="1" dirty="0" smtClean="0"/>
              <a:t> </a:t>
            </a:r>
            <a:r>
              <a:rPr lang="en-US" sz="2400" b="1" dirty="0" smtClean="0"/>
              <a:t> </a:t>
            </a:r>
            <a:r>
              <a:rPr lang="ru-RU" sz="2400" b="1" dirty="0" smtClean="0"/>
              <a:t>(сильные стороны)</a:t>
            </a:r>
          </a:p>
          <a:p>
            <a:r>
              <a:rPr lang="ru-RU" sz="2400" b="1" dirty="0" smtClean="0"/>
              <a:t>1. …     2. ...</a:t>
            </a:r>
          </a:p>
          <a:p>
            <a:r>
              <a:rPr lang="ru-RU" sz="2400" b="1" dirty="0" smtClean="0"/>
              <a:t> </a:t>
            </a:r>
            <a:r>
              <a:rPr lang="en-US" sz="2400" b="1" dirty="0" smtClean="0"/>
              <a:t> </a:t>
            </a:r>
            <a:r>
              <a:rPr lang="ru-RU" sz="2400" b="1" dirty="0" smtClean="0"/>
              <a:t>(слабые стороны)</a:t>
            </a:r>
          </a:p>
          <a:p>
            <a:r>
              <a:rPr lang="ru-RU" sz="2400" b="1" dirty="0" smtClean="0"/>
              <a:t>1. ……   2. ………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29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3090" y="1044006"/>
            <a:ext cx="8761413" cy="706964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сравните свои качества 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154954" y="2138289"/>
            <a:ext cx="10521231" cy="4360985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/>
              <a:t>♦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 интеллектуальном блоке</a:t>
            </a:r>
            <a:r>
              <a:rPr lang="ru-RU" sz="2400" b="1" dirty="0" smtClean="0"/>
              <a:t>: компетентность, комбинаторный дар, развитое воображение, реальная фантазия, развитая интуиция, перспективное мышление;</a:t>
            </a:r>
          </a:p>
          <a:p>
            <a:pPr algn="just"/>
            <a:r>
              <a:rPr lang="ru-RU" sz="2400" b="1" dirty="0" smtClean="0"/>
              <a:t>♦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 коммуникативном блоке</a:t>
            </a:r>
            <a:r>
              <a:rPr lang="ru-RU" sz="2400" b="1" dirty="0" smtClean="0"/>
              <a:t>: талант координатора усилий сотрудников, способность и готовность к социально лояльному общению с другими людьми и умение двигаться против течения;</a:t>
            </a:r>
          </a:p>
          <a:p>
            <a:pPr algn="just"/>
            <a:r>
              <a:rPr lang="ru-RU" sz="2400" b="1" dirty="0" smtClean="0"/>
              <a:t>♦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sz="2400" b="1" dirty="0" err="1" smtClean="0">
                <a:solidFill>
                  <a:schemeClr val="accent2">
                    <a:lumMod val="75000"/>
                  </a:schemeClr>
                </a:solidFill>
              </a:rPr>
              <a:t>мотивационно-волевом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блоке</a:t>
            </a:r>
            <a:r>
              <a:rPr lang="ru-RU" sz="2400" b="1" dirty="0" smtClean="0"/>
              <a:t>: склонность к риску; внутренний контроль, стремление бороться и побеждать, потребность в </a:t>
            </a:r>
            <a:r>
              <a:rPr lang="ru-RU" sz="2400" b="1" dirty="0" err="1" smtClean="0"/>
              <a:t>самоактуализации</a:t>
            </a:r>
            <a:r>
              <a:rPr lang="ru-RU" sz="2400" b="1" dirty="0" smtClean="0"/>
              <a:t> и общественном признании, преобладание мотива достижения над мотивом избегания неудачи.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54614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Выберите степень выраженности у вас приведенных ниже качеств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56" y="2053883"/>
          <a:ext cx="11577710" cy="4804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542"/>
                <a:gridCol w="2315542"/>
                <a:gridCol w="2315542"/>
                <a:gridCol w="2315542"/>
                <a:gridCol w="2315542"/>
              </a:tblGrid>
              <a:tr h="520110"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Качество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Учащиеся оценивают свои качества</a:t>
                      </a:r>
                      <a:r>
                        <a:rPr lang="ru-RU" sz="1200" baseline="0" dirty="0" smtClean="0">
                          <a:solidFill>
                            <a:schemeClr val="bg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по шкале </a:t>
                      </a:r>
                      <a:r>
                        <a:rPr lang="ru-RU" sz="1200" dirty="0">
                          <a:solidFill>
                            <a:schemeClr val="accent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(баллы</a:t>
                      </a:r>
                      <a:r>
                        <a:rPr lang="ru-RU" sz="900" dirty="0">
                          <a:solidFill>
                            <a:schemeClr val="accent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)</a:t>
                      </a:r>
                      <a:endParaRPr lang="ru-RU" sz="1100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01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dirty="0"/>
                        <a:t>1</a:t>
                      </a:r>
                    </a:p>
                  </a:txBody>
                  <a:tcPr marL="0" marR="0" marT="0" marB="0" anchor="ctr"/>
                </a:tc>
              </a:tr>
              <a:tr h="1003706"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Инициативность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Ищет дополнительные задания, чтобы испытать себя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Проявляет способности к выполнению поставленных задач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Просто выполняет необходимый объем работ без напоминания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Ждет указания по выполнению задания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003706"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Умение общаться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Умеет находить подход к каждому человеку, заинтересовывать ее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Приятный в общении, вежливый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Иногда с ним трудно работать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Неконтактный, непредсказуемый, с ним трудно работать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003706"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Лидерство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Сильный, создает впечатление человека, которому можно доверять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Дает эффективные распоряжения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Может быть активным в конкретной ситуации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Склонен подчиняться другим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52779"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Ответственность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Четко выполняет все, о чем было договорено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Соглашается с поручениями старших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Соглашается с поручениями без особого желания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Уклоняется от выполнения поручений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Ключ к тесту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3552" y="2489982"/>
            <a:ext cx="8827062" cy="4121832"/>
          </a:xfrm>
        </p:spPr>
        <p:txBody>
          <a:bodyPr>
            <a:normAutofit fontScale="77500" lnSpcReduction="20000"/>
          </a:bodyPr>
          <a:lstStyle/>
          <a:p>
            <a:r>
              <a:rPr lang="ru-RU" sz="3100" b="1" dirty="0" smtClean="0"/>
              <a:t>1-7 баллов — низкий уровень способностей к предпринимательской деятельности.</a:t>
            </a:r>
          </a:p>
          <a:p>
            <a:r>
              <a:rPr lang="ru-RU" sz="3100" b="1" dirty="0" smtClean="0"/>
              <a:t>8-14 баллов — средний уровень способностей к предпринимательской деятельности.</a:t>
            </a:r>
          </a:p>
          <a:p>
            <a:r>
              <a:rPr lang="ru-RU" sz="3100" b="1" dirty="0" smtClean="0"/>
              <a:t>15-21 баллов — достаточный уровень способностей к предпринимательской деятельности.</a:t>
            </a:r>
          </a:p>
          <a:p>
            <a:r>
              <a:rPr lang="ru-RU" sz="3100" b="1" dirty="0" smtClean="0"/>
              <a:t>22-28 баллов — высокий уровень способностей к предпринимательской деятельности</a:t>
            </a:r>
            <a:r>
              <a:rPr lang="ru-RU" sz="3100" b="1" dirty="0" smtClean="0"/>
              <a:t>.</a:t>
            </a:r>
          </a:p>
          <a:p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Учащиеся оценивают свои способности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321</TotalTime>
  <Words>749</Words>
  <Application>Microsoft Office PowerPoint</Application>
  <PresentationFormat>Произвольный</PresentationFormat>
  <Paragraphs>114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Ион (конференц-зал)</vt:lpstr>
      <vt:lpstr>Создание и развитие собственного успешного бизнеса</vt:lpstr>
      <vt:lpstr>Состав группы:</vt:lpstr>
      <vt:lpstr>Цели и задачи</vt:lpstr>
      <vt:lpstr>Планируемые результаты обучения</vt:lpstr>
      <vt:lpstr>Актуализация опорных знаний и умений учащихся</vt:lpstr>
      <vt:lpstr>Анализ собственных качеств</vt:lpstr>
      <vt:lpstr> сравните свои качества </vt:lpstr>
      <vt:lpstr>Выберите степень выраженности у вас приведенных ниже качеств</vt:lpstr>
      <vt:lpstr>Ключ к тесту </vt:lpstr>
      <vt:lpstr>Выберите идею для вашего бизнеса</vt:lpstr>
      <vt:lpstr>Разработка  концепции  нового бизнеса.  </vt:lpstr>
      <vt:lpstr>Анализ внешней среды </vt:lpstr>
      <vt:lpstr>Бизнес - план</vt:lpstr>
      <vt:lpstr>Слайд 14</vt:lpstr>
      <vt:lpstr>Итоги урока. Рефлексия .</vt:lpstr>
      <vt:lpstr>Домашнее задание</vt:lpstr>
      <vt:lpstr>Источники информации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и развитие собственного успешного бизнеса</dc:title>
  <dc:creator>ильдар</dc:creator>
  <cp:lastModifiedBy>Резерв</cp:lastModifiedBy>
  <cp:revision>37</cp:revision>
  <dcterms:created xsi:type="dcterms:W3CDTF">2018-10-16T20:02:48Z</dcterms:created>
  <dcterms:modified xsi:type="dcterms:W3CDTF">2018-10-18T08:36:24Z</dcterms:modified>
</cp:coreProperties>
</file>