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59" r:id="rId6"/>
    <p:sldId id="258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72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319BA-AA84-4728-8130-F32DC6D3BAB9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48C4-4C49-4E88-85DB-5169FAB298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186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319BA-AA84-4728-8130-F32DC6D3BAB9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48C4-4C49-4E88-85DB-5169FAB298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9512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319BA-AA84-4728-8130-F32DC6D3BAB9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48C4-4C49-4E88-85DB-5169FAB298DA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802851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319BA-AA84-4728-8130-F32DC6D3BAB9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48C4-4C49-4E88-85DB-5169FAB298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792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319BA-AA84-4728-8130-F32DC6D3BAB9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48C4-4C49-4E88-85DB-5169FAB298D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01252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319BA-AA84-4728-8130-F32DC6D3BAB9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48C4-4C49-4E88-85DB-5169FAB298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32532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319BA-AA84-4728-8130-F32DC6D3BAB9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48C4-4C49-4E88-85DB-5169FAB298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20765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319BA-AA84-4728-8130-F32DC6D3BAB9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48C4-4C49-4E88-85DB-5169FAB298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597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319BA-AA84-4728-8130-F32DC6D3BAB9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48C4-4C49-4E88-85DB-5169FAB298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414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319BA-AA84-4728-8130-F32DC6D3BAB9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48C4-4C49-4E88-85DB-5169FAB298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624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319BA-AA84-4728-8130-F32DC6D3BAB9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48C4-4C49-4E88-85DB-5169FAB298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987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319BA-AA84-4728-8130-F32DC6D3BAB9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48C4-4C49-4E88-85DB-5169FAB298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133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319BA-AA84-4728-8130-F32DC6D3BAB9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48C4-4C49-4E88-85DB-5169FAB298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42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319BA-AA84-4728-8130-F32DC6D3BAB9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48C4-4C49-4E88-85DB-5169FAB298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241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319BA-AA84-4728-8130-F32DC6D3BAB9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48C4-4C49-4E88-85DB-5169FAB298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794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319BA-AA84-4728-8130-F32DC6D3BAB9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48C4-4C49-4E88-85DB-5169FAB298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3971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319BA-AA84-4728-8130-F32DC6D3BAB9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56248C4-4C49-4E88-85DB-5169FAB298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900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Налоги на имущество физических лиц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Авторы: коллектив преподавателей ГБПОУ УКСИВТ: </a:t>
            </a:r>
            <a:r>
              <a:rPr lang="ru-RU" dirty="0" err="1"/>
              <a:t>Акчева</a:t>
            </a:r>
            <a:r>
              <a:rPr lang="ru-RU" dirty="0"/>
              <a:t> Д.М.,</a:t>
            </a:r>
            <a:r>
              <a:rPr lang="ru-RU" dirty="0" err="1"/>
              <a:t>Сепьева</a:t>
            </a:r>
            <a:r>
              <a:rPr lang="ru-RU" dirty="0"/>
              <a:t> С.В., Широкова И.Ф., </a:t>
            </a:r>
            <a:r>
              <a:rPr lang="ru-RU" dirty="0" err="1"/>
              <a:t>Засыпкин</a:t>
            </a:r>
            <a:r>
              <a:rPr lang="ru-RU" dirty="0"/>
              <a:t> К.Н., Ахметова Е.А., Нуриева В.М., </a:t>
            </a:r>
            <a:r>
              <a:rPr lang="ru-RU" dirty="0" err="1"/>
              <a:t>Якшибаева</a:t>
            </a:r>
            <a:r>
              <a:rPr lang="ru-RU" dirty="0"/>
              <a:t> А.И.; преподаватель БЭК </a:t>
            </a:r>
            <a:r>
              <a:rPr lang="ru-RU" dirty="0" err="1"/>
              <a:t>Узянбаева</a:t>
            </a:r>
            <a:r>
              <a:rPr lang="ru-RU" dirty="0"/>
              <a:t> Г.Ш.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6607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ДОМАШНЕЕ ЗАДАНИЕ</a:t>
            </a: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Преподаватель</a:t>
            </a:r>
            <a:r>
              <a:rPr lang="ru-RU" b="1" dirty="0"/>
              <a:t>: </a:t>
            </a:r>
            <a:r>
              <a:rPr lang="ru-RU" dirty="0"/>
              <a:t>Для окончательного закрепления изученной темы и развития познавательного интереса учащихся, учитель предлагает домашнее задание по выбору: </a:t>
            </a:r>
          </a:p>
          <a:p>
            <a:r>
              <a:rPr lang="ru-RU" dirty="0"/>
              <a:t>1. написать эссе « Как оптимизировать налог на имущество организации?» </a:t>
            </a:r>
          </a:p>
          <a:p>
            <a:r>
              <a:rPr lang="ru-RU" dirty="0"/>
              <a:t>2.Составить доклад по теме: Налоговая декларация, ее заполнение.</a:t>
            </a:r>
          </a:p>
          <a:p>
            <a:r>
              <a:rPr lang="ru-RU" dirty="0"/>
              <a:t>3.Подготовка презентации по теме. Спасибо всем за урок.</a:t>
            </a:r>
            <a:endParaRPr lang="ru-RU" dirty="0" smtClean="0">
              <a:effectLst/>
            </a:endParaRPr>
          </a:p>
          <a:p>
            <a:r>
              <a:rPr lang="ru-RU" b="1" dirty="0"/>
              <a:t>Студенты:</a:t>
            </a:r>
            <a:r>
              <a:rPr lang="ru-RU" dirty="0"/>
              <a:t> Учащиеся записывают домашнее задание в тетради уточняют задание. </a:t>
            </a:r>
          </a:p>
          <a:p>
            <a:r>
              <a:rPr lang="ru-RU" dirty="0"/>
              <a:t>Работают дома с конспектом лекции, текстами учебника и дополнительной  литературы</a:t>
            </a:r>
            <a:endParaRPr lang="ru-RU" dirty="0" smtClean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5550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ЦЕЛЕПОЛАГАНИЕ. ПОСТАНОВКА УЧЕБНОЙ ЗАДАЧИ.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Преподаватель: </a:t>
            </a:r>
            <a:r>
              <a:rPr lang="ru-RU" dirty="0"/>
              <a:t>Предлагает просмотреть видеоролик, организует обсуждение, диалог. Подводит студентов к формулированию проблемной ситуации. Совместно со студентами формулируют тему, цели, задачи учебного занятия. Преподаватель побуждает к поиску путей и средств их решения.</a:t>
            </a:r>
          </a:p>
          <a:p>
            <a:r>
              <a:rPr lang="ru-RU" b="1" dirty="0"/>
              <a:t>Студенты: </a:t>
            </a:r>
            <a:r>
              <a:rPr lang="ru-RU" dirty="0"/>
              <a:t>Просматривают видеоролик, озвучивают проблему, формулируют название темы, цель и задачи урока</a:t>
            </a:r>
          </a:p>
        </p:txBody>
      </p:sp>
    </p:spTree>
    <p:extLst>
      <p:ext uri="{BB962C8B-B14F-4D97-AF65-F5344CB8AC3E}">
        <p14:creationId xmlns:p14="http://schemas.microsoft.com/office/powerpoint/2010/main" val="789162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ИЗУЧЕНИЕ НОВОГО МАТЕРИАЛА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Преподаватель: </a:t>
            </a:r>
            <a:r>
              <a:rPr lang="ru-RU" dirty="0"/>
              <a:t>Преподаватель создает проблемную ситуацию, преобразует проблему в задачу. Побуждает искать пути и средства их решений. Организует работу в рабочей тетради по алгоритму, самостоятельное выполнение учащимися заданий под контролем преподавателя. Организует поиск решения учебной задачи, устный коллективный анализ учебной задачи, организует  обсуждение. Добивается формулировки и интерпретации студентами новых понятий по теме, выводов по каждому выполненному заданию, поправляет студентов  в случае ошибок. Заранее, накануне занятия, дает студентам задание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7776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СТУДЕНТЫ: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выполняют упражнения, используя электронный курс лекций по теме: Налоги на имущество организации. На выполнение заданий выделяется определенное время. </a:t>
            </a:r>
          </a:p>
          <a:p>
            <a:r>
              <a:rPr lang="ru-RU" dirty="0"/>
              <a:t>Упражнение 1. Разработать алгоритм расчета налога на имущество организации.</a:t>
            </a:r>
          </a:p>
          <a:p>
            <a:r>
              <a:rPr lang="ru-RU" dirty="0"/>
              <a:t>Упражнение 2. Изучить формы налоговой декларации, последовательность ее заполнения</a:t>
            </a:r>
          </a:p>
        </p:txBody>
      </p:sp>
    </p:spTree>
    <p:extLst>
      <p:ext uri="{BB962C8B-B14F-4D97-AF65-F5344CB8AC3E}">
        <p14:creationId xmlns:p14="http://schemas.microsoft.com/office/powerpoint/2010/main" val="1671990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8515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5126"/>
            <a:ext cx="10515600" cy="5811837"/>
          </a:xfrm>
        </p:spPr>
        <p:txBody>
          <a:bodyPr>
            <a:normAutofit/>
          </a:bodyPr>
          <a:lstStyle/>
          <a:p>
            <a:r>
              <a:rPr lang="ru-RU" b="1" dirty="0"/>
              <a:t>Студенты:</a:t>
            </a:r>
            <a:r>
              <a:rPr lang="ru-RU" dirty="0"/>
              <a:t> выполняют письменную тестовую работу</a:t>
            </a:r>
          </a:p>
          <a:p>
            <a:r>
              <a:rPr lang="ru-RU" b="1" dirty="0"/>
              <a:t>Преподаватель: </a:t>
            </a:r>
            <a:r>
              <a:rPr lang="ru-RU" dirty="0"/>
              <a:t>предлагает провести взаимопроверку (у соседа по парте).</a:t>
            </a:r>
          </a:p>
          <a:p>
            <a:r>
              <a:rPr lang="ru-RU" b="1" dirty="0"/>
              <a:t>Студенты:</a:t>
            </a:r>
            <a:r>
              <a:rPr lang="ru-RU" dirty="0"/>
              <a:t> осуществляют взаимопроверку теста</a:t>
            </a:r>
          </a:p>
          <a:p>
            <a:r>
              <a:rPr lang="ru-RU" b="1" dirty="0"/>
              <a:t>Преподаватель: </a:t>
            </a:r>
            <a:r>
              <a:rPr lang="ru-RU" dirty="0"/>
              <a:t>дает задачи для решения по теме: «Налоги на доходы физических лиц»</a:t>
            </a:r>
          </a:p>
          <a:p>
            <a:r>
              <a:rPr lang="ru-RU" b="1" dirty="0"/>
              <a:t>Задачи к теме</a:t>
            </a:r>
            <a:r>
              <a:rPr lang="ru-RU" b="1" dirty="0" smtClean="0"/>
              <a:t>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0224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</a:t>
            </a:r>
            <a:r>
              <a:rPr lang="ru-RU" dirty="0" smtClean="0"/>
              <a:t>адача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В отчетном налогом периоде налогоплательщик оплатил свое лечение в сумме 85 000 руб. Данный вид лечения по утвержденному перечню относится к дорогостоящим видам лечения. Медицинское учреждение имеет лицензию на осуществление медицинской деятельности, а налогоплательщик – документы, подтверждающие его расходы на лечение и приобретение медикаментов (п.1.3 ст.219 НК РФ).</a:t>
            </a:r>
          </a:p>
          <a:p>
            <a:r>
              <a:rPr lang="ru-RU" dirty="0" smtClean="0"/>
              <a:t>В отчетном году доход налогоплательщика, учитываемый при определении налоговой базы, составил 240 000 руб., который выплачивался в форме оклада ежемесячно в одинаковой сумме.</a:t>
            </a:r>
          </a:p>
          <a:p>
            <a:r>
              <a:rPr lang="ru-RU" dirty="0" smtClean="0"/>
              <a:t>Требуется определить налоговую базу по НДФЛ, исчисленную с учетом социального налогового вычета по налоговой декларации (после подачи соответствующих документов в ИФНС).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3900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КОНТРОЛЬ И ПРОВЕРКА ЗНАНИЙ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Преподаватель</a:t>
            </a:r>
            <a:r>
              <a:rPr lang="ru-RU" b="1" dirty="0"/>
              <a:t>:</a:t>
            </a:r>
            <a:r>
              <a:rPr lang="ru-RU" dirty="0"/>
              <a:t> проводит контроль и корректировку (по необходимости) после каждого вида выполненных заданий. На доске изображает таблицу, в которой фиксирует количество баллов, заработанных каждой командой в процессе выполнения заданий.</a:t>
            </a:r>
          </a:p>
          <a:p>
            <a:r>
              <a:rPr lang="ru-RU" b="1" dirty="0"/>
              <a:t>Студенты: </a:t>
            </a:r>
            <a:r>
              <a:rPr lang="ru-RU" dirty="0"/>
              <a:t>Один из представителей группы зачитывает задание и от имени всей группы отвечает на поставленные в задании вопросы.</a:t>
            </a:r>
          </a:p>
        </p:txBody>
      </p:sp>
    </p:spTree>
    <p:extLst>
      <p:ext uri="{BB962C8B-B14F-4D97-AF65-F5344CB8AC3E}">
        <p14:creationId xmlns:p14="http://schemas.microsoft.com/office/powerpoint/2010/main" val="503218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ПОДВЕДЕНИЕ ИТОГОВ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Преподаватель</a:t>
            </a:r>
            <a:r>
              <a:rPr lang="ru-RU" b="1" dirty="0"/>
              <a:t>: </a:t>
            </a:r>
            <a:r>
              <a:rPr lang="ru-RU" dirty="0"/>
              <a:t> Учитель подводит итог урока, отмечая старательность, находчивость, умение систематизировать и обобщать материал.</a:t>
            </a:r>
          </a:p>
          <a:p>
            <a:r>
              <a:rPr lang="ru-RU" b="1" dirty="0"/>
              <a:t>Студенты</a:t>
            </a:r>
            <a:r>
              <a:rPr lang="ru-RU" dirty="0"/>
              <a:t>: Прослушав ещё раз учителя, учащиеся систематизируют материал урока, тем самым, подготавливаясь к применению его на практике. Лидеры групп сдают учителю таблицы контроля.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4278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РЕФЛЕКСИЯ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Преподаватель</a:t>
            </a:r>
            <a:r>
              <a:rPr lang="ru-RU" b="1" dirty="0"/>
              <a:t>: </a:t>
            </a:r>
            <a:r>
              <a:rPr lang="ru-RU" dirty="0"/>
              <a:t>выявляет соответствие поставленных целей результату, уровню самостоятельности и подготовленности учащихся и рассматривает возможности увеличения степени самостоятельности. Учитель выставляет в журнал оценки, которые учащиеся проставили себе в таблицах.</a:t>
            </a:r>
          </a:p>
          <a:p>
            <a:r>
              <a:rPr lang="ru-RU" b="1" dirty="0"/>
              <a:t>Студенты: </a:t>
            </a:r>
            <a:r>
              <a:rPr lang="ru-RU" dirty="0"/>
              <a:t>Учащиеся анализируют свою учебную деятельность, соотносят свои выводы с выводами учителя. В таблице «Самооценка работы учащихся в группах» каждый выставляет себе оценку за работу на уроке</a:t>
            </a:r>
          </a:p>
        </p:txBody>
      </p:sp>
    </p:spTree>
    <p:extLst>
      <p:ext uri="{BB962C8B-B14F-4D97-AF65-F5344CB8AC3E}">
        <p14:creationId xmlns:p14="http://schemas.microsoft.com/office/powerpoint/2010/main" val="265258482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584</Words>
  <Application>Microsoft Office PowerPoint</Application>
  <PresentationFormat>Широкоэкранный</PresentationFormat>
  <Paragraphs>37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Аспект</vt:lpstr>
      <vt:lpstr>Налоги на имущество физических лиц </vt:lpstr>
      <vt:lpstr>ЦЕЛЕПОЛАГАНИЕ. ПОСТАНОВКА УЧЕБНОЙ ЗАДАЧИ.</vt:lpstr>
      <vt:lpstr>ИЗУЧЕНИЕ НОВОГО МАТЕРИАЛА</vt:lpstr>
      <vt:lpstr>СТУДЕНТЫ:</vt:lpstr>
      <vt:lpstr>Презентация PowerPoint</vt:lpstr>
      <vt:lpstr>Задача</vt:lpstr>
      <vt:lpstr>КОНТРОЛЬ И ПРОВЕРКА ЗНАНИЙ </vt:lpstr>
      <vt:lpstr>ПОДВЕДЕНИЕ ИТОГОВ </vt:lpstr>
      <vt:lpstr>РЕФЛЕКСИЯ </vt:lpstr>
      <vt:lpstr>ДОМАШНЕЕ ЗАДАНИЕ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Налоги на имущество физических лиц </dc:title>
  <dc:creator>Пользователь Windows</dc:creator>
  <cp:lastModifiedBy>Пользователь Windows</cp:lastModifiedBy>
  <cp:revision>3</cp:revision>
  <dcterms:created xsi:type="dcterms:W3CDTF">2018-11-12T15:10:31Z</dcterms:created>
  <dcterms:modified xsi:type="dcterms:W3CDTF">2018-11-12T15:21:45Z</dcterms:modified>
</cp:coreProperties>
</file>