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6" r:id="rId7"/>
    <p:sldId id="262" r:id="rId8"/>
    <p:sldId id="263" r:id="rId9"/>
    <p:sldId id="26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5A8FE-EA0A-467E-8BDC-2907805B1766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910C-A1DD-4E0C-8206-46BFDCF089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9995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5A8FE-EA0A-467E-8BDC-2907805B1766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910C-A1DD-4E0C-8206-46BFDCF089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68524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5A8FE-EA0A-467E-8BDC-2907805B1766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910C-A1DD-4E0C-8206-46BFDCF089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19418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5A8FE-EA0A-467E-8BDC-2907805B1766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910C-A1DD-4E0C-8206-46BFDCF089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1796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5A8FE-EA0A-467E-8BDC-2907805B1766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910C-A1DD-4E0C-8206-46BFDCF089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4649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5A8FE-EA0A-467E-8BDC-2907805B1766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910C-A1DD-4E0C-8206-46BFDCF089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7340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5A8FE-EA0A-467E-8BDC-2907805B1766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910C-A1DD-4E0C-8206-46BFDCF089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4547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5A8FE-EA0A-467E-8BDC-2907805B1766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910C-A1DD-4E0C-8206-46BFDCF089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5287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5A8FE-EA0A-467E-8BDC-2907805B1766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910C-A1DD-4E0C-8206-46BFDCF089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6279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5A8FE-EA0A-467E-8BDC-2907805B1766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910C-A1DD-4E0C-8206-46BFDCF089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9849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5A8FE-EA0A-467E-8BDC-2907805B1766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910C-A1DD-4E0C-8206-46BFDCF089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10292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35A8FE-EA0A-467E-8BDC-2907805B1766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92910C-A1DD-4E0C-8206-46BFDCF089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75365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mmc.samara@mail.ru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cash.rbc.ru/converter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mmc.samara@mail.ru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5292080" y="0"/>
            <a:ext cx="3528392" cy="2664296"/>
          </a:xfrm>
        </p:spPr>
        <p:txBody>
          <a:bodyPr>
            <a:noAutofit/>
          </a:bodyPr>
          <a:lstStyle/>
          <a:p>
            <a:pPr lvl="0">
              <a:spcBef>
                <a:spcPct val="20000"/>
              </a:spcBef>
              <a:spcAft>
                <a:spcPts val="400"/>
              </a:spcAft>
            </a:pPr>
            <a:r>
              <a:rPr lang="ru-RU" sz="1600" b="1" dirty="0" smtClean="0">
                <a:solidFill>
                  <a:prstClr val="black"/>
                </a:solidFill>
              </a:rPr>
              <a:t>С</a:t>
            </a:r>
            <a:r>
              <a:rPr lang="ru-RU" sz="1400" b="1" dirty="0" smtClean="0">
                <a:solidFill>
                  <a:prstClr val="black"/>
                </a:solidFill>
              </a:rPr>
              <a:t>амарский </a:t>
            </a:r>
            <a:r>
              <a:rPr lang="ru-RU" sz="1400" b="1" dirty="0">
                <a:solidFill>
                  <a:prstClr val="black"/>
                </a:solidFill>
              </a:rPr>
              <a:t>межрегиональный методический центр по финансовой грамотности системы общего  и среднего профессионального образования</a:t>
            </a:r>
            <a:br>
              <a:rPr lang="ru-RU" sz="1400" b="1" dirty="0">
                <a:solidFill>
                  <a:prstClr val="black"/>
                </a:solidFill>
              </a:rPr>
            </a:br>
            <a:r>
              <a:rPr lang="ru-RU" sz="1300" dirty="0">
                <a:solidFill>
                  <a:prstClr val="black"/>
                </a:solidFill>
              </a:rPr>
              <a:t>г. Самара, ул. Молодогвардейская 244, 8 корпус, кабинет №6.</a:t>
            </a:r>
            <a:br>
              <a:rPr lang="ru-RU" sz="1300" dirty="0">
                <a:solidFill>
                  <a:prstClr val="black"/>
                </a:solidFill>
              </a:rPr>
            </a:br>
            <a:r>
              <a:rPr lang="ru-RU" sz="1300" dirty="0">
                <a:solidFill>
                  <a:prstClr val="black"/>
                </a:solidFill>
              </a:rPr>
              <a:t>Тел: 8 (846) 337 -13 – 95, </a:t>
            </a:r>
            <a:r>
              <a:rPr lang="en-US" sz="1300" dirty="0">
                <a:solidFill>
                  <a:prstClr val="black"/>
                </a:solidFill>
              </a:rPr>
              <a:t>e – mail</a:t>
            </a:r>
            <a:r>
              <a:rPr lang="ru-RU" sz="1300" dirty="0">
                <a:solidFill>
                  <a:prstClr val="black"/>
                </a:solidFill>
              </a:rPr>
              <a:t>: </a:t>
            </a:r>
            <a:r>
              <a:rPr lang="en-US" sz="1300" dirty="0">
                <a:solidFill>
                  <a:prstClr val="black"/>
                </a:solidFill>
                <a:hlinkClick r:id="rId2"/>
              </a:rPr>
              <a:t>mmcsamara@mail.ru</a:t>
            </a:r>
            <a:r>
              <a:rPr lang="en-US" sz="1300" dirty="0">
                <a:solidFill>
                  <a:prstClr val="black"/>
                </a:solidFill>
              </a:rPr>
              <a:t> </a:t>
            </a:r>
            <a:endParaRPr lang="en-US" sz="3200" b="1" i="1" dirty="0" smtClean="0">
              <a:solidFill>
                <a:srgbClr val="21386F"/>
              </a:solidFill>
              <a:latin typeface="Myriad Pro Semibold"/>
              <a:ea typeface="ＭＳ Ｐゴシック"/>
              <a:cs typeface="ＭＳ Ｐゴシック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952" t="3489" r="43058" b="77326"/>
          <a:stretch/>
        </p:blipFill>
        <p:spPr bwMode="auto">
          <a:xfrm>
            <a:off x="251520" y="193416"/>
            <a:ext cx="1872208" cy="1579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93416"/>
            <a:ext cx="2736304" cy="1431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2276872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Курсы повышения квалификации</a:t>
            </a:r>
          </a:p>
          <a:p>
            <a:pPr algn="ctr"/>
            <a:r>
              <a:rPr lang="ru-RU" sz="1200" dirty="0" smtClean="0"/>
              <a:t>«Содержание и методика преподавания курса финансовой грамотности различным категориям обучающихся»</a:t>
            </a:r>
          </a:p>
          <a:p>
            <a:endParaRPr lang="ru-RU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1260523" y="3212976"/>
            <a:ext cx="691276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ГРУППОВОЙ ПРОЕКТ</a:t>
            </a:r>
          </a:p>
          <a:p>
            <a:r>
              <a:rPr lang="ru-RU" sz="2000" dirty="0" smtClean="0"/>
              <a:t>НАЗВАНИЕ: Валюта в современном мире (7 класс)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508104" y="4869160"/>
            <a:ext cx="30697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Исполнители: учителя ГБОУ СОШ №1 «ОЦ» с. Борское</a:t>
            </a:r>
          </a:p>
          <a:p>
            <a:pPr algn="ctr"/>
            <a:r>
              <a:rPr lang="ru-RU" dirty="0" smtClean="0"/>
              <a:t>Требунских С.В.</a:t>
            </a:r>
          </a:p>
          <a:p>
            <a:pPr algn="ctr"/>
            <a:r>
              <a:rPr lang="ru-RU" dirty="0" smtClean="0"/>
              <a:t>Перова С.И.</a:t>
            </a:r>
          </a:p>
          <a:p>
            <a:pPr algn="ctr"/>
            <a:r>
              <a:rPr lang="ru-RU" dirty="0" smtClean="0"/>
              <a:t>Исаева А.А.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0538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02013900"/>
              </p:ext>
            </p:extLst>
          </p:nvPr>
        </p:nvGraphicFramePr>
        <p:xfrm>
          <a:off x="251520" y="2204864"/>
          <a:ext cx="8640960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142"/>
                <a:gridCol w="3734652"/>
                <a:gridCol w="1537798"/>
                <a:gridCol w="1757483"/>
                <a:gridCol w="1244885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Деятельность педагога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Деятельность обучающихся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Технологические приёмы и методы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Вариативные задания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Приветствие.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Сегодня у нас необычное занятие. Мы совершим путешествие в мир финансов.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Для этого нам нужно разделиться на 4 группы.  На столе у каждого есть один  пазл. Обратите внимание на его</a:t>
                      </a:r>
                      <a:r>
                        <a:rPr lang="ru-RU" sz="1400" i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цвет. Соберите из пазлов картинку.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Демонстрация готовых картинок из пазлов на слайде (Слайд 1, Приложение 1)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Давайте вспомним правила работы в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группах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Собирают картинку из пазлов (Приложение 2).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Формируют свою группу.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Организация групповой учебной деятельности (малые группы)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pSp>
        <p:nvGrpSpPr>
          <p:cNvPr id="9" name="Группа 8"/>
          <p:cNvGrpSpPr/>
          <p:nvPr/>
        </p:nvGrpSpPr>
        <p:grpSpPr>
          <a:xfrm rot="20107879">
            <a:off x="280090" y="667326"/>
            <a:ext cx="2735450" cy="1215790"/>
            <a:chOff x="249382" y="180109"/>
            <a:chExt cx="3907902" cy="1936437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50000"/>
            <a:stretch/>
          </p:blipFill>
          <p:spPr>
            <a:xfrm>
              <a:off x="254162" y="188640"/>
              <a:ext cx="3903122" cy="192790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7" name="Полилиния 6"/>
            <p:cNvSpPr/>
            <p:nvPr/>
          </p:nvSpPr>
          <p:spPr>
            <a:xfrm>
              <a:off x="1931339" y="180109"/>
              <a:ext cx="548768" cy="1898073"/>
            </a:xfrm>
            <a:custGeom>
              <a:avLst/>
              <a:gdLst>
                <a:gd name="connsiteX0" fmla="*/ 271534 w 548768"/>
                <a:gd name="connsiteY0" fmla="*/ 0 h 1898073"/>
                <a:gd name="connsiteX1" fmla="*/ 8297 w 548768"/>
                <a:gd name="connsiteY1" fmla="*/ 568036 h 1898073"/>
                <a:gd name="connsiteX2" fmla="*/ 548625 w 548768"/>
                <a:gd name="connsiteY2" fmla="*/ 969818 h 1898073"/>
                <a:gd name="connsiteX3" fmla="*/ 63716 w 548768"/>
                <a:gd name="connsiteY3" fmla="*/ 1440873 h 1898073"/>
                <a:gd name="connsiteX4" fmla="*/ 216116 w 548768"/>
                <a:gd name="connsiteY4" fmla="*/ 1898073 h 1898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8768" h="1898073">
                  <a:moveTo>
                    <a:pt x="271534" y="0"/>
                  </a:moveTo>
                  <a:cubicBezTo>
                    <a:pt x="116824" y="203200"/>
                    <a:pt x="-37885" y="406400"/>
                    <a:pt x="8297" y="568036"/>
                  </a:cubicBezTo>
                  <a:cubicBezTo>
                    <a:pt x="54479" y="729672"/>
                    <a:pt x="539389" y="824345"/>
                    <a:pt x="548625" y="969818"/>
                  </a:cubicBezTo>
                  <a:cubicBezTo>
                    <a:pt x="557862" y="1115291"/>
                    <a:pt x="119134" y="1286164"/>
                    <a:pt x="63716" y="1440873"/>
                  </a:cubicBezTo>
                  <a:cubicBezTo>
                    <a:pt x="8298" y="1595582"/>
                    <a:pt x="112207" y="1746827"/>
                    <a:pt x="216116" y="1898073"/>
                  </a:cubicBezTo>
                </a:path>
              </a:pathLst>
            </a:custGeom>
            <a:noFill/>
            <a:ln w="57150" cmpd="dbl">
              <a:solidFill>
                <a:schemeClr val="tx1"/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249382" y="734268"/>
              <a:ext cx="3906982" cy="720891"/>
            </a:xfrm>
            <a:custGeom>
              <a:avLst/>
              <a:gdLst>
                <a:gd name="connsiteX0" fmla="*/ 0 w 3906982"/>
                <a:gd name="connsiteY0" fmla="*/ 429514 h 720891"/>
                <a:gd name="connsiteX1" fmla="*/ 554182 w 3906982"/>
                <a:gd name="connsiteY1" fmla="*/ 110859 h 720891"/>
                <a:gd name="connsiteX2" fmla="*/ 1302327 w 3906982"/>
                <a:gd name="connsiteY2" fmla="*/ 720459 h 720891"/>
                <a:gd name="connsiteX3" fmla="*/ 2119745 w 3906982"/>
                <a:gd name="connsiteY3" fmla="*/ 23 h 720891"/>
                <a:gd name="connsiteX4" fmla="*/ 2743200 w 3906982"/>
                <a:gd name="connsiteY4" fmla="*/ 692750 h 720891"/>
                <a:gd name="connsiteX5" fmla="*/ 3366654 w 3906982"/>
                <a:gd name="connsiteY5" fmla="*/ 55441 h 720891"/>
                <a:gd name="connsiteX6" fmla="*/ 3906982 w 3906982"/>
                <a:gd name="connsiteY6" fmla="*/ 332532 h 720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06982" h="720891">
                  <a:moveTo>
                    <a:pt x="0" y="429514"/>
                  </a:moveTo>
                  <a:cubicBezTo>
                    <a:pt x="168564" y="245941"/>
                    <a:pt x="337128" y="62368"/>
                    <a:pt x="554182" y="110859"/>
                  </a:cubicBezTo>
                  <a:cubicBezTo>
                    <a:pt x="771236" y="159350"/>
                    <a:pt x="1041400" y="738932"/>
                    <a:pt x="1302327" y="720459"/>
                  </a:cubicBezTo>
                  <a:cubicBezTo>
                    <a:pt x="1563254" y="701986"/>
                    <a:pt x="1879600" y="4641"/>
                    <a:pt x="2119745" y="23"/>
                  </a:cubicBezTo>
                  <a:cubicBezTo>
                    <a:pt x="2359890" y="-4595"/>
                    <a:pt x="2535382" y="683514"/>
                    <a:pt x="2743200" y="692750"/>
                  </a:cubicBezTo>
                  <a:cubicBezTo>
                    <a:pt x="2951018" y="701986"/>
                    <a:pt x="3172690" y="115477"/>
                    <a:pt x="3366654" y="55441"/>
                  </a:cubicBezTo>
                  <a:cubicBezTo>
                    <a:pt x="3560618" y="-4595"/>
                    <a:pt x="3733800" y="163968"/>
                    <a:pt x="3906982" y="332532"/>
                  </a:cubicBezTo>
                </a:path>
              </a:pathLst>
            </a:custGeom>
            <a:ln w="57150" cmpd="dbl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2"/>
          <p:cNvGrpSpPr/>
          <p:nvPr/>
        </p:nvGrpSpPr>
        <p:grpSpPr>
          <a:xfrm rot="19755748">
            <a:off x="2335904" y="615725"/>
            <a:ext cx="2430191" cy="1223611"/>
            <a:chOff x="3707904" y="-13855"/>
            <a:chExt cx="4316698" cy="2157450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50000"/>
            <a:stretch/>
          </p:blipFill>
          <p:spPr>
            <a:xfrm>
              <a:off x="3707904" y="0"/>
              <a:ext cx="4316698" cy="214359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1" name="Полилиния 10"/>
            <p:cNvSpPr/>
            <p:nvPr/>
          </p:nvSpPr>
          <p:spPr>
            <a:xfrm>
              <a:off x="5578690" y="-13855"/>
              <a:ext cx="771957" cy="1995055"/>
            </a:xfrm>
            <a:custGeom>
              <a:avLst/>
              <a:gdLst>
                <a:gd name="connsiteX0" fmla="*/ 281783 w 771957"/>
                <a:gd name="connsiteY0" fmla="*/ 0 h 1995055"/>
                <a:gd name="connsiteX1" fmla="*/ 766692 w 771957"/>
                <a:gd name="connsiteY1" fmla="*/ 748146 h 1995055"/>
                <a:gd name="connsiteX2" fmla="*/ 4692 w 771957"/>
                <a:gd name="connsiteY2" fmla="*/ 1288473 h 1995055"/>
                <a:gd name="connsiteX3" fmla="*/ 503455 w 771957"/>
                <a:gd name="connsiteY3" fmla="*/ 1995055 h 1995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1957" h="1995055">
                  <a:moveTo>
                    <a:pt x="281783" y="0"/>
                  </a:moveTo>
                  <a:cubicBezTo>
                    <a:pt x="547328" y="266700"/>
                    <a:pt x="812874" y="533401"/>
                    <a:pt x="766692" y="748146"/>
                  </a:cubicBezTo>
                  <a:cubicBezTo>
                    <a:pt x="720510" y="962891"/>
                    <a:pt x="48565" y="1080655"/>
                    <a:pt x="4692" y="1288473"/>
                  </a:cubicBezTo>
                  <a:cubicBezTo>
                    <a:pt x="-39181" y="1496291"/>
                    <a:pt x="232137" y="1745673"/>
                    <a:pt x="503455" y="1995055"/>
                  </a:cubicBezTo>
                </a:path>
              </a:pathLst>
            </a:custGeom>
            <a:ln w="57150" cmpd="dbl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3713018" y="659132"/>
              <a:ext cx="4267200" cy="726328"/>
            </a:xfrm>
            <a:custGeom>
              <a:avLst/>
              <a:gdLst>
                <a:gd name="connsiteX0" fmla="*/ 0 w 4267200"/>
                <a:gd name="connsiteY0" fmla="*/ 407668 h 726328"/>
                <a:gd name="connsiteX1" fmla="*/ 678873 w 4267200"/>
                <a:gd name="connsiteY1" fmla="*/ 19741 h 726328"/>
                <a:gd name="connsiteX2" fmla="*/ 1537855 w 4267200"/>
                <a:gd name="connsiteY2" fmla="*/ 726323 h 726328"/>
                <a:gd name="connsiteX3" fmla="*/ 2189018 w 4267200"/>
                <a:gd name="connsiteY3" fmla="*/ 33595 h 726328"/>
                <a:gd name="connsiteX4" fmla="*/ 2992582 w 4267200"/>
                <a:gd name="connsiteY4" fmla="*/ 643195 h 726328"/>
                <a:gd name="connsiteX5" fmla="*/ 3505200 w 4267200"/>
                <a:gd name="connsiteY5" fmla="*/ 5886 h 726328"/>
                <a:gd name="connsiteX6" fmla="*/ 4267200 w 4267200"/>
                <a:gd name="connsiteY6" fmla="*/ 379959 h 726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67200" h="726328">
                  <a:moveTo>
                    <a:pt x="0" y="407668"/>
                  </a:moveTo>
                  <a:cubicBezTo>
                    <a:pt x="211282" y="187150"/>
                    <a:pt x="422564" y="-33368"/>
                    <a:pt x="678873" y="19741"/>
                  </a:cubicBezTo>
                  <a:cubicBezTo>
                    <a:pt x="935182" y="72850"/>
                    <a:pt x="1286164" y="724014"/>
                    <a:pt x="1537855" y="726323"/>
                  </a:cubicBezTo>
                  <a:cubicBezTo>
                    <a:pt x="1789546" y="728632"/>
                    <a:pt x="1946564" y="47450"/>
                    <a:pt x="2189018" y="33595"/>
                  </a:cubicBezTo>
                  <a:cubicBezTo>
                    <a:pt x="2431472" y="19740"/>
                    <a:pt x="2773218" y="647813"/>
                    <a:pt x="2992582" y="643195"/>
                  </a:cubicBezTo>
                  <a:cubicBezTo>
                    <a:pt x="3211946" y="638577"/>
                    <a:pt x="3292764" y="49759"/>
                    <a:pt x="3505200" y="5886"/>
                  </a:cubicBezTo>
                  <a:cubicBezTo>
                    <a:pt x="3717636" y="-37987"/>
                    <a:pt x="3992418" y="170986"/>
                    <a:pt x="4267200" y="379959"/>
                  </a:cubicBezTo>
                </a:path>
              </a:pathLst>
            </a:custGeom>
            <a:ln w="57150" cmpd="dbl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6"/>
          <p:cNvGrpSpPr/>
          <p:nvPr/>
        </p:nvGrpSpPr>
        <p:grpSpPr>
          <a:xfrm rot="19328180">
            <a:off x="4233641" y="685712"/>
            <a:ext cx="2127155" cy="1053426"/>
            <a:chOff x="1302188" y="1856509"/>
            <a:chExt cx="2951157" cy="1572490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50000"/>
            <a:stretch/>
          </p:blipFill>
          <p:spPr>
            <a:xfrm>
              <a:off x="1302188" y="1885146"/>
              <a:ext cx="2944362" cy="154385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5" name="Полилиния 14"/>
            <p:cNvSpPr/>
            <p:nvPr/>
          </p:nvSpPr>
          <p:spPr>
            <a:xfrm>
              <a:off x="2459816" y="1856509"/>
              <a:ext cx="505093" cy="1537855"/>
            </a:xfrm>
            <a:custGeom>
              <a:avLst/>
              <a:gdLst>
                <a:gd name="connsiteX0" fmla="*/ 269529 w 505093"/>
                <a:gd name="connsiteY0" fmla="*/ 0 h 1537855"/>
                <a:gd name="connsiteX1" fmla="*/ 6293 w 505093"/>
                <a:gd name="connsiteY1" fmla="*/ 526473 h 1537855"/>
                <a:gd name="connsiteX2" fmla="*/ 505057 w 505093"/>
                <a:gd name="connsiteY2" fmla="*/ 928255 h 1537855"/>
                <a:gd name="connsiteX3" fmla="*/ 34002 w 505093"/>
                <a:gd name="connsiteY3" fmla="*/ 1316182 h 1537855"/>
                <a:gd name="connsiteX4" fmla="*/ 255675 w 505093"/>
                <a:gd name="connsiteY4" fmla="*/ 1537855 h 1537855"/>
                <a:gd name="connsiteX5" fmla="*/ 255675 w 505093"/>
                <a:gd name="connsiteY5" fmla="*/ 1537855 h 1537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5093" h="1537855">
                  <a:moveTo>
                    <a:pt x="269529" y="0"/>
                  </a:moveTo>
                  <a:cubicBezTo>
                    <a:pt x="118283" y="185882"/>
                    <a:pt x="-32962" y="371764"/>
                    <a:pt x="6293" y="526473"/>
                  </a:cubicBezTo>
                  <a:cubicBezTo>
                    <a:pt x="45548" y="681182"/>
                    <a:pt x="500439" y="796637"/>
                    <a:pt x="505057" y="928255"/>
                  </a:cubicBezTo>
                  <a:cubicBezTo>
                    <a:pt x="509675" y="1059873"/>
                    <a:pt x="75566" y="1214582"/>
                    <a:pt x="34002" y="1316182"/>
                  </a:cubicBezTo>
                  <a:cubicBezTo>
                    <a:pt x="-7562" y="1417782"/>
                    <a:pt x="255675" y="1537855"/>
                    <a:pt x="255675" y="1537855"/>
                  </a:cubicBezTo>
                  <a:lnTo>
                    <a:pt x="255675" y="1537855"/>
                  </a:lnTo>
                </a:path>
              </a:pathLst>
            </a:custGeom>
            <a:ln w="57150" cmpd="dbl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1302327" y="2326887"/>
              <a:ext cx="2951018" cy="473997"/>
            </a:xfrm>
            <a:custGeom>
              <a:avLst/>
              <a:gdLst>
                <a:gd name="connsiteX0" fmla="*/ 0 w 2951018"/>
                <a:gd name="connsiteY0" fmla="*/ 388604 h 473997"/>
                <a:gd name="connsiteX1" fmla="*/ 692728 w 2951018"/>
                <a:gd name="connsiteY1" fmla="*/ 677 h 473997"/>
                <a:gd name="connsiteX2" fmla="*/ 1219200 w 2951018"/>
                <a:gd name="connsiteY2" fmla="*/ 471731 h 473997"/>
                <a:gd name="connsiteX3" fmla="*/ 1870364 w 2951018"/>
                <a:gd name="connsiteY3" fmla="*/ 97658 h 473997"/>
                <a:gd name="connsiteX4" fmla="*/ 2244437 w 2951018"/>
                <a:gd name="connsiteY4" fmla="*/ 471731 h 473997"/>
                <a:gd name="connsiteX5" fmla="*/ 2951018 w 2951018"/>
                <a:gd name="connsiteY5" fmla="*/ 263913 h 473997"/>
                <a:gd name="connsiteX6" fmla="*/ 2951018 w 2951018"/>
                <a:gd name="connsiteY6" fmla="*/ 263913 h 473997"/>
                <a:gd name="connsiteX7" fmla="*/ 2951018 w 2951018"/>
                <a:gd name="connsiteY7" fmla="*/ 263913 h 473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51018" h="473997">
                  <a:moveTo>
                    <a:pt x="0" y="388604"/>
                  </a:moveTo>
                  <a:cubicBezTo>
                    <a:pt x="244764" y="187713"/>
                    <a:pt x="489528" y="-13178"/>
                    <a:pt x="692728" y="677"/>
                  </a:cubicBezTo>
                  <a:cubicBezTo>
                    <a:pt x="895928" y="14531"/>
                    <a:pt x="1022927" y="455568"/>
                    <a:pt x="1219200" y="471731"/>
                  </a:cubicBezTo>
                  <a:cubicBezTo>
                    <a:pt x="1415473" y="487895"/>
                    <a:pt x="1699491" y="97658"/>
                    <a:pt x="1870364" y="97658"/>
                  </a:cubicBezTo>
                  <a:cubicBezTo>
                    <a:pt x="2041237" y="97658"/>
                    <a:pt x="2064328" y="444022"/>
                    <a:pt x="2244437" y="471731"/>
                  </a:cubicBezTo>
                  <a:cubicBezTo>
                    <a:pt x="2424546" y="499440"/>
                    <a:pt x="2951018" y="263913"/>
                    <a:pt x="2951018" y="263913"/>
                  </a:cubicBezTo>
                  <a:lnTo>
                    <a:pt x="2951018" y="263913"/>
                  </a:lnTo>
                  <a:lnTo>
                    <a:pt x="2951018" y="263913"/>
                  </a:lnTo>
                </a:path>
              </a:pathLst>
            </a:custGeom>
            <a:ln w="57150" cmpd="dbl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1" name="Группа 20"/>
          <p:cNvGrpSpPr/>
          <p:nvPr/>
        </p:nvGrpSpPr>
        <p:grpSpPr>
          <a:xfrm rot="2287349">
            <a:off x="6311780" y="180221"/>
            <a:ext cx="985649" cy="2011085"/>
            <a:chOff x="4544291" y="-13855"/>
            <a:chExt cx="3900621" cy="6871855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0000"/>
            <a:stretch/>
          </p:blipFill>
          <p:spPr>
            <a:xfrm>
              <a:off x="4571999" y="0"/>
              <a:ext cx="3872913" cy="68580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9" name="Полилиния 18"/>
            <p:cNvSpPr/>
            <p:nvPr/>
          </p:nvSpPr>
          <p:spPr>
            <a:xfrm>
              <a:off x="4544291" y="2728928"/>
              <a:ext cx="3893127" cy="1281937"/>
            </a:xfrm>
            <a:custGeom>
              <a:avLst/>
              <a:gdLst>
                <a:gd name="connsiteX0" fmla="*/ 0 w 3893127"/>
                <a:gd name="connsiteY0" fmla="*/ 706999 h 1281937"/>
                <a:gd name="connsiteX1" fmla="*/ 720436 w 3893127"/>
                <a:gd name="connsiteY1" fmla="*/ 28127 h 1281937"/>
                <a:gd name="connsiteX2" fmla="*/ 1579418 w 3893127"/>
                <a:gd name="connsiteY2" fmla="*/ 1122636 h 1281937"/>
                <a:gd name="connsiteX3" fmla="*/ 2493818 w 3893127"/>
                <a:gd name="connsiteY3" fmla="*/ 417 h 1281937"/>
                <a:gd name="connsiteX4" fmla="*/ 3325091 w 3893127"/>
                <a:gd name="connsiteY4" fmla="*/ 1275036 h 1281937"/>
                <a:gd name="connsiteX5" fmla="*/ 3893127 w 3893127"/>
                <a:gd name="connsiteY5" fmla="*/ 416054 h 128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93127" h="1281937">
                  <a:moveTo>
                    <a:pt x="0" y="706999"/>
                  </a:moveTo>
                  <a:cubicBezTo>
                    <a:pt x="228600" y="332926"/>
                    <a:pt x="457200" y="-41146"/>
                    <a:pt x="720436" y="28127"/>
                  </a:cubicBezTo>
                  <a:cubicBezTo>
                    <a:pt x="983672" y="97400"/>
                    <a:pt x="1283854" y="1127254"/>
                    <a:pt x="1579418" y="1122636"/>
                  </a:cubicBezTo>
                  <a:cubicBezTo>
                    <a:pt x="1874982" y="1118018"/>
                    <a:pt x="2202873" y="-24983"/>
                    <a:pt x="2493818" y="417"/>
                  </a:cubicBezTo>
                  <a:cubicBezTo>
                    <a:pt x="2784763" y="25817"/>
                    <a:pt x="3091873" y="1205763"/>
                    <a:pt x="3325091" y="1275036"/>
                  </a:cubicBezTo>
                  <a:cubicBezTo>
                    <a:pt x="3558309" y="1344309"/>
                    <a:pt x="3725718" y="880181"/>
                    <a:pt x="3893127" y="416054"/>
                  </a:cubicBezTo>
                </a:path>
              </a:pathLst>
            </a:custGeom>
            <a:ln w="57150" cmpd="dbl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олилиния 19"/>
            <p:cNvSpPr/>
            <p:nvPr/>
          </p:nvSpPr>
          <p:spPr>
            <a:xfrm>
              <a:off x="6153775" y="-13855"/>
              <a:ext cx="914390" cy="6871855"/>
            </a:xfrm>
            <a:custGeom>
              <a:avLst/>
              <a:gdLst>
                <a:gd name="connsiteX0" fmla="*/ 330152 w 914390"/>
                <a:gd name="connsiteY0" fmla="*/ 0 h 6871855"/>
                <a:gd name="connsiteX1" fmla="*/ 912043 w 914390"/>
                <a:gd name="connsiteY1" fmla="*/ 1246910 h 6871855"/>
                <a:gd name="connsiteX2" fmla="*/ 136189 w 914390"/>
                <a:gd name="connsiteY2" fmla="*/ 1704110 h 6871855"/>
                <a:gd name="connsiteX3" fmla="*/ 621098 w 914390"/>
                <a:gd name="connsiteY3" fmla="*/ 2687782 h 6871855"/>
                <a:gd name="connsiteX4" fmla="*/ 801207 w 914390"/>
                <a:gd name="connsiteY4" fmla="*/ 3477491 h 6871855"/>
                <a:gd name="connsiteX5" fmla="*/ 163898 w 914390"/>
                <a:gd name="connsiteY5" fmla="*/ 4378037 h 6871855"/>
                <a:gd name="connsiteX6" fmla="*/ 773498 w 914390"/>
                <a:gd name="connsiteY6" fmla="*/ 5237019 h 6871855"/>
                <a:gd name="connsiteX7" fmla="*/ 11498 w 914390"/>
                <a:gd name="connsiteY7" fmla="*/ 5943600 h 6871855"/>
                <a:gd name="connsiteX8" fmla="*/ 385570 w 914390"/>
                <a:gd name="connsiteY8" fmla="*/ 6871855 h 6871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14390" h="6871855">
                  <a:moveTo>
                    <a:pt x="330152" y="0"/>
                  </a:moveTo>
                  <a:cubicBezTo>
                    <a:pt x="637261" y="481446"/>
                    <a:pt x="944370" y="962892"/>
                    <a:pt x="912043" y="1246910"/>
                  </a:cubicBezTo>
                  <a:cubicBezTo>
                    <a:pt x="879716" y="1530928"/>
                    <a:pt x="184680" y="1463965"/>
                    <a:pt x="136189" y="1704110"/>
                  </a:cubicBezTo>
                  <a:cubicBezTo>
                    <a:pt x="87698" y="1944255"/>
                    <a:pt x="510262" y="2392219"/>
                    <a:pt x="621098" y="2687782"/>
                  </a:cubicBezTo>
                  <a:cubicBezTo>
                    <a:pt x="731934" y="2983345"/>
                    <a:pt x="877407" y="3195782"/>
                    <a:pt x="801207" y="3477491"/>
                  </a:cubicBezTo>
                  <a:cubicBezTo>
                    <a:pt x="725007" y="3759200"/>
                    <a:pt x="168516" y="4084782"/>
                    <a:pt x="163898" y="4378037"/>
                  </a:cubicBezTo>
                  <a:cubicBezTo>
                    <a:pt x="159280" y="4671292"/>
                    <a:pt x="798898" y="4976092"/>
                    <a:pt x="773498" y="5237019"/>
                  </a:cubicBezTo>
                  <a:cubicBezTo>
                    <a:pt x="748098" y="5497946"/>
                    <a:pt x="76153" y="5671127"/>
                    <a:pt x="11498" y="5943600"/>
                  </a:cubicBezTo>
                  <a:cubicBezTo>
                    <a:pt x="-53157" y="6216073"/>
                    <a:pt x="166206" y="6543964"/>
                    <a:pt x="385570" y="6871855"/>
                  </a:cubicBezTo>
                </a:path>
              </a:pathLst>
            </a:custGeom>
            <a:ln w="57150" cmpd="dbl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1157190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91838175"/>
              </p:ext>
            </p:extLst>
          </p:nvPr>
        </p:nvGraphicFramePr>
        <p:xfrm>
          <a:off x="323528" y="3212976"/>
          <a:ext cx="8496945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"/>
                <a:gridCol w="3038738"/>
                <a:gridCol w="1699389"/>
                <a:gridCol w="1699389"/>
                <a:gridCol w="1699389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Деятельность педагога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Деятельность обучающихся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Технологические приёмы и методы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Вариативные задания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Посмотрите внимательно на свои картинки. Знаете ли вы, что на них изображено?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Ребята, сформулируйте тему нашего занятия.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Демонстрирует тему (Слайд 2, Приложение 1)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Предполагаемые ответы: деньги, купюры разных стран, валюта.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Формулируют тему занятия.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9" name="Группа 8"/>
          <p:cNvGrpSpPr/>
          <p:nvPr/>
        </p:nvGrpSpPr>
        <p:grpSpPr>
          <a:xfrm>
            <a:off x="1513440" y="538932"/>
            <a:ext cx="3166867" cy="2386722"/>
            <a:chOff x="973258" y="538222"/>
            <a:chExt cx="3381233" cy="2561157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174" r="1"/>
            <a:stretch/>
          </p:blipFill>
          <p:spPr>
            <a:xfrm rot="20630401">
              <a:off x="973258" y="538222"/>
              <a:ext cx="3381233" cy="2561157"/>
            </a:xfrm>
            <a:prstGeom prst="rect">
              <a:avLst/>
            </a:prstGeom>
            <a:ln w="3175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20606138">
              <a:off x="2071427" y="1344898"/>
              <a:ext cx="1219203" cy="1235967"/>
            </a:xfrm>
            <a:prstGeom prst="rect">
              <a:avLst/>
            </a:prstGeom>
            <a:ln w="3175"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401" r="17073"/>
          <a:stretch/>
        </p:blipFill>
        <p:spPr>
          <a:xfrm>
            <a:off x="5364088" y="202671"/>
            <a:ext cx="2880320" cy="2789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59060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14538580"/>
              </p:ext>
            </p:extLst>
          </p:nvPr>
        </p:nvGraphicFramePr>
        <p:xfrm>
          <a:off x="72011" y="404664"/>
          <a:ext cx="9036493" cy="6080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745"/>
                <a:gridCol w="2505921"/>
                <a:gridCol w="3265289"/>
                <a:gridCol w="1290925"/>
                <a:gridCol w="1670613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Деятельность педагога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Деятельность обучающихся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Технологиче-ские 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приёмы и методы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Вариативные задания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Кто знает, что означает слово «валюта»?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Где </a:t>
                      </a:r>
                      <a:r>
                        <a:rPr lang="ru-RU" sz="14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можно найти ответ на этот вопрос?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Показывает 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определение на слайде (Слайд 2, Приложение 1)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 слайде банкноты и монеты.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Как вы читаете, монеты относятся к валюте?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 банкнот, как вы уже могли заметить, есть две стороны: аверс (лицевая сторона) и реверс (обратная сторона).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Дают предположительные ответы.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Перечисляют источники получения информации (Интернет, толковый словарь).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Поиск информации в различных источниках информации.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Дети проговаривают найденные определения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i="1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i="1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i="1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Да</a:t>
                      </a:r>
                      <a:r>
                        <a:rPr lang="ru-RU" sz="14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это тоже валюта.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Мозговой штурм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Найдите 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определение слова «валюта», используя любые источники информации.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08304" y="5085184"/>
            <a:ext cx="1429277" cy="146945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488013">
            <a:off x="5161030" y="4459964"/>
            <a:ext cx="2060848" cy="206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24945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29475113"/>
              </p:ext>
            </p:extLst>
          </p:nvPr>
        </p:nvGraphicFramePr>
        <p:xfrm>
          <a:off x="179512" y="44624"/>
          <a:ext cx="8784980" cy="6080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2"/>
                <a:gridCol w="2448272"/>
                <a:gridCol w="1512166"/>
                <a:gridCol w="1512170"/>
                <a:gridCol w="2952330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Деятельность педагога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Деятельность обучающихся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Технологические приёмы и методы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Вариативные задания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Показывает слайд с изображениями банкнот на экране (Слайд 3, Приложение 1).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Что общего имеется у ваших банкнот?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Чем отличаются банкноты?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Отвечают на вопросы.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«Сводная таблица» (метод критического мышления)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Каждая группа выделяет по одной характеристике и записывают в соответствующей ячейке таблице на интерактивной доске. Заполняют таблицу (Приложение 3) для своей банкноты по выделенным критериям.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Посмотрите на ребус. Попробуйте его разгадать и узнаете название вашей валюты.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Определите страну данной валюты.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Решают ребус (Приложение 4)  и вносят в таблицу название валюты и страны.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Ребус-метод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Каждая группа решает свой ребус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1911" y="4767842"/>
            <a:ext cx="2016224" cy="9533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56176" y="5874433"/>
            <a:ext cx="2905954" cy="10109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9912" y="5805264"/>
            <a:ext cx="2009922" cy="9882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59367" y="4819806"/>
            <a:ext cx="1802763" cy="9013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224945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66122992"/>
              </p:ext>
            </p:extLst>
          </p:nvPr>
        </p:nvGraphicFramePr>
        <p:xfrm>
          <a:off x="179511" y="92536"/>
          <a:ext cx="8856985" cy="672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3"/>
                <a:gridCol w="2808312"/>
                <a:gridCol w="2592290"/>
                <a:gridCol w="1656184"/>
                <a:gridCol w="1584176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Деятельность педагога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Деятельность обучающихся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Технологические приёмы и методы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Вариативные задания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 где взять эти банкноты? Как обменивают валюту?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Введение понятия «конвертирование»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Где и когда лучше конвертировать?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Где узнать курс?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Введение понятий «валютный курс».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Отвечают на вопросы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Рассматривают 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варианты конвертирования валюты в разных местах, до поездки и после.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Метод 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ситуационных задач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Предлагает самостоятельно конвертировать 20 000 р. в рассматриваемую валюту.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Обменяйте российские банкноты на банкноты вашей страны.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Выполняют расчёты по конвертированию валюты самостоятельно в тетради, а затем совместно проверяют свои действия в онлайн сервисе [</a:t>
                      </a:r>
                      <a:r>
                        <a:rPr lang="ru-RU" sz="1400" u="sng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  <a:hlinkClick r:id="rId2"/>
                        </a:rPr>
                        <a:t>https://cash.rbc.ru/converter.html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].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Производят обмен банкнот (Приложение 1, 5)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Метод игрового проектирования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Выберите курс для вашей валюты, используя данные одного любого банка.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*Сравнить курсы разных банков и выделить наиболее выгодный.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48026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30956485"/>
              </p:ext>
            </p:extLst>
          </p:nvPr>
        </p:nvGraphicFramePr>
        <p:xfrm>
          <a:off x="107504" y="44624"/>
          <a:ext cx="8856984" cy="672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"/>
                <a:gridCol w="3182753"/>
                <a:gridCol w="2289855"/>
                <a:gridCol w="1080120"/>
                <a:gridCol w="1944216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Деятельность педагога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Деятельность обучающихся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Приёмы 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 методы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Вариативные задания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Вот вы уже прилетели в предложенные вам страны. Давайте купим сувенир в память о путешествии. Например, наушники. Посмотрите на слайд и посчитайте, сколько стоит сувенир в рублях</a:t>
                      </a: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(Слайд 4, Приложение 1)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Конвертируют предложенную стоимость сувенира в рубли. Сравнивают стоимость  в разных странах и делают свои предположения.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Мини-кейс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*Предложить самим выбрать сувенир, найти его стоимость в рассматриваемой валюте и произвести конвертирование.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Каждая команда успешно справилась с предложенными заданиями. А давайте сейчас в каждой группе вы оцените работу каждого участника и выдайте ему заработную плату за час. Для каждой страны стоимость часа указана на слайде</a:t>
                      </a: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(Слайд 5, Приложение 1).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Оценивают работают каждого участника команды и выдают заработанные деньги в рублях.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Эвристическая задача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*Конвертируйте иностранную валюту в рубли и сравните стоимость часа работы в разных странах.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Подведение итогов занятия.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Озвучивают понравившиеся моменты и задания, вызвавшие затруднения.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Мини-кейс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Каждая команда даёт рекомендации для будущих путешественников.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224945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35307"/>
            <a:ext cx="3851920" cy="216670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88640"/>
            <a:ext cx="4752528" cy="35643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1880" y="2636912"/>
            <a:ext cx="5174763" cy="38651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95528" y="178277"/>
            <a:ext cx="4248472" cy="2833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24945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5292080" y="0"/>
            <a:ext cx="3528392" cy="2664296"/>
          </a:xfrm>
        </p:spPr>
        <p:txBody>
          <a:bodyPr>
            <a:noAutofit/>
          </a:bodyPr>
          <a:lstStyle/>
          <a:p>
            <a:pPr lvl="0">
              <a:spcBef>
                <a:spcPct val="20000"/>
              </a:spcBef>
              <a:spcAft>
                <a:spcPts val="400"/>
              </a:spcAft>
            </a:pPr>
            <a:r>
              <a:rPr lang="ru-RU" sz="1600" b="1" dirty="0" smtClean="0">
                <a:solidFill>
                  <a:prstClr val="black"/>
                </a:solidFill>
              </a:rPr>
              <a:t>С</a:t>
            </a:r>
            <a:r>
              <a:rPr lang="ru-RU" sz="1400" b="1" dirty="0" smtClean="0">
                <a:solidFill>
                  <a:prstClr val="black"/>
                </a:solidFill>
              </a:rPr>
              <a:t>амарский </a:t>
            </a:r>
            <a:r>
              <a:rPr lang="ru-RU" sz="1400" b="1" dirty="0">
                <a:solidFill>
                  <a:prstClr val="black"/>
                </a:solidFill>
              </a:rPr>
              <a:t>межрегиональный методический центр по финансовой грамотности системы общего  и среднего профессионального образования</a:t>
            </a:r>
            <a:br>
              <a:rPr lang="ru-RU" sz="1400" b="1" dirty="0">
                <a:solidFill>
                  <a:prstClr val="black"/>
                </a:solidFill>
              </a:rPr>
            </a:br>
            <a:r>
              <a:rPr lang="ru-RU" sz="1300" dirty="0">
                <a:solidFill>
                  <a:prstClr val="black"/>
                </a:solidFill>
              </a:rPr>
              <a:t>г. Самара, ул. Молодогвардейская 244, 8 корпус, кабинет №6.</a:t>
            </a:r>
            <a:br>
              <a:rPr lang="ru-RU" sz="1300" dirty="0">
                <a:solidFill>
                  <a:prstClr val="black"/>
                </a:solidFill>
              </a:rPr>
            </a:br>
            <a:r>
              <a:rPr lang="ru-RU" sz="1300" dirty="0">
                <a:solidFill>
                  <a:prstClr val="black"/>
                </a:solidFill>
              </a:rPr>
              <a:t>Тел: 8 (846) 337 -13 – 95, </a:t>
            </a:r>
            <a:r>
              <a:rPr lang="en-US" sz="1300" dirty="0">
                <a:solidFill>
                  <a:prstClr val="black"/>
                </a:solidFill>
              </a:rPr>
              <a:t>e – mail</a:t>
            </a:r>
            <a:r>
              <a:rPr lang="ru-RU" sz="1300" dirty="0">
                <a:solidFill>
                  <a:prstClr val="black"/>
                </a:solidFill>
              </a:rPr>
              <a:t>: </a:t>
            </a:r>
            <a:r>
              <a:rPr lang="en-US" sz="1300" dirty="0">
                <a:solidFill>
                  <a:prstClr val="black"/>
                </a:solidFill>
                <a:hlinkClick r:id="rId2"/>
              </a:rPr>
              <a:t>mmcsamara@mail.ru</a:t>
            </a:r>
            <a:r>
              <a:rPr lang="en-US" sz="1300" dirty="0">
                <a:solidFill>
                  <a:prstClr val="black"/>
                </a:solidFill>
              </a:rPr>
              <a:t> </a:t>
            </a:r>
            <a:endParaRPr lang="en-US" sz="3200" b="1" i="1" dirty="0" smtClean="0">
              <a:solidFill>
                <a:srgbClr val="21386F"/>
              </a:solidFill>
              <a:latin typeface="Myriad Pro Semibold"/>
              <a:ea typeface="ＭＳ Ｐゴシック"/>
              <a:cs typeface="ＭＳ Ｐゴシック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952" t="3489" r="43058" b="77326"/>
          <a:stretch/>
        </p:blipFill>
        <p:spPr bwMode="auto">
          <a:xfrm>
            <a:off x="251520" y="193416"/>
            <a:ext cx="1872208" cy="1579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93416"/>
            <a:ext cx="2736304" cy="1431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2276872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Курсы повышения квалификации</a:t>
            </a:r>
          </a:p>
          <a:p>
            <a:pPr algn="ctr"/>
            <a:r>
              <a:rPr lang="ru-RU" sz="1200" dirty="0" smtClean="0"/>
              <a:t>«Содержание и методика преподавания курса финансовой грамотности различным категориям обучающихся»</a:t>
            </a:r>
          </a:p>
          <a:p>
            <a:endParaRPr lang="ru-RU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1260523" y="3212976"/>
            <a:ext cx="691276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ГРУППОВОЙ ПРОЕКТ</a:t>
            </a:r>
          </a:p>
          <a:p>
            <a:r>
              <a:rPr lang="ru-RU" sz="2000" dirty="0" smtClean="0"/>
              <a:t>НАЗВАНИЕ: Валюта в современном мире (7 класс)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508104" y="4869160"/>
            <a:ext cx="30697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Исполнители: учителя ГБОУ СОШ №1 «ОЦ» с. Борское</a:t>
            </a:r>
          </a:p>
          <a:p>
            <a:pPr algn="ctr"/>
            <a:r>
              <a:rPr lang="ru-RU" dirty="0" smtClean="0"/>
              <a:t>Требунских С.В.</a:t>
            </a:r>
          </a:p>
          <a:p>
            <a:pPr algn="ctr"/>
            <a:r>
              <a:rPr lang="ru-RU" dirty="0" smtClean="0"/>
              <a:t>Перова С.И.</a:t>
            </a:r>
          </a:p>
          <a:p>
            <a:pPr algn="ctr"/>
            <a:r>
              <a:rPr lang="ru-RU" dirty="0" smtClean="0"/>
              <a:t>Исаева А.А.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5641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652</Words>
  <Application>Microsoft Office PowerPoint</Application>
  <PresentationFormat>Экран (4:3)</PresentationFormat>
  <Paragraphs>166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Самарский межрегиональный методический центр по финансовой грамотности системы общего  и среднего профессионального образования г. Самара, ул. Молодогвардейская 244, 8 корпус, кабинет №6. Тел: 8 (846) 337 -13 – 95, e – mail: mmcsamara@mail.ru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Самарский межрегиональный методический центр по финансовой грамотности системы общего  и среднего профессионального образования г. Самара, ул. Молодогвардейская 244, 8 корпус, кабинет №6. Тел: 8 (846) 337 -13 – 95, e – mail: mmcsamara@mail.ru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20</cp:revision>
  <dcterms:created xsi:type="dcterms:W3CDTF">2018-11-17T09:31:46Z</dcterms:created>
  <dcterms:modified xsi:type="dcterms:W3CDTF">2018-11-21T12:40:01Z</dcterms:modified>
</cp:coreProperties>
</file>