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olors6.xml" ContentType="application/vnd.ms-office.chartcolor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olors4.xml" ContentType="application/vnd.ms-office.chartcolorstyle+xml"/>
  <Override PartName="/ppt/charts/colors5.xml" ContentType="application/vnd.ms-office.chartcolor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5.xml" ContentType="application/vnd.ms-office.chartstyle+xml"/>
  <Override PartName="/ppt/charts/style6.xml" ContentType="application/vnd.ms-office.chart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notesMasterIdLst>
    <p:notesMasterId r:id="rId18"/>
  </p:notesMasterIdLst>
  <p:sldIdLst>
    <p:sldId id="256" r:id="rId2"/>
    <p:sldId id="285" r:id="rId3"/>
    <p:sldId id="287" r:id="rId4"/>
    <p:sldId id="289" r:id="rId5"/>
    <p:sldId id="274" r:id="rId6"/>
    <p:sldId id="275" r:id="rId7"/>
    <p:sldId id="291" r:id="rId8"/>
    <p:sldId id="272" r:id="rId9"/>
    <p:sldId id="257" r:id="rId10"/>
    <p:sldId id="278" r:id="rId11"/>
    <p:sldId id="284" r:id="rId12"/>
    <p:sldId id="280" r:id="rId13"/>
    <p:sldId id="281" r:id="rId14"/>
    <p:sldId id="283" r:id="rId15"/>
    <p:sldId id="259" r:id="rId16"/>
    <p:sldId id="26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5B9"/>
    <a:srgbClr val="FFD5B1"/>
    <a:srgbClr val="FF2D0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52"/>
    <p:restoredTop sz="94674"/>
  </p:normalViewPr>
  <p:slideViewPr>
    <p:cSldViewPr snapToGrid="0" snapToObjects="1">
      <p:cViewPr varScale="1">
        <p:scale>
          <a:sx n="84" d="100"/>
          <a:sy n="84" d="100"/>
        </p:scale>
        <p:origin x="-96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285024154589403E-2"/>
          <c:y val="0.18892372874734203"/>
          <c:w val="0.89009661835748821"/>
          <c:h val="0.7017324326448561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9-11 лет</c:v>
                </c:pt>
              </c:strCache>
            </c:strRef>
          </c:tx>
          <c:spPr>
            <a:solidFill>
              <a:srgbClr val="FFFF00"/>
            </a:solidFill>
          </c:spPr>
          <c:dPt>
            <c:idx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Лист1!$A$2:$A$3</c:f>
              <c:strCache>
                <c:ptCount val="2"/>
                <c:pt idx="0">
                  <c:v>доходы</c:v>
                </c:pt>
                <c:pt idx="1">
                  <c:v>доходы и расходы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0.62000000000000011</c:v>
                </c:pt>
                <c:pt idx="1">
                  <c:v>0.38000000000000006</c:v>
                </c:pt>
              </c:numCache>
            </c:numRef>
          </c:val>
        </c:ser>
        <c:dLbls/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7043552334288214"/>
          <c:y val="0.22528355528634902"/>
          <c:w val="0.32734655061755408"/>
          <c:h val="0.47956781012993005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3601679033947921"/>
          <c:y val="0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5673392388451425E-2"/>
          <c:y val="0.22395606269555299"/>
          <c:w val="0.73374091825478427"/>
          <c:h val="0.6166175992381480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11-13 лет</c:v>
                </c:pt>
              </c:strCache>
            </c:strRef>
          </c:tx>
          <c:dPt>
            <c:idx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Лист1!$A$2:$A$3</c:f>
              <c:strCache>
                <c:ptCount val="2"/>
                <c:pt idx="0">
                  <c:v>доходы</c:v>
                </c:pt>
                <c:pt idx="1">
                  <c:v>доходы и расходы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</c:v>
                </c:pt>
                <c:pt idx="1">
                  <c:v>92</c:v>
                </c:pt>
              </c:numCache>
            </c:numRef>
          </c:val>
        </c:ser>
        <c:dLbls/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9-11 </a:t>
            </a:r>
            <a:r>
              <a:rPr lang="ru-RU" dirty="0" smtClean="0"/>
              <a:t>лет, 11-13 лет</a:t>
            </a:r>
            <a:endParaRPr lang="ru-RU" dirty="0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4455087077205701"/>
          <c:w val="0.79890310786105989"/>
          <c:h val="0.713234109733780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9-11 лет</c:v>
                </c:pt>
              </c:strCache>
            </c:strRef>
          </c:tx>
          <c:spPr>
            <a:solidFill>
              <a:srgbClr val="7030A0"/>
            </a:solidFill>
          </c:spPr>
          <c:explosion val="2"/>
          <c:dPt>
            <c:idx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</c:f>
              <c:strCache>
                <c:ptCount val="1"/>
                <c:pt idx="0">
                  <c:v>доход(заработок)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dLbls/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572152172515206"/>
          <c:y val="0.13125448739562504"/>
          <c:w val="0.230677241347059"/>
          <c:h val="0.1030928816517580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9-11 лет, 11-13 </a:t>
            </a:r>
            <a:r>
              <a:rPr lang="ru-RU" dirty="0"/>
              <a:t>лет</a:t>
            </a:r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6109019442958"/>
          <c:y val="0.14025732646459402"/>
          <c:w val="0.83732226129500797"/>
          <c:h val="0.6560518998679639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11-13 лет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</c:f>
              <c:strCache>
                <c:ptCount val="1"/>
                <c:pt idx="0">
                  <c:v>расход (трата)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</c:ser>
        <c:dLbls/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930615230473241E-2"/>
          <c:y val="0.28140609799384214"/>
          <c:w val="0.20000952749758699"/>
          <c:h val="9.1972783145282927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474812433011803E-2"/>
          <c:y val="0.21322346911552104"/>
          <c:w val="0.86066452304394403"/>
          <c:h val="0.672006116897654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9-11 лет</c:v>
                </c:pt>
              </c:strCache>
            </c:strRef>
          </c:tx>
          <c:spPr>
            <a:solidFill>
              <a:srgbClr val="FF0000"/>
            </a:solidFill>
          </c:spPr>
          <c:dPt>
            <c:idx val="0"/>
            <c:spPr>
              <a:solidFill>
                <a:srgbClr val="00206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Лист1!$A$2:$A$3</c:f>
              <c:strCache>
                <c:ptCount val="2"/>
                <c:pt idx="0">
                  <c:v>еда</c:v>
                </c:pt>
                <c:pt idx="1">
                  <c:v>одежда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54</c:v>
                </c:pt>
                <c:pt idx="1">
                  <c:v>30</c:v>
                </c:pt>
              </c:numCache>
            </c:numRef>
          </c:val>
        </c:ser>
        <c:dLbls/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57002438041745895"/>
          <c:y val="1.6339869281045798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6687729214435111"/>
          <c:y val="0.12279218774123804"/>
          <c:w val="0.56485454943132096"/>
          <c:h val="0.4392419412434070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11-13 лет</c:v>
                </c:pt>
              </c:strCache>
            </c:strRef>
          </c:tx>
          <c:spPr>
            <a:solidFill>
              <a:srgbClr val="002060"/>
            </a:solidFill>
          </c:spPr>
          <c:dPt>
            <c:idx val="0"/>
            <c:spPr>
              <a:solidFill>
                <a:srgbClr val="00206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spPr>
              <a:solidFill>
                <a:srgbClr val="FFF5B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Лист1!$A$2:$A$6</c:f>
              <c:strCache>
                <c:ptCount val="5"/>
                <c:pt idx="0">
                  <c:v>еда</c:v>
                </c:pt>
                <c:pt idx="1">
                  <c:v>одежда</c:v>
                </c:pt>
                <c:pt idx="2">
                  <c:v>коммунальные платежи</c:v>
                </c:pt>
                <c:pt idx="3">
                  <c:v>отпуск</c:v>
                </c:pt>
                <c:pt idx="4">
                  <c:v>развлечение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40</c:v>
                </c:pt>
                <c:pt idx="1">
                  <c:v>20</c:v>
                </c:pt>
                <c:pt idx="2">
                  <c:v>10</c:v>
                </c:pt>
                <c:pt idx="3">
                  <c:v>15</c:v>
                </c:pt>
                <c:pt idx="4">
                  <c:v>15</c:v>
                </c:pt>
              </c:numCache>
            </c:numRef>
          </c:val>
        </c:ser>
        <c:dLbls/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1130060491874199E-2"/>
          <c:y val="0.16979311409603204"/>
          <c:w val="0.17559109798775202"/>
          <c:h val="0.34673776154074104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DE8F2-AE42-8D40-9ECB-56B96965843A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F1E38-D91E-764E-A2B6-E612E88E3D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4091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E71C8-C35B-714B-88AA-31D58BEFCD62}" type="datetimeFigureOut">
              <a:rPr lang="ru-RU" smtClean="0"/>
              <a:pPr/>
              <a:t>08.10.2018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19A3B-8270-5E4A-A4C7-1D22A614B0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909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issuu.com/" TargetMode="External"/><Relationship Id="rId3" Type="http://schemas.openxmlformats.org/officeDocument/2006/relationships/hyperlink" Target="http://rebus1.com/" TargetMode="External"/><Relationship Id="rId7" Type="http://schemas.openxmlformats.org/officeDocument/2006/relationships/hyperlink" Target="http://www.slideshare.net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ordle.net/" TargetMode="External"/><Relationship Id="rId5" Type="http://schemas.openxmlformats.org/officeDocument/2006/relationships/hyperlink" Target="http://realtimeboard.com/" TargetMode="External"/><Relationship Id="rId4" Type="http://schemas.openxmlformats.org/officeDocument/2006/relationships/hyperlink" Target="http://learningapps.org/" TargetMode="External"/><Relationship Id="rId9" Type="http://schemas.openxmlformats.org/officeDocument/2006/relationships/hyperlink" Target="https://kidburg.ru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fmc.hse.ru/" TargetMode="External"/><Relationship Id="rId7" Type="http://schemas.openxmlformats.org/officeDocument/2006/relationships/hyperlink" Target="http://www.iloveeconomics.ru/" TargetMode="External"/><Relationship Id="rId2" Type="http://schemas.openxmlformats.org/officeDocument/2006/relationships/hyperlink" Target="https://nsportal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7budget.ru/" TargetMode="External"/><Relationship Id="rId5" Type="http://schemas.openxmlformats.org/officeDocument/2006/relationships/hyperlink" Target="http://www.dostatok.ru/" TargetMode="External"/><Relationship Id="rId4" Type="http://schemas.openxmlformats.org/officeDocument/2006/relationships/hyperlink" Target="http://www.semyarastet.ru/razd/dokhody_i_raskhody/%20-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546" y="-1112"/>
            <a:ext cx="11559654" cy="685911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46" y="281354"/>
            <a:ext cx="11278300" cy="4125902"/>
          </a:xfrm>
          <a:effectLst>
            <a:outerShdw dist="50800" dir="7740000" algn="ctr" rotWithShape="0">
              <a:schemeClr val="tx1"/>
            </a:outerShdw>
          </a:effectLst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Содержание и методика преподавания тем по управлению личными финансами и формированию семейного бюджета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46" y="4407256"/>
            <a:ext cx="11559653" cy="2450744"/>
          </a:xfrm>
          <a:noFill/>
          <a:effectLst>
            <a:outerShdw blurRad="368300" dir="12300000" algn="ctr" rotWithShape="0">
              <a:schemeClr val="tx1"/>
            </a:outerShdw>
          </a:effectLst>
        </p:spPr>
        <p:txBody>
          <a:bodyPr>
            <a:normAutofit fontScale="92500" lnSpcReduction="20000"/>
          </a:bodyPr>
          <a:lstStyle/>
          <a:p>
            <a:pPr algn="l"/>
            <a:endParaRPr lang="ru-RU" sz="1800" dirty="0" smtClean="0"/>
          </a:p>
          <a:p>
            <a:pPr algn="l"/>
            <a:r>
              <a:rPr lang="ru-RU" dirty="0" smtClean="0">
                <a:solidFill>
                  <a:srgbClr val="FFFF00"/>
                </a:solidFill>
              </a:rPr>
              <a:t>Выполняли работу: Щербакова В.А. - учитель начальных классов ГБОУ СОШ №508,      </a:t>
            </a:r>
          </a:p>
          <a:p>
            <a:pPr algn="l"/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                                     Маринина И.В. -  учитель начальных классов №411 «Гармония», </a:t>
            </a:r>
          </a:p>
          <a:p>
            <a:pPr algn="l"/>
            <a:r>
              <a:rPr lang="ru-RU" dirty="0" smtClean="0">
                <a:solidFill>
                  <a:srgbClr val="FFFF00"/>
                </a:solidFill>
              </a:rPr>
              <a:t>                                      </a:t>
            </a:r>
            <a:r>
              <a:rPr lang="ru-RU" dirty="0" err="1" smtClean="0">
                <a:solidFill>
                  <a:srgbClr val="FFFF00"/>
                </a:solidFill>
              </a:rPr>
              <a:t>Кострова</a:t>
            </a:r>
            <a:r>
              <a:rPr lang="ru-RU" dirty="0" smtClean="0">
                <a:solidFill>
                  <a:srgbClr val="FFFF00"/>
                </a:solidFill>
              </a:rPr>
              <a:t> Л.М. -  учитель начальных классов ГБОУ СОШ №319,</a:t>
            </a:r>
          </a:p>
          <a:p>
            <a:pPr algn="l"/>
            <a:r>
              <a:rPr lang="ru-RU" dirty="0" smtClean="0">
                <a:solidFill>
                  <a:srgbClr val="FFFF00"/>
                </a:solidFill>
              </a:rPr>
              <a:t>                                      Гончарова Т.М. – учитель начальных классов ГБОУ СОШ № 416</a:t>
            </a:r>
          </a:p>
          <a:p>
            <a:pPr algn="l"/>
            <a:r>
              <a:rPr lang="ru-RU" dirty="0" smtClean="0">
                <a:solidFill>
                  <a:srgbClr val="FFFF00"/>
                </a:solidFill>
              </a:rPr>
              <a:t>                                      </a:t>
            </a:r>
            <a:r>
              <a:rPr lang="ru-RU" dirty="0" err="1" smtClean="0">
                <a:solidFill>
                  <a:srgbClr val="FFFF00"/>
                </a:solidFill>
              </a:rPr>
              <a:t>Захарычева</a:t>
            </a:r>
            <a:r>
              <a:rPr lang="ru-RU" dirty="0" smtClean="0">
                <a:solidFill>
                  <a:srgbClr val="FFFF00"/>
                </a:solidFill>
              </a:rPr>
              <a:t> Е.И.  - учитель английского языка СПБ ГБ ПОУ </a:t>
            </a:r>
          </a:p>
          <a:p>
            <a:pPr algn="l"/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                                                                                                               «</a:t>
            </a:r>
            <a:r>
              <a:rPr lang="ru-RU" dirty="0" err="1" smtClean="0">
                <a:solidFill>
                  <a:srgbClr val="FFFF00"/>
                </a:solidFill>
              </a:rPr>
              <a:t>Малоохтинский</a:t>
            </a:r>
            <a:r>
              <a:rPr lang="ru-RU" dirty="0" smtClean="0">
                <a:solidFill>
                  <a:srgbClr val="FFFF00"/>
                </a:solidFill>
              </a:rPr>
              <a:t> колледж»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52010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160" y="644978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Возможные темы при изучении финансовой грамотности в начальной школе.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ru-RU" sz="28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739885" y="29424"/>
            <a:ext cx="175012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79538" y="3738381"/>
            <a:ext cx="3288866" cy="3288866"/>
          </a:xfrm>
          <a:prstGeom prst="rect">
            <a:avLst/>
          </a:prstGeom>
        </p:spPr>
      </p:pic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18453551"/>
              </p:ext>
            </p:extLst>
          </p:nvPr>
        </p:nvGraphicFramePr>
        <p:xfrm>
          <a:off x="624840" y="1402081"/>
          <a:ext cx="7421879" cy="5342270"/>
        </p:xfrm>
        <a:graphic>
          <a:graphicData uri="http://schemas.openxmlformats.org/drawingml/2006/table">
            <a:tbl>
              <a:tblPr bandRow="1"/>
              <a:tblGrid>
                <a:gridCol w="3192417"/>
                <a:gridCol w="4229462"/>
              </a:tblGrid>
              <a:tr h="291350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Тема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Основные вопросы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159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Что такое бюджет?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Из чего состоит?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317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Где можно найти ответ? (Источники)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7018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Из чего складываются доходы в семье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Откуда в семье берутся деньги.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317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Что может быть источником дохода семьи?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036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Почему семьям часто не хватает денег на жизнь и как этого избежать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На что семьи тратят деньги.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317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На чем семья может сэкономить деньги?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317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Чем отличается экономный человек от жадного?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0597"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Деньги счёт любят, или как управлять своим кошельком, чтобы он не пустовал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Как правильно планировать семейный бюджет.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317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Незапланированные доходы и расходы. Разовый доход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699701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96746" y="2500779"/>
            <a:ext cx="2232906" cy="264640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копилку будущему финансисту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Arial"/>
              <a:buAutoNum type="arabicPeriod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Ребусы –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x-none" dirty="0">
                <a:hlinkClick r:id="rId3"/>
              </a:rPr>
              <a:t>http://rebus1.com</a:t>
            </a:r>
            <a:r>
              <a:rPr lang="ru-RU" altLang="x-none" dirty="0"/>
              <a:t> – создаем ребусы</a:t>
            </a:r>
          </a:p>
          <a:p>
            <a:pPr marL="514350" indent="-514350">
              <a:buFont typeface="Arial"/>
              <a:buAutoNum type="arabicPeriod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Пословицы и поговорки –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altLang="x-none" u="sng" dirty="0" smtClean="0">
                <a:hlinkClick r:id="rId4"/>
              </a:rPr>
              <a:t>http</a:t>
            </a:r>
            <a:r>
              <a:rPr lang="ru-RU" altLang="x-none" u="sng" dirty="0">
                <a:hlinkClick r:id="rId4"/>
              </a:rPr>
              <a:t>://learningapps.org</a:t>
            </a:r>
            <a:r>
              <a:rPr lang="ru-RU" altLang="x-none" dirty="0"/>
              <a:t> – приложение для создания интерактивных игр, упражнений и т.д</a:t>
            </a:r>
            <a:r>
              <a:rPr lang="ru-RU" altLang="x-none" dirty="0" smtClean="0"/>
              <a:t>.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Arial"/>
              <a:buAutoNum type="arabicPeriod"/>
            </a:pPr>
            <a:r>
              <a:rPr lang="ru-RU" altLang="x-none" sz="3200" dirty="0"/>
              <a:t>бесконечная классная </a:t>
            </a:r>
            <a:r>
              <a:rPr lang="ru-RU" altLang="x-none" sz="3200" dirty="0" smtClean="0"/>
              <a:t>доска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altLang="x-none" u="sng" dirty="0">
                <a:hlinkClick r:id="rId5"/>
              </a:rPr>
              <a:t>http://realtimeboard.com</a:t>
            </a:r>
            <a:r>
              <a:rPr lang="ru-RU" altLang="x-none" dirty="0"/>
              <a:t> </a:t>
            </a:r>
            <a:endParaRPr lang="en-US" altLang="x-none" dirty="0"/>
          </a:p>
          <a:p>
            <a:pPr marL="514350" indent="-514350">
              <a:buFont typeface="Arial"/>
              <a:buAutoNum type="arabicPeriod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Паззлы – </a:t>
            </a:r>
            <a:r>
              <a:rPr lang="ru-RU" altLang="x-none" u="sng" dirty="0">
                <a:hlinkClick r:id="rId6"/>
              </a:rPr>
              <a:t>http://www.wordle.net</a:t>
            </a:r>
            <a:r>
              <a:rPr lang="ru-RU" altLang="x-none" dirty="0"/>
              <a:t> – создание «облако» </a:t>
            </a:r>
            <a:r>
              <a:rPr lang="ru-RU" altLang="x-none" dirty="0" smtClean="0"/>
              <a:t>слов</a:t>
            </a:r>
            <a:endParaRPr lang="en-US" altLang="x-none" dirty="0" smtClean="0"/>
          </a:p>
          <a:p>
            <a:pPr marL="514350" indent="-514350">
              <a:buFont typeface="Arial"/>
              <a:buAutoNum type="arabicPeriod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Ассоциации – </a:t>
            </a:r>
            <a:r>
              <a:rPr lang="ru-RU" altLang="x-none" u="sng" dirty="0">
                <a:hlinkClick r:id="rId7"/>
              </a:rPr>
              <a:t>http://www.slideshare.net</a:t>
            </a:r>
            <a:r>
              <a:rPr lang="ru-RU" altLang="x-none" dirty="0"/>
              <a:t> – создание </a:t>
            </a:r>
            <a:r>
              <a:rPr lang="ru-RU" altLang="x-none" dirty="0" smtClean="0"/>
              <a:t>презентаций</a:t>
            </a:r>
            <a:r>
              <a:rPr lang="en-US" altLang="x-none" dirty="0"/>
              <a:t> </a:t>
            </a:r>
            <a:r>
              <a:rPr lang="ru-RU" altLang="x-none" u="sng" dirty="0" smtClean="0">
                <a:hlinkClick r:id="rId8"/>
              </a:rPr>
              <a:t>http</a:t>
            </a:r>
            <a:r>
              <a:rPr lang="ru-RU" altLang="x-none" u="sng" dirty="0">
                <a:hlinkClick r:id="rId8"/>
              </a:rPr>
              <a:t>://issuu.com</a:t>
            </a:r>
            <a:r>
              <a:rPr lang="ru-RU" altLang="x-none" dirty="0"/>
              <a:t> – создание онлайн </a:t>
            </a:r>
            <a:r>
              <a:rPr lang="ru-RU" altLang="x-none" dirty="0" smtClean="0"/>
              <a:t>журнала</a:t>
            </a:r>
            <a:endParaRPr lang="en-US" altLang="x-none" dirty="0" smtClean="0"/>
          </a:p>
          <a:p>
            <a:pPr marL="514350" indent="-514350">
              <a:buFont typeface="Arial"/>
              <a:buAutoNum type="arabicPeriod"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Кидбург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https://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/>
              </a:rPr>
              <a:t>kidburg.ru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Интерактивный </a:t>
            </a:r>
            <a:r>
              <a:rPr lang="ru-RU" dirty="0"/>
              <a:t>образовательный </a:t>
            </a:r>
            <a:r>
              <a:rPr lang="ru-RU" dirty="0" smtClean="0"/>
              <a:t>город</a:t>
            </a:r>
            <a:r>
              <a:rPr lang="en-US" dirty="0"/>
              <a:t> </a:t>
            </a:r>
            <a:r>
              <a:rPr lang="ru-RU" dirty="0" smtClean="0"/>
              <a:t>профессий </a:t>
            </a:r>
            <a:r>
              <a:rPr lang="ru-RU" dirty="0"/>
              <a:t>для детей «</a:t>
            </a:r>
            <a:r>
              <a:rPr lang="ru-RU" dirty="0" err="1"/>
              <a:t>КидБург</a:t>
            </a:r>
            <a:r>
              <a:rPr lang="ru-RU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23566568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540385">
              <a:lnSpc>
                <a:spcPct val="107000"/>
              </a:lnSpc>
              <a:spcBef>
                <a:spcPts val="1000"/>
              </a:spcBef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Методы обучения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) информационно-развивающие: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объяснение и самостоятельная работа с учебным материалом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2) проблемно-поисковые: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учебная дискуссия в работе с малыми группами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3) репродуктивные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методы: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воспроизведение изученного материала, выполнение заданий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4) творческо-репродуктивные: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подготовить сообщение по теме урока.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04707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lvl="0" indent="-228600" algn="ctr">
              <a:lnSpc>
                <a:spcPct val="107000"/>
              </a:lnSpc>
              <a:spcBef>
                <a:spcPts val="1000"/>
              </a:spcBef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овременные педагогические технологии в сочетании с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использованием информационных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и коммуникационных технологий: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 </a:t>
            </a:r>
            <a:r>
              <a:rPr lang="ru-RU" sz="1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Метод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проектов – реализуется непосредственно в мультимедийной презентации.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Дифференцированный подход к обучению реализован с использованием опроса-тестирования в ходе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презентации. Здоровье сберегающие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технологии  - предполагается физ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культминутка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истемно-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деятельностный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подход, работа в группах, работа с разными видами информации (схемы, таблицы, тексты, графические объекты), прослеживаются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межпредметные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связи и др.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19360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540385"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Заключение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7464"/>
            <a:ext cx="10515600" cy="5550535"/>
          </a:xfrm>
        </p:spPr>
        <p:txBody>
          <a:bodyPr>
            <a:noAutofit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Исследования психологов и социологов показывают, что способность человека управлять своими финансами напрямую зависит от того, имел ли этот человек такой опыт в детстве, приучали ли родители самостоятельно пользоваться деньгами, обсуждали ли в семье с детьми крупные покупки. Необходимо с детского возраста объяснять, откуда берутся деньги, как их зарабатывают и для чего они нужны. Из проведенного исследования можно сделать определенные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выводы.</a:t>
            </a:r>
            <a:endParaRPr lang="ru-RU" sz="20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Самый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доступный способ улучшить благосостояние - научиться контролировать расходы, и главное - понять, какие покупки нужны, а от каких можно отказаться (покупка сладостей или бесконтрольная трата денег на телефон и интернет), ничего не потеряв при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этом.</a:t>
            </a:r>
            <a:endParaRPr lang="ru-RU" sz="20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Чтобы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доходы не превышали расходов, необходимо просчитывать семейный бюджет. Для того, чтобы правильно вести хозяйство, нужен план доходов и расходов – семейный бюджет, знание математики позволит рационально распределять семейный бюджет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Когда мы умеем  мудро и правильно распределить свой семейный бюджет и когда у нас всегда и на всё хватает денег, в </a:t>
            </a:r>
            <a:r>
              <a:rPr lang="ru-R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нвшей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жизни наступает спокойствие и ощущение надёжности и изобилия.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65947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tx1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Список использованной литературы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Финансовая </a:t>
            </a:r>
            <a:r>
              <a:rPr lang="ru-RU" sz="2000" dirty="0"/>
              <a:t>грамотность: Учебная программа. 2–4 классы </a:t>
            </a:r>
            <a:r>
              <a:rPr lang="ru-RU" sz="2000" dirty="0" err="1" smtClean="0"/>
              <a:t>общеобразоват</a:t>
            </a:r>
            <a:r>
              <a:rPr lang="ru-RU" sz="2000" dirty="0"/>
              <a:t>. орг. / Ю. Н. </a:t>
            </a:r>
            <a:r>
              <a:rPr lang="ru-RU" sz="2000" dirty="0" err="1" smtClean="0"/>
              <a:t>КорлУчимся</a:t>
            </a:r>
            <a:r>
              <a:rPr lang="ru-RU" sz="2000" dirty="0" smtClean="0"/>
              <a:t> разумному финансовому поведению»). </a:t>
            </a:r>
          </a:p>
          <a:p>
            <a:r>
              <a:rPr lang="ru-RU" sz="2000" dirty="0" smtClean="0"/>
              <a:t>Финансовая </a:t>
            </a:r>
            <a:r>
              <a:rPr lang="ru-RU" sz="2000" dirty="0" err="1" smtClean="0"/>
              <a:t>югова</a:t>
            </a:r>
            <a:r>
              <a:rPr lang="ru-RU" sz="2000" dirty="0"/>
              <a:t>. </a:t>
            </a:r>
            <a:r>
              <a:rPr lang="ru-RU" sz="2000" i="1" dirty="0"/>
              <a:t>— </a:t>
            </a:r>
            <a:r>
              <a:rPr lang="ru-RU" sz="2000" dirty="0"/>
              <a:t>М.: ВИТА-ПРЕСС, 2014. </a:t>
            </a:r>
            <a:r>
              <a:rPr lang="ru-RU" sz="2000" i="1" dirty="0"/>
              <a:t>— </a:t>
            </a:r>
            <a:r>
              <a:rPr lang="ru-RU" sz="2000" dirty="0"/>
              <a:t>16 </a:t>
            </a:r>
            <a:r>
              <a:rPr lang="ru-RU" sz="2000" dirty="0" err="1"/>
              <a:t>c</a:t>
            </a:r>
            <a:r>
              <a:rPr lang="ru-RU" sz="2000" dirty="0"/>
              <a:t>. (</a:t>
            </a:r>
            <a:r>
              <a:rPr lang="ru-RU" sz="2000" dirty="0" smtClean="0"/>
              <a:t>Дополнительное </a:t>
            </a:r>
            <a:r>
              <a:rPr lang="ru-RU" sz="2000" dirty="0"/>
              <a:t>образование: Серия </a:t>
            </a:r>
            <a:r>
              <a:rPr lang="ru-RU" sz="2000" dirty="0" smtClean="0"/>
              <a:t>«грамотность</a:t>
            </a:r>
            <a:r>
              <a:rPr lang="ru-RU" sz="2000" dirty="0"/>
              <a:t>: материалы для учащихся. 2, 3 классы </a:t>
            </a:r>
            <a:r>
              <a:rPr lang="ru-RU" sz="2000" dirty="0" err="1" smtClean="0"/>
              <a:t>общеобразоват</a:t>
            </a:r>
            <a:r>
              <a:rPr lang="ru-RU" sz="2000" dirty="0"/>
              <a:t>. орг. В 2-х частях. Ч. 1 / С. Н. Федин. — М.: ВИТА-ПРЕСС, 2014. — 112 с., ил. (Дополнительное образование: Серия «Учимся разумному </a:t>
            </a:r>
            <a:r>
              <a:rPr lang="ru-RU" sz="2000" dirty="0" smtClean="0"/>
              <a:t>финансовому </a:t>
            </a:r>
            <a:r>
              <a:rPr lang="ru-RU" sz="2000" dirty="0"/>
              <a:t>поведению»). </a:t>
            </a:r>
            <a:endParaRPr lang="ru-RU" sz="2000" dirty="0" smtClean="0"/>
          </a:p>
          <a:p>
            <a:r>
              <a:rPr lang="ru-RU" sz="2000" dirty="0"/>
              <a:t>Финансовая грамотность: методические рекомендации для учителя. 2–4 классы </a:t>
            </a:r>
            <a:r>
              <a:rPr lang="ru-RU" sz="2000" dirty="0" err="1"/>
              <a:t>общеобразоват</a:t>
            </a:r>
            <a:r>
              <a:rPr lang="ru-RU" sz="2000" dirty="0"/>
              <a:t>. орг. / Ю. Н. </a:t>
            </a:r>
            <a:r>
              <a:rPr lang="ru-RU" sz="2000" dirty="0" err="1"/>
              <a:t>Корлюгова</a:t>
            </a:r>
            <a:r>
              <a:rPr lang="ru-RU" sz="2000" dirty="0"/>
              <a:t>. </a:t>
            </a:r>
            <a:r>
              <a:rPr lang="ru-RU" sz="2000" i="1" dirty="0"/>
              <a:t>— </a:t>
            </a:r>
            <a:r>
              <a:rPr lang="ru-RU" sz="2000" dirty="0"/>
              <a:t>М.: ВИТА-ПРЕСС, 2014. </a:t>
            </a:r>
            <a:r>
              <a:rPr lang="ru-RU" sz="2000" i="1" dirty="0"/>
              <a:t>— </a:t>
            </a:r>
            <a:r>
              <a:rPr lang="ru-RU" sz="2000" dirty="0"/>
              <a:t>64 </a:t>
            </a:r>
            <a:r>
              <a:rPr lang="ru-RU" sz="2000" dirty="0" err="1"/>
              <a:t>c</a:t>
            </a:r>
            <a:r>
              <a:rPr lang="ru-RU" sz="2000" dirty="0"/>
              <a:t>. (Дополнительное образование: Серия «Учимся разумному </a:t>
            </a:r>
            <a:r>
              <a:rPr lang="ru-RU" sz="2000" dirty="0" smtClean="0"/>
              <a:t>финансовому </a:t>
            </a:r>
            <a:r>
              <a:rPr lang="ru-RU" sz="2000" dirty="0"/>
              <a:t>поведению»). </a:t>
            </a:r>
            <a:endParaRPr lang="ru-RU" sz="2000" dirty="0" smtClean="0"/>
          </a:p>
          <a:p>
            <a:endParaRPr lang="ru-RU" sz="2000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10503217"/>
              </p:ext>
            </p:extLst>
          </p:nvPr>
        </p:nvGraphicFramePr>
        <p:xfrm>
          <a:off x="838200" y="4642284"/>
          <a:ext cx="10694158" cy="2372665"/>
        </p:xfrm>
        <a:graphic>
          <a:graphicData uri="http://schemas.openxmlformats.org/drawingml/2006/table">
            <a:tbl>
              <a:tblPr/>
              <a:tblGrid>
                <a:gridCol w="10694158"/>
              </a:tblGrid>
              <a:tr h="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ru-RU" sz="2000" dirty="0">
                          <a:effectLst/>
                          <a:latin typeface="+mn-lt"/>
                        </a:rPr>
                        <a:t>Финансовая грамотность: Материалы для </a:t>
                      </a:r>
                      <a:r>
                        <a:rPr lang="ru-RU" sz="2000" dirty="0" err="1">
                          <a:effectLst/>
                          <a:latin typeface="+mn-lt"/>
                        </a:rPr>
                        <a:t>родителеи</a:t>
                      </a:r>
                      <a:r>
                        <a:rPr lang="ru-RU" sz="2000" dirty="0">
                          <a:effectLst/>
                          <a:latin typeface="+mn-lt"/>
                        </a:rPr>
                        <a:t>̆. 2–4 классы обще- </a:t>
                      </a:r>
                      <a:r>
                        <a:rPr lang="ru-RU" sz="2000" dirty="0" err="1">
                          <a:effectLst/>
                          <a:latin typeface="+mn-lt"/>
                        </a:rPr>
                        <a:t>образоват</a:t>
                      </a:r>
                      <a:r>
                        <a:rPr lang="ru-RU" sz="2000" dirty="0">
                          <a:effectLst/>
                          <a:latin typeface="+mn-lt"/>
                        </a:rPr>
                        <a:t>. орг. / Ю. Н. </a:t>
                      </a:r>
                      <a:r>
                        <a:rPr lang="ru-RU" sz="2000" dirty="0" err="1">
                          <a:effectLst/>
                          <a:latin typeface="+mn-lt"/>
                        </a:rPr>
                        <a:t>Корлюгова</a:t>
                      </a:r>
                      <a:r>
                        <a:rPr lang="ru-RU" sz="2000" dirty="0">
                          <a:effectLst/>
                          <a:latin typeface="+mn-lt"/>
                        </a:rPr>
                        <a:t>. </a:t>
                      </a:r>
                      <a:r>
                        <a:rPr lang="ru-RU" sz="2000" i="1" dirty="0">
                          <a:effectLst/>
                          <a:latin typeface="+mn-lt"/>
                        </a:rPr>
                        <a:t>— </a:t>
                      </a:r>
                      <a:r>
                        <a:rPr lang="ru-RU" sz="2000" dirty="0">
                          <a:effectLst/>
                          <a:latin typeface="+mn-lt"/>
                        </a:rPr>
                        <a:t>М.: ВИТА-ПРЕСС, 2014. </a:t>
                      </a:r>
                      <a:r>
                        <a:rPr lang="ru-RU" sz="2000" i="1" dirty="0">
                          <a:effectLst/>
                          <a:latin typeface="+mn-lt"/>
                        </a:rPr>
                        <a:t>— </a:t>
                      </a:r>
                      <a:r>
                        <a:rPr lang="ru-RU" sz="2000" dirty="0">
                          <a:effectLst/>
                          <a:latin typeface="+mn-lt"/>
                        </a:rPr>
                        <a:t>64 </a:t>
                      </a:r>
                      <a:r>
                        <a:rPr lang="ru-RU" sz="2000" dirty="0" err="1">
                          <a:effectLst/>
                          <a:latin typeface="+mn-lt"/>
                        </a:rPr>
                        <a:t>c</a:t>
                      </a:r>
                      <a:r>
                        <a:rPr lang="ru-RU" sz="2000" dirty="0">
                          <a:effectLst/>
                          <a:latin typeface="+mn-lt"/>
                        </a:rPr>
                        <a:t>. (</a:t>
                      </a:r>
                      <a:r>
                        <a:rPr lang="ru-RU" sz="2000" dirty="0" smtClean="0">
                          <a:effectLst/>
                          <a:latin typeface="+mn-lt"/>
                        </a:rPr>
                        <a:t>Дополнительное </a:t>
                      </a:r>
                      <a:r>
                        <a:rPr lang="ru-RU" sz="2000" dirty="0">
                          <a:effectLst/>
                          <a:latin typeface="+mn-lt"/>
                        </a:rPr>
                        <a:t>образование: Серия «Учимся разумному финансовому </a:t>
                      </a:r>
                      <a:r>
                        <a:rPr lang="ru-RU" sz="2000" dirty="0" smtClean="0">
                          <a:effectLst/>
                          <a:latin typeface="+mn-lt"/>
                        </a:rPr>
                        <a:t>поведению»). </a:t>
                      </a:r>
                      <a:endParaRPr lang="en-US" sz="2000" dirty="0" smtClean="0">
                        <a:effectLst/>
                        <a:latin typeface="+mn-lt"/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Горяев </a:t>
                      </a: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А.,Чумаченко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В. Финансовая грамота для школьников. — Российская экономическая школа, 2010. Электронная версия книги доступна на сайтах: </a:t>
                      </a: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www.nes.ru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ru-RU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www.azbukafinansov.ru</a:t>
                      </a:r>
                      <a:endParaRPr lang="ru-RU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1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4">
                            <a:lumMod val="0"/>
                            <a:lumOff val="100000"/>
                          </a:schemeClr>
                        </a:gs>
                        <a:gs pos="35000">
                          <a:schemeClr val="accent4">
                            <a:lumMod val="0"/>
                            <a:lumOff val="100000"/>
                          </a:schemeClr>
                        </a:gs>
                        <a:gs pos="100000">
                          <a:schemeClr val="accent4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</a:gradFill>
                  </a:tcPr>
                </a:tc>
              </a:tr>
              <a:tr h="452425">
                <a:tc>
                  <a:txBody>
                    <a:bodyPr/>
                    <a:lstStyle/>
                    <a:p>
                      <a:endParaRPr lang="ru-RU" sz="2000" dirty="0">
                        <a:effectLst/>
                        <a:latin typeface="+mn-lt"/>
                      </a:endParaRPr>
                    </a:p>
                  </a:txBody>
                  <a:tcPr anchor="ctr">
                    <a:lnL w="191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36236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tx1"/>
            </a:outerShdw>
          </a:effectLst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Электронные ресурсы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https://nsportal.ru/</a:t>
            </a:r>
            <a:r>
              <a:rPr lang="en-US" dirty="0" smtClean="0"/>
              <a:t> - </a:t>
            </a:r>
            <a:r>
              <a:rPr lang="ru-RU" dirty="0"/>
              <a:t>с</a:t>
            </a:r>
            <a:r>
              <a:rPr lang="ru-RU" dirty="0" smtClean="0"/>
              <a:t>оциальная </a:t>
            </a:r>
            <a:r>
              <a:rPr lang="ru-RU" dirty="0"/>
              <a:t>сеть работников образования</a:t>
            </a:r>
          </a:p>
          <a:p>
            <a:r>
              <a:rPr lang="en-US" dirty="0" smtClean="0">
                <a:hlinkClick r:id="rId3"/>
              </a:rPr>
              <a:t>https://fmc.hse.ru</a:t>
            </a:r>
            <a:r>
              <a:rPr lang="en-US" dirty="0" smtClean="0"/>
              <a:t> - </a:t>
            </a:r>
            <a:r>
              <a:rPr lang="ru-RU" dirty="0"/>
              <a:t>ц</a:t>
            </a:r>
            <a:r>
              <a:rPr lang="ru-RU" dirty="0" smtClean="0"/>
              <a:t>ентр </a:t>
            </a:r>
            <a:r>
              <a:rPr lang="ru-RU" dirty="0"/>
              <a:t>«Федеральный методический центр по финансовой грамотности системы общего и среднего профессионального образования»</a:t>
            </a:r>
          </a:p>
          <a:p>
            <a:r>
              <a:rPr lang="ru-RU" u="sng" dirty="0" smtClean="0">
                <a:hlinkClick r:id="rId4" invalidUrl="http://www.semyarastet.ru/razd/dokhody_i_raskhody/ -"/>
              </a:rPr>
              <a:t>http</a:t>
            </a:r>
            <a:r>
              <a:rPr lang="ru-RU" u="sng" dirty="0">
                <a:hlinkClick r:id="rId4" invalidUrl="http://www.semyarastet.ru/razd/dokhody_i_raskhody/ -"/>
              </a:rPr>
              <a:t>://</a:t>
            </a:r>
            <a:r>
              <a:rPr lang="ru-RU" u="sng" dirty="0" smtClean="0">
                <a:hlinkClick r:id="rId4" invalidUrl="http://www.semyarastet.ru/razd/dokhody_i_raskhody/ -"/>
              </a:rPr>
              <a:t>www.semyarastet.ru/razd/dokhody_i_raskhody/</a:t>
            </a:r>
            <a:r>
              <a:rPr lang="en-US" u="sng" dirty="0">
                <a:hlinkClick r:id="rId4" invalidUrl="http://www.semyarastet.ru/razd/dokhody_i_raskhody/ -"/>
              </a:rPr>
              <a:t> </a:t>
            </a:r>
            <a:r>
              <a:rPr lang="en-US" u="sng" dirty="0" smtClean="0">
                <a:hlinkClick r:id="rId4" invalidUrl="http://www.semyarastet.ru/razd/dokhody_i_raskhody/ -"/>
              </a:rPr>
              <a:t>-</a:t>
            </a:r>
            <a:r>
              <a:rPr lang="en-US" u="sng" dirty="0" smtClean="0"/>
              <a:t> </a:t>
            </a:r>
            <a:r>
              <a:rPr lang="ru-RU" dirty="0" smtClean="0"/>
              <a:t>сайт для учителей </a:t>
            </a:r>
            <a:endParaRPr lang="ru-RU" dirty="0"/>
          </a:p>
          <a:p>
            <a:r>
              <a:rPr lang="ru-RU" u="sng" dirty="0" smtClean="0">
                <a:hlinkClick r:id="rId5"/>
              </a:rPr>
              <a:t>http</a:t>
            </a:r>
            <a:r>
              <a:rPr lang="ru-RU" u="sng" dirty="0">
                <a:hlinkClick r:id="rId5"/>
              </a:rPr>
              <a:t>://</a:t>
            </a:r>
            <a:r>
              <a:rPr lang="ru-RU" u="sng" dirty="0" smtClean="0">
                <a:hlinkClick r:id="rId5"/>
              </a:rPr>
              <a:t>www.dostatok.ru</a:t>
            </a:r>
            <a:r>
              <a:rPr lang="en-US" u="sng" dirty="0" smtClean="0"/>
              <a:t> - </a:t>
            </a:r>
            <a:r>
              <a:rPr lang="ru-RU" dirty="0" smtClean="0"/>
              <a:t>«</a:t>
            </a:r>
            <a:r>
              <a:rPr lang="ru-RU" dirty="0" err="1" smtClean="0"/>
              <a:t>Достаток.ру</a:t>
            </a:r>
            <a:r>
              <a:rPr lang="ru-RU" dirty="0" smtClean="0"/>
              <a:t>» — сайт по основам финансовой грамотности </a:t>
            </a:r>
            <a:endParaRPr lang="ru-RU" dirty="0"/>
          </a:p>
          <a:p>
            <a:r>
              <a:rPr lang="ru-RU" u="sng" dirty="0" smtClean="0">
                <a:hlinkClick r:id="rId6"/>
              </a:rPr>
              <a:t>http</a:t>
            </a:r>
            <a:r>
              <a:rPr lang="ru-RU" u="sng" dirty="0">
                <a:hlinkClick r:id="rId6"/>
              </a:rPr>
              <a:t>://</a:t>
            </a:r>
            <a:r>
              <a:rPr lang="ru-RU" u="sng" dirty="0" smtClean="0">
                <a:hlinkClick r:id="rId6"/>
              </a:rPr>
              <a:t>www.7budget.ru</a:t>
            </a:r>
            <a:r>
              <a:rPr lang="en-US" u="sng" dirty="0" smtClean="0"/>
              <a:t> - </a:t>
            </a:r>
            <a:r>
              <a:rPr lang="ru-RU" dirty="0"/>
              <a:t>с</a:t>
            </a:r>
            <a:r>
              <a:rPr lang="ru-RU" dirty="0" smtClean="0"/>
              <a:t>айт журнала «Семейный бюджет» </a:t>
            </a:r>
            <a:endParaRPr lang="ru-RU" dirty="0"/>
          </a:p>
          <a:p>
            <a:r>
              <a:rPr lang="ru-RU" u="sng" dirty="0" smtClean="0">
                <a:hlinkClick r:id="rId7"/>
              </a:rPr>
              <a:t>www.iloveeconomics.ru</a:t>
            </a:r>
            <a:r>
              <a:rPr lang="en-US" u="sng" dirty="0" smtClean="0"/>
              <a:t> - </a:t>
            </a:r>
            <a:r>
              <a:rPr lang="ru-RU" dirty="0"/>
              <a:t>с</a:t>
            </a:r>
            <a:r>
              <a:rPr lang="ru-RU" smtClean="0"/>
              <a:t>айт </a:t>
            </a:r>
            <a:r>
              <a:rPr lang="ru-RU" dirty="0" smtClean="0"/>
              <a:t>«Экономика для школьника»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840376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94970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Что такое семейный бюджет?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75527709"/>
              </p:ext>
            </p:extLst>
          </p:nvPr>
        </p:nvGraphicFramePr>
        <p:xfrm>
          <a:off x="-1341120" y="1736408"/>
          <a:ext cx="7665720" cy="1875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xmlns="" val="3177769597"/>
              </p:ext>
            </p:extLst>
          </p:nvPr>
        </p:nvGraphicFramePr>
        <p:xfrm>
          <a:off x="6096000" y="1478280"/>
          <a:ext cx="428244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41120" y="4145175"/>
            <a:ext cx="7181710" cy="240812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2454" y="3986691"/>
            <a:ext cx="3535986" cy="2145978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245522" y="3553064"/>
            <a:ext cx="70809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Зачем родителям зарабатывать деньги?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41099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320" y="0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Чем доход отличается от расхода?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26635505"/>
              </p:ext>
            </p:extLst>
          </p:nvPr>
        </p:nvGraphicFramePr>
        <p:xfrm>
          <a:off x="-47738" y="999309"/>
          <a:ext cx="6842760" cy="252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xmlns="" val="2274322897"/>
              </p:ext>
            </p:extLst>
          </p:nvPr>
        </p:nvGraphicFramePr>
        <p:xfrm>
          <a:off x="5134871" y="1093589"/>
          <a:ext cx="6507480" cy="2825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8759" y="3919338"/>
            <a:ext cx="6163339" cy="324840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6563" y="4061996"/>
            <a:ext cx="5694158" cy="3005588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325642" y="3354051"/>
            <a:ext cx="96565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Какие виды доходов может получать семья?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9964684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" y="46036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Что относится к расходам семьи?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43610443"/>
              </p:ext>
            </p:extLst>
          </p:nvPr>
        </p:nvGraphicFramePr>
        <p:xfrm>
          <a:off x="213360" y="1089343"/>
          <a:ext cx="4739640" cy="2545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xmlns="" val="824970520"/>
              </p:ext>
            </p:extLst>
          </p:nvPr>
        </p:nvGraphicFramePr>
        <p:xfrm>
          <a:off x="4541520" y="1036321"/>
          <a:ext cx="675132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13360" y="3401310"/>
            <a:ext cx="108051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Почему родители могут отказать вам в покупке игрушки?</a:t>
            </a:r>
            <a:endParaRPr lang="ru-RU" sz="3200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7547" y="4116565"/>
            <a:ext cx="6157494" cy="254834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2212" y="3986085"/>
            <a:ext cx="5956308" cy="267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701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696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Актуальность </a:t>
            </a:r>
            <a:r>
              <a:rPr lang="ru-RU" dirty="0" err="1" smtClean="0"/>
              <a:t>проэкта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6600" y="1238603"/>
            <a:ext cx="10515600" cy="4351338"/>
          </a:xfrm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Тема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представляется особенно актуальной, так как рассматривается как  набор умений и навыков экономически грамотного гражданина страны, обладающего экономической независимостью за счет роста личного благосостояния, имеющего возможность улучшить качество жизни,  умеющего принимать решение и прогнозировать его последствия, уважающего экономические права и свободы других людей, готового поделиться своими знаниями и опытом. 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59194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67095"/>
            <a:ext cx="10515600" cy="1325563"/>
          </a:xfrm>
        </p:spPr>
        <p:txBody>
          <a:bodyPr/>
          <a:lstStyle/>
          <a:p>
            <a:pPr marL="228600" lvl="0" indent="540385" algn="ctr">
              <a:lnSpc>
                <a:spcPct val="107000"/>
              </a:lnSpc>
              <a:spcBef>
                <a:spcPts val="1000"/>
              </a:spcBef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Задачи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62335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Arial" panose="020B0604020202020204" pitchFamily="34" charset="0"/>
              <a:buChar char="●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Сформировать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адекватные представления о деньгах как средстве достижения важных жизненных целей и ограниченном социальном ресурсе;</a:t>
            </a:r>
            <a:endParaRPr lang="ru-RU" sz="2000" dirty="0"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Arial" panose="020B0604020202020204" pitchFamily="34" charset="0"/>
              <a:buChar char="●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Сформировать навыки рационального финансового поведения;</a:t>
            </a:r>
            <a:endParaRPr lang="ru-RU" sz="2000" dirty="0"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Arial" panose="020B0604020202020204" pitchFamily="34" charset="0"/>
              <a:buChar char="●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Сформировать умение четко различать понятия денежного и жизненного успехов;</a:t>
            </a:r>
            <a:endParaRPr lang="ru-RU" sz="2000" dirty="0"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Arial" panose="020B0604020202020204" pitchFamily="34" charset="0"/>
              <a:buChar char="●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Развивать умения думать, анализировать, исследовать, взаимодействовать, ставить грамотные цели и достигать их;</a:t>
            </a:r>
            <a:endParaRPr lang="ru-RU" sz="2000" dirty="0"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Arial" panose="020B0604020202020204" pitchFamily="34" charset="0"/>
              <a:buChar char="●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Развивать основы финансовой культуры и индивидуальный стиль экономического поведения, навыки деловой этики;</a:t>
            </a:r>
            <a:endParaRPr lang="ru-RU" sz="2000" dirty="0"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Arial" panose="020B0604020202020204" pitchFamily="34" charset="0"/>
              <a:buChar char="●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Развивать навыки поиска необходимой информации, ее систематизации и критического осмысления;</a:t>
            </a:r>
            <a:endParaRPr lang="ru-RU" sz="2000" dirty="0">
              <a:latin typeface="Noto Sans Symbols"/>
              <a:ea typeface="Noto Sans Symbols"/>
              <a:cs typeface="Noto Sans Symbols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Arial" panose="020B0604020202020204" pitchFamily="34" charset="0"/>
              <a:buChar char="●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Noto Sans Symbols"/>
              </a:rPr>
              <a:t>Способствовать овладению системой знаний о финансовых институтах современного общества и инструментах управления личными финансами.</a:t>
            </a:r>
            <a:endParaRPr lang="ru-RU" sz="2000" dirty="0">
              <a:latin typeface="Noto Sans Symbols"/>
              <a:ea typeface="Noto Sans Symbols"/>
              <a:cs typeface="Noto Sans Symbols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259364"/>
            <a:ext cx="10744200" cy="1131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Цель: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развитие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экономического образа мышления, воспитание ответственности и нравственного поведения в области экономических отношений в семье, формирование опыта применения полученных знаний и умений для решения элементарных вопросов в области экономики семьи.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58585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algn="ctr">
              <a:lnSpc>
                <a:spcPct val="107000"/>
              </a:lnSpc>
              <a:spcBef>
                <a:spcPts val="1000"/>
              </a:spcBef>
            </a:pPr>
            <a:r>
              <a:rPr lang="ru-RU" sz="3200" b="1" u="sng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Планируемые результаты: </a:t>
            </a:r>
            <a:r>
              <a:rPr lang="ru-RU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809480" y="4592320"/>
            <a:ext cx="2382520" cy="2382520"/>
          </a:xfrm>
          <a:prstGeom prst="rect">
            <a:avLst/>
          </a:prstGeom>
        </p:spPr>
      </p:pic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259080" y="658495"/>
            <a:ext cx="10515600" cy="6496050"/>
          </a:xfrm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ru-RU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Личностные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Овладение начальными навыками в мире финансовых отношений: сопоставление доходов и расходов, понимание что можно себе сейчас позволить, а что нельзя, планирование собственного бюджета, предложение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вариантов.</a:t>
            </a:r>
          </a:p>
          <a:p>
            <a:pPr marL="0" lvl="0"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Метапредметные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Развитие логического мышления, умение выделять главное , делать выводы;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Высказывать и аргументировать свои высказывания, прослеживать причинно-следственные связи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Предметные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Оценка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своих возможностей и потребностей в материальных благах;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Формирование представления о роли денег в семье и в обществе;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Понимание основных принципов изменения доходов и расходов семьи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xmlns="" val="729363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39813"/>
            <a:ext cx="11548532" cy="6376568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4013113"/>
            <a:ext cx="10515600" cy="4351338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Семейный бюджет</a:t>
            </a:r>
            <a:r>
              <a:rPr lang="ru-RU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- это план, который суммирует доходы и расходы семьи за определенный период времени.  </a:t>
            </a:r>
            <a:endParaRPr lang="ru-RU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5760" y="630108"/>
            <a:ext cx="11182772" cy="225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ru-RU" sz="2800" dirty="0">
                <a:solidFill>
                  <a:srgbClr val="FFFF00"/>
                </a:solidFill>
              </a:rPr>
              <a:t>Термин </a:t>
            </a:r>
            <a:r>
              <a:rPr lang="ru-RU" sz="4400" b="1" dirty="0">
                <a:solidFill>
                  <a:srgbClr val="FFFF00"/>
                </a:solidFill>
              </a:rPr>
              <a:t>бюджет</a:t>
            </a:r>
            <a:r>
              <a:rPr lang="ru-RU" sz="2800" dirty="0">
                <a:solidFill>
                  <a:srgbClr val="FFFF00"/>
                </a:solidFill>
              </a:rPr>
              <a:t> (от </a:t>
            </a:r>
            <a:r>
              <a:rPr lang="ru-RU" sz="2800" dirty="0" err="1">
                <a:solidFill>
                  <a:srgbClr val="FFFF00"/>
                </a:solidFill>
              </a:rPr>
              <a:t>старонормандского</a:t>
            </a:r>
            <a:r>
              <a:rPr lang="ru-RU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bougette</a:t>
            </a:r>
            <a:r>
              <a:rPr lang="ru-RU" sz="2800" dirty="0">
                <a:solidFill>
                  <a:srgbClr val="FFFF00"/>
                </a:solidFill>
              </a:rPr>
              <a:t> – кошелек, сумка, кожаный мешок, мешок с деньгами) означает план доходов и направлений расходования денежных средств любого экономического объекта (от государства до семьи), устанавливаемый на определенный период времени,(обычно на один год).</a:t>
            </a:r>
          </a:p>
        </p:txBody>
      </p:sp>
    </p:spTree>
    <p:extLst>
      <p:ext uri="{BB962C8B-B14F-4D97-AF65-F5344CB8AC3E}">
        <p14:creationId xmlns:p14="http://schemas.microsoft.com/office/powerpoint/2010/main" xmlns="" val="7498645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50800" dir="5400000" algn="ctr" rotWithShape="0">
              <a:schemeClr val="tx1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2D07"/>
                </a:solidFill>
              </a:rPr>
              <a:t>Вклад ребенка в семейный бюджет</a:t>
            </a:r>
            <a:endParaRPr lang="ru-RU" dirty="0">
              <a:solidFill>
                <a:srgbClr val="FF2D07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97840337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0920"/>
                <a:gridCol w="3459480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Экономия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Бережливость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Основные обязанности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Электроэнергия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Одежда/Обувь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Хорошая учеба и поведение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Канцелярия/Книги/Учебники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Личная безопасность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Продукты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Безопасность жилища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Игрушки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Безопасность окружающих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Гаджеты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Финансовая грамотность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8240" y="3672840"/>
            <a:ext cx="2836783" cy="318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51502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1058</Words>
  <Application>Microsoft Office PowerPoint</Application>
  <PresentationFormat>Произвольный</PresentationFormat>
  <Paragraphs>113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Содержание и методика преподавания тем по управлению личными финансами и формированию семейного бюджета</vt:lpstr>
      <vt:lpstr>Что такое семейный бюджет?</vt:lpstr>
      <vt:lpstr>Чем доход отличается от расхода?</vt:lpstr>
      <vt:lpstr>Что относится к расходам семьи?</vt:lpstr>
      <vt:lpstr>Актуальность проэкта</vt:lpstr>
      <vt:lpstr>Задачи:</vt:lpstr>
      <vt:lpstr>Планируемые результаты:  </vt:lpstr>
      <vt:lpstr>Слайд 8</vt:lpstr>
      <vt:lpstr>Вклад ребенка в семейный бюджет</vt:lpstr>
      <vt:lpstr>Возможные темы при изучении финансовой грамотности в начальной школе.  </vt:lpstr>
      <vt:lpstr>В копилку будущему финансисту</vt:lpstr>
      <vt:lpstr>Методы обучения:</vt:lpstr>
      <vt:lpstr>Современные педагогические технологии в сочетании с использованием информационных и коммуникационных технологий:   </vt:lpstr>
      <vt:lpstr>Заключение </vt:lpstr>
      <vt:lpstr>Список использованной литературы</vt:lpstr>
      <vt:lpstr>Электронные 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Содержание и методика преподавания тем по управлению личными финансами и формированию семейного бюджета</dc:title>
  <dc:creator>пользователь Microsoft Office</dc:creator>
  <cp:lastModifiedBy>Natali</cp:lastModifiedBy>
  <cp:revision>35</cp:revision>
  <dcterms:created xsi:type="dcterms:W3CDTF">2018-10-03T18:16:40Z</dcterms:created>
  <dcterms:modified xsi:type="dcterms:W3CDTF">2018-10-08T17:19:22Z</dcterms:modified>
</cp:coreProperties>
</file>