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72" r:id="rId2"/>
    <p:sldId id="266" r:id="rId3"/>
    <p:sldId id="306" r:id="rId4"/>
    <p:sldId id="307" r:id="rId5"/>
    <p:sldId id="309" r:id="rId6"/>
    <p:sldId id="312" r:id="rId7"/>
    <p:sldId id="313" r:id="rId8"/>
    <p:sldId id="314" r:id="rId9"/>
    <p:sldId id="310" r:id="rId10"/>
    <p:sldId id="308" r:id="rId11"/>
  </p:sldIdLst>
  <p:sldSz cx="9144000" cy="6858000" type="screen4x3"/>
  <p:notesSz cx="6858000" cy="9144000"/>
  <p:custDataLst>
    <p:tags r:id="rId13"/>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82B0"/>
    <a:srgbClr val="33CC33"/>
    <a:srgbClr val="FF0066"/>
    <a:srgbClr val="00FF00"/>
    <a:srgbClr val="FFFF00"/>
    <a:srgbClr val="FFFFFF"/>
    <a:srgbClr val="CC00CC"/>
    <a:srgbClr val="F3F8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70" autoAdjust="0"/>
    <p:restoredTop sz="94607" autoAdjust="0"/>
  </p:normalViewPr>
  <p:slideViewPr>
    <p:cSldViewPr>
      <p:cViewPr varScale="1">
        <p:scale>
          <a:sx n="110" d="100"/>
          <a:sy n="110" d="100"/>
        </p:scale>
        <p:origin x="203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00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5ECEF5-C7E5-47DB-B123-DC07F16C1C33}" type="datetimeFigureOut">
              <a:rPr lang="ru-RU" smtClean="0"/>
              <a:pPr/>
              <a:t>13.11.2018</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B79BDA-7D95-4976-A6A3-BE22F123A290}" type="slidenum">
              <a:rPr lang="ru-RU" smtClean="0"/>
              <a:pPr/>
              <a:t>‹#›</a:t>
            </a:fld>
            <a:endParaRPr lang="ru-RU"/>
          </a:p>
        </p:txBody>
      </p:sp>
    </p:spTree>
    <p:extLst>
      <p:ext uri="{BB962C8B-B14F-4D97-AF65-F5344CB8AC3E}">
        <p14:creationId xmlns:p14="http://schemas.microsoft.com/office/powerpoint/2010/main" val="2996752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1B79BDA-7D95-4976-A6A3-BE22F123A290}" type="slidenum">
              <a:rPr lang="ru-RU" smtClean="0"/>
              <a:pPr/>
              <a:t>1</a:t>
            </a:fld>
            <a:endParaRPr lang="ru-RU"/>
          </a:p>
        </p:txBody>
      </p:sp>
    </p:spTree>
    <p:extLst>
      <p:ext uri="{BB962C8B-B14F-4D97-AF65-F5344CB8AC3E}">
        <p14:creationId xmlns:p14="http://schemas.microsoft.com/office/powerpoint/2010/main" val="17585580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sz="1800" dirty="0">
              <a:latin typeface="Georgia" pitchFamily="18" charset="0"/>
            </a:endParaRPr>
          </a:p>
        </p:txBody>
      </p:sp>
      <p:sp>
        <p:nvSpPr>
          <p:cNvPr id="4" name="Номер слайда 3"/>
          <p:cNvSpPr>
            <a:spLocks noGrp="1"/>
          </p:cNvSpPr>
          <p:nvPr>
            <p:ph type="sldNum" sz="quarter" idx="10"/>
          </p:nvPr>
        </p:nvSpPr>
        <p:spPr/>
        <p:txBody>
          <a:bodyPr/>
          <a:lstStyle/>
          <a:p>
            <a:fld id="{01B79BDA-7D95-4976-A6A3-BE22F123A290}" type="slidenum">
              <a:rPr lang="ru-RU" smtClean="0"/>
              <a:pPr/>
              <a:t>10</a:t>
            </a:fld>
            <a:endParaRPr lang="ru-RU"/>
          </a:p>
        </p:txBody>
      </p:sp>
    </p:spTree>
    <p:extLst>
      <p:ext uri="{BB962C8B-B14F-4D97-AF65-F5344CB8AC3E}">
        <p14:creationId xmlns:p14="http://schemas.microsoft.com/office/powerpoint/2010/main" val="9855058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sz="1800" dirty="0">
              <a:latin typeface="Georgia" pitchFamily="18" charset="0"/>
            </a:endParaRPr>
          </a:p>
        </p:txBody>
      </p:sp>
      <p:sp>
        <p:nvSpPr>
          <p:cNvPr id="4" name="Номер слайда 3"/>
          <p:cNvSpPr>
            <a:spLocks noGrp="1"/>
          </p:cNvSpPr>
          <p:nvPr>
            <p:ph type="sldNum" sz="quarter" idx="10"/>
          </p:nvPr>
        </p:nvSpPr>
        <p:spPr/>
        <p:txBody>
          <a:bodyPr/>
          <a:lstStyle/>
          <a:p>
            <a:fld id="{01B79BDA-7D95-4976-A6A3-BE22F123A290}" type="slidenum">
              <a:rPr lang="ru-RU" smtClean="0"/>
              <a:pPr/>
              <a:t>2</a:t>
            </a:fld>
            <a:endParaRPr lang="ru-RU"/>
          </a:p>
        </p:txBody>
      </p:sp>
    </p:spTree>
    <p:extLst>
      <p:ext uri="{BB962C8B-B14F-4D97-AF65-F5344CB8AC3E}">
        <p14:creationId xmlns:p14="http://schemas.microsoft.com/office/powerpoint/2010/main" val="985505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sz="1800" dirty="0">
              <a:latin typeface="Georgia" pitchFamily="18" charset="0"/>
            </a:endParaRPr>
          </a:p>
        </p:txBody>
      </p:sp>
      <p:sp>
        <p:nvSpPr>
          <p:cNvPr id="4" name="Номер слайда 3"/>
          <p:cNvSpPr>
            <a:spLocks noGrp="1"/>
          </p:cNvSpPr>
          <p:nvPr>
            <p:ph type="sldNum" sz="quarter" idx="10"/>
          </p:nvPr>
        </p:nvSpPr>
        <p:spPr/>
        <p:txBody>
          <a:bodyPr/>
          <a:lstStyle/>
          <a:p>
            <a:fld id="{01B79BDA-7D95-4976-A6A3-BE22F123A290}" type="slidenum">
              <a:rPr lang="ru-RU" smtClean="0"/>
              <a:pPr/>
              <a:t>3</a:t>
            </a:fld>
            <a:endParaRPr lang="ru-RU"/>
          </a:p>
        </p:txBody>
      </p:sp>
    </p:spTree>
    <p:extLst>
      <p:ext uri="{BB962C8B-B14F-4D97-AF65-F5344CB8AC3E}">
        <p14:creationId xmlns:p14="http://schemas.microsoft.com/office/powerpoint/2010/main" val="9855058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dirty="0" smtClean="0">
                <a:solidFill>
                  <a:srgbClr val="002060"/>
                </a:solidFill>
              </a:rPr>
              <a:t>Не секрет, что безналичные деньги сегодня во многих случаях более удобны и эффективны, чем бумажные. Миллионы людей во всем мире имеют пластиковые карточки и могут пользоваться электронными деньгами. </a:t>
            </a:r>
          </a:p>
          <a:p>
            <a:endParaRPr lang="ru-RU" sz="1800" dirty="0">
              <a:latin typeface="Georgia" pitchFamily="18" charset="0"/>
            </a:endParaRPr>
          </a:p>
        </p:txBody>
      </p:sp>
      <p:sp>
        <p:nvSpPr>
          <p:cNvPr id="4" name="Номер слайда 3"/>
          <p:cNvSpPr>
            <a:spLocks noGrp="1"/>
          </p:cNvSpPr>
          <p:nvPr>
            <p:ph type="sldNum" sz="quarter" idx="10"/>
          </p:nvPr>
        </p:nvSpPr>
        <p:spPr/>
        <p:txBody>
          <a:bodyPr/>
          <a:lstStyle/>
          <a:p>
            <a:fld id="{01B79BDA-7D95-4976-A6A3-BE22F123A290}" type="slidenum">
              <a:rPr lang="ru-RU" smtClean="0"/>
              <a:pPr/>
              <a:t>4</a:t>
            </a:fld>
            <a:endParaRPr lang="ru-RU"/>
          </a:p>
        </p:txBody>
      </p:sp>
    </p:spTree>
    <p:extLst>
      <p:ext uri="{BB962C8B-B14F-4D97-AF65-F5344CB8AC3E}">
        <p14:creationId xmlns:p14="http://schemas.microsoft.com/office/powerpoint/2010/main" val="985505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sz="1800" dirty="0">
              <a:latin typeface="Georgia" pitchFamily="18" charset="0"/>
            </a:endParaRPr>
          </a:p>
        </p:txBody>
      </p:sp>
      <p:sp>
        <p:nvSpPr>
          <p:cNvPr id="4" name="Номер слайда 3"/>
          <p:cNvSpPr>
            <a:spLocks noGrp="1"/>
          </p:cNvSpPr>
          <p:nvPr>
            <p:ph type="sldNum" sz="quarter" idx="10"/>
          </p:nvPr>
        </p:nvSpPr>
        <p:spPr/>
        <p:txBody>
          <a:bodyPr/>
          <a:lstStyle/>
          <a:p>
            <a:fld id="{01B79BDA-7D95-4976-A6A3-BE22F123A290}" type="slidenum">
              <a:rPr lang="ru-RU" smtClean="0"/>
              <a:pPr/>
              <a:t>5</a:t>
            </a:fld>
            <a:endParaRPr lang="ru-RU"/>
          </a:p>
        </p:txBody>
      </p:sp>
    </p:spTree>
    <p:extLst>
      <p:ext uri="{BB962C8B-B14F-4D97-AF65-F5344CB8AC3E}">
        <p14:creationId xmlns:p14="http://schemas.microsoft.com/office/powerpoint/2010/main" val="985505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sz="1800" dirty="0">
              <a:latin typeface="Georgia" pitchFamily="18" charset="0"/>
            </a:endParaRPr>
          </a:p>
        </p:txBody>
      </p:sp>
      <p:sp>
        <p:nvSpPr>
          <p:cNvPr id="4" name="Номер слайда 3"/>
          <p:cNvSpPr>
            <a:spLocks noGrp="1"/>
          </p:cNvSpPr>
          <p:nvPr>
            <p:ph type="sldNum" sz="quarter" idx="10"/>
          </p:nvPr>
        </p:nvSpPr>
        <p:spPr/>
        <p:txBody>
          <a:bodyPr/>
          <a:lstStyle/>
          <a:p>
            <a:fld id="{01B79BDA-7D95-4976-A6A3-BE22F123A290}" type="slidenum">
              <a:rPr lang="ru-RU" smtClean="0"/>
              <a:pPr/>
              <a:t>6</a:t>
            </a:fld>
            <a:endParaRPr lang="ru-RU"/>
          </a:p>
        </p:txBody>
      </p:sp>
    </p:spTree>
    <p:extLst>
      <p:ext uri="{BB962C8B-B14F-4D97-AF65-F5344CB8AC3E}">
        <p14:creationId xmlns:p14="http://schemas.microsoft.com/office/powerpoint/2010/main" val="9855058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sz="1800" dirty="0">
              <a:latin typeface="Georgia" pitchFamily="18" charset="0"/>
            </a:endParaRPr>
          </a:p>
        </p:txBody>
      </p:sp>
      <p:sp>
        <p:nvSpPr>
          <p:cNvPr id="4" name="Номер слайда 3"/>
          <p:cNvSpPr>
            <a:spLocks noGrp="1"/>
          </p:cNvSpPr>
          <p:nvPr>
            <p:ph type="sldNum" sz="quarter" idx="10"/>
          </p:nvPr>
        </p:nvSpPr>
        <p:spPr/>
        <p:txBody>
          <a:bodyPr/>
          <a:lstStyle/>
          <a:p>
            <a:fld id="{01B79BDA-7D95-4976-A6A3-BE22F123A290}" type="slidenum">
              <a:rPr lang="ru-RU" smtClean="0"/>
              <a:pPr/>
              <a:t>7</a:t>
            </a:fld>
            <a:endParaRPr lang="ru-RU"/>
          </a:p>
        </p:txBody>
      </p:sp>
    </p:spTree>
    <p:extLst>
      <p:ext uri="{BB962C8B-B14F-4D97-AF65-F5344CB8AC3E}">
        <p14:creationId xmlns:p14="http://schemas.microsoft.com/office/powerpoint/2010/main" val="9855058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sz="1800" dirty="0">
              <a:latin typeface="Georgia" pitchFamily="18" charset="0"/>
            </a:endParaRPr>
          </a:p>
        </p:txBody>
      </p:sp>
      <p:sp>
        <p:nvSpPr>
          <p:cNvPr id="4" name="Номер слайда 3"/>
          <p:cNvSpPr>
            <a:spLocks noGrp="1"/>
          </p:cNvSpPr>
          <p:nvPr>
            <p:ph type="sldNum" sz="quarter" idx="10"/>
          </p:nvPr>
        </p:nvSpPr>
        <p:spPr/>
        <p:txBody>
          <a:bodyPr/>
          <a:lstStyle/>
          <a:p>
            <a:fld id="{01B79BDA-7D95-4976-A6A3-BE22F123A290}" type="slidenum">
              <a:rPr lang="ru-RU" smtClean="0"/>
              <a:pPr/>
              <a:t>8</a:t>
            </a:fld>
            <a:endParaRPr lang="ru-RU"/>
          </a:p>
        </p:txBody>
      </p:sp>
    </p:spTree>
    <p:extLst>
      <p:ext uri="{BB962C8B-B14F-4D97-AF65-F5344CB8AC3E}">
        <p14:creationId xmlns:p14="http://schemas.microsoft.com/office/powerpoint/2010/main" val="9855058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sz="1800" dirty="0">
              <a:latin typeface="Georgia" pitchFamily="18" charset="0"/>
            </a:endParaRPr>
          </a:p>
        </p:txBody>
      </p:sp>
      <p:sp>
        <p:nvSpPr>
          <p:cNvPr id="4" name="Номер слайда 3"/>
          <p:cNvSpPr>
            <a:spLocks noGrp="1"/>
          </p:cNvSpPr>
          <p:nvPr>
            <p:ph type="sldNum" sz="quarter" idx="10"/>
          </p:nvPr>
        </p:nvSpPr>
        <p:spPr/>
        <p:txBody>
          <a:bodyPr/>
          <a:lstStyle/>
          <a:p>
            <a:fld id="{01B79BDA-7D95-4976-A6A3-BE22F123A290}" type="slidenum">
              <a:rPr lang="ru-RU" smtClean="0"/>
              <a:pPr/>
              <a:t>9</a:t>
            </a:fld>
            <a:endParaRPr lang="ru-RU"/>
          </a:p>
        </p:txBody>
      </p:sp>
    </p:spTree>
    <p:extLst>
      <p:ext uri="{BB962C8B-B14F-4D97-AF65-F5344CB8AC3E}">
        <p14:creationId xmlns:p14="http://schemas.microsoft.com/office/powerpoint/2010/main" val="985505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C27A2E86-E6EA-49DA-A3D5-32838A6909AC}" type="datetimeFigureOut">
              <a:rPr lang="ru-RU" smtClean="0"/>
              <a:pPr/>
              <a:t>13.11.2018</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a:lstStyle/>
          <a:p>
            <a:fld id="{E93ADF59-A22A-40DB-9BE5-59CC3C974A07}" type="slidenum">
              <a:rPr lang="ru-RU" smtClean="0"/>
              <a:pPr/>
              <a:t>‹#›</a:t>
            </a:fld>
            <a:endParaRPr lang="ru-RU"/>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27A2E86-E6EA-49DA-A3D5-32838A6909AC}" type="datetimeFigureOut">
              <a:rPr lang="ru-RU" smtClean="0"/>
              <a:pPr/>
              <a:t>13.11.2018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93ADF59-A22A-40DB-9BE5-59CC3C974A0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27A2E86-E6EA-49DA-A3D5-32838A6909AC}" type="datetimeFigureOut">
              <a:rPr lang="ru-RU" smtClean="0"/>
              <a:pPr/>
              <a:t>13.11.2018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93ADF59-A22A-40DB-9BE5-59CC3C974A0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dirty="0" smtClean="0"/>
              <a:t>Образец текста</a:t>
            </a:r>
          </a:p>
          <a:p>
            <a:pPr lvl="1" eaLnBrk="1" latinLnBrk="0" hangingPunct="1"/>
            <a:r>
              <a:rPr lang="ru-RU" dirty="0" smtClean="0"/>
              <a:t>Второй уровень</a:t>
            </a:r>
          </a:p>
          <a:p>
            <a:pPr lvl="2" eaLnBrk="1" latinLnBrk="0" hangingPunct="1"/>
            <a:r>
              <a:rPr lang="ru-RU" dirty="0" smtClean="0"/>
              <a:t>Третий уровень</a:t>
            </a:r>
          </a:p>
          <a:p>
            <a:pPr lvl="3" eaLnBrk="1" latinLnBrk="0" hangingPunct="1"/>
            <a:r>
              <a:rPr lang="ru-RU" dirty="0" smtClean="0"/>
              <a:t>Четвертый уровень</a:t>
            </a:r>
          </a:p>
          <a:p>
            <a:pPr lvl="4" eaLnBrk="1" latinLnBrk="0" hangingPunct="1"/>
            <a:r>
              <a:rPr lang="ru-RU" dirty="0" smtClean="0"/>
              <a:t>Пятый уровень</a:t>
            </a:r>
            <a:endParaRPr kumimoji="0" lang="en-US" dirty="0"/>
          </a:p>
        </p:txBody>
      </p:sp>
      <p:sp>
        <p:nvSpPr>
          <p:cNvPr id="4" name="Дата 3"/>
          <p:cNvSpPr>
            <a:spLocks noGrp="1"/>
          </p:cNvSpPr>
          <p:nvPr>
            <p:ph type="dt" sz="half" idx="10"/>
          </p:nvPr>
        </p:nvSpPr>
        <p:spPr/>
        <p:txBody>
          <a:bodyPr/>
          <a:lstStyle/>
          <a:p>
            <a:fld id="{C27A2E86-E6EA-49DA-A3D5-32838A6909AC}" type="datetimeFigureOut">
              <a:rPr lang="ru-RU" smtClean="0"/>
              <a:pPr/>
              <a:t>13.11.2018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93ADF59-A22A-40DB-9BE5-59CC3C974A07}"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C27A2E86-E6EA-49DA-A3D5-32838A6909AC}" type="datetimeFigureOut">
              <a:rPr lang="ru-RU" smtClean="0"/>
              <a:pPr/>
              <a:t>13.11.2018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7924800" y="6416675"/>
            <a:ext cx="762000" cy="365125"/>
          </a:xfrm>
        </p:spPr>
        <p:txBody>
          <a:bodyPr/>
          <a:lstStyle/>
          <a:p>
            <a:fld id="{E93ADF59-A22A-40DB-9BE5-59CC3C974A07}"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C27A2E86-E6EA-49DA-A3D5-32838A6909AC}" type="datetimeFigureOut">
              <a:rPr lang="ru-RU" smtClean="0"/>
              <a:pPr/>
              <a:t>13.11.2018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93ADF59-A22A-40DB-9BE5-59CC3C974A07}"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C27A2E86-E6EA-49DA-A3D5-32838A6909AC}" type="datetimeFigureOut">
              <a:rPr lang="ru-RU" smtClean="0"/>
              <a:pPr/>
              <a:t>13.11.2018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93ADF59-A22A-40DB-9BE5-59CC3C974A07}"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C27A2E86-E6EA-49DA-A3D5-32838A6909AC}" type="datetimeFigureOut">
              <a:rPr lang="ru-RU" smtClean="0"/>
              <a:pPr/>
              <a:t>13.11.2018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93ADF59-A22A-40DB-9BE5-59CC3C974A07}"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27A2E86-E6EA-49DA-A3D5-32838A6909AC}" type="datetimeFigureOut">
              <a:rPr lang="ru-RU" smtClean="0"/>
              <a:pPr/>
              <a:t>13.11.2018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93ADF59-A22A-40DB-9BE5-59CC3C974A07}"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C27A2E86-E6EA-49DA-A3D5-32838A6909AC}" type="datetimeFigureOut">
              <a:rPr lang="ru-RU" smtClean="0"/>
              <a:pPr/>
              <a:t>13.11.2018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93ADF59-A22A-40DB-9BE5-59CC3C974A07}"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C27A2E86-E6EA-49DA-A3D5-32838A6909AC}" type="datetimeFigureOut">
              <a:rPr lang="ru-RU" smtClean="0"/>
              <a:pPr/>
              <a:t>13.11.2018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93ADF59-A22A-40DB-9BE5-59CC3C974A07}"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duotone>
              <a:schemeClr val="accent4">
                <a:shade val="45000"/>
                <a:satMod val="135000"/>
              </a:schemeClr>
              <a:prstClr val="white"/>
            </a:duotone>
            <a:extLst>
              <a:ext uri="{BEBA8EAE-BF5A-486C-A8C5-ECC9F3942E4B}">
                <a14:imgProps xmlns:a14="http://schemas.microsoft.com/office/drawing/2010/main">
                  <a14:imgLayer r:embed="rId14">
                    <a14:imgEffect>
                      <a14:artisticPhotocopy/>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27A2E86-E6EA-49DA-A3D5-32838A6909AC}" type="datetimeFigureOut">
              <a:rPr lang="ru-RU" smtClean="0"/>
              <a:pPr/>
              <a:t>13.11.2018</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E93ADF59-A22A-40DB-9BE5-59CC3C974A07}"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51519" y="131676"/>
            <a:ext cx="8604000" cy="6480000"/>
          </a:xfrm>
          <a:prstGeom prst="rect">
            <a:avLst/>
          </a:prstGeom>
          <a:gradFill flip="none" rotWithShape="1">
            <a:gsLst>
              <a:gs pos="20000">
                <a:schemeClr val="accent4">
                  <a:tint val="9000"/>
                </a:schemeClr>
              </a:gs>
              <a:gs pos="100000">
                <a:schemeClr val="accent4">
                  <a:tint val="70000"/>
                  <a:satMod val="100000"/>
                </a:schemeClr>
              </a:gs>
            </a:gsLst>
            <a:lin ang="18900000" scaled="1"/>
            <a:tileRec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ru-RU"/>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251517" y="5229200"/>
            <a:ext cx="8640962" cy="1440160"/>
          </a:xfrm>
          <a:prstGeom prst="round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Подзаголовок 6"/>
          <p:cNvSpPr>
            <a:spLocks noGrp="1"/>
          </p:cNvSpPr>
          <p:nvPr>
            <p:ph type="subTitle" idx="1"/>
          </p:nvPr>
        </p:nvSpPr>
        <p:spPr>
          <a:xfrm>
            <a:off x="467544" y="2852936"/>
            <a:ext cx="8136904" cy="1728192"/>
          </a:xfrm>
        </p:spPr>
        <p:txBody>
          <a:bodyPr>
            <a:noAutofit/>
          </a:bodyPr>
          <a:lstStyle/>
          <a:p>
            <a:r>
              <a:rPr lang="ru-RU" sz="3200" b="1" dirty="0" smtClean="0">
                <a:solidFill>
                  <a:srgbClr val="002060"/>
                </a:solidFill>
                <a:latin typeface="Georgia" pitchFamily="18" charset="0"/>
              </a:rPr>
              <a:t>«Содержание и методика </a:t>
            </a:r>
          </a:p>
          <a:p>
            <a:r>
              <a:rPr lang="ru-RU" sz="3200" b="1" dirty="0" smtClean="0">
                <a:solidFill>
                  <a:srgbClr val="002060"/>
                </a:solidFill>
                <a:latin typeface="Georgia" pitchFamily="18" charset="0"/>
              </a:rPr>
              <a:t>преподавания темы «Деньги» </a:t>
            </a:r>
          </a:p>
          <a:p>
            <a:r>
              <a:rPr lang="ru-RU" sz="3200" b="1" dirty="0" smtClean="0">
                <a:solidFill>
                  <a:srgbClr val="002060"/>
                </a:solidFill>
                <a:latin typeface="Georgia" pitchFamily="18" charset="0"/>
              </a:rPr>
              <a:t>на разных этапах обучения».</a:t>
            </a:r>
          </a:p>
          <a:p>
            <a:endParaRPr lang="ru-RU" sz="3600" b="1" dirty="0" smtClean="0">
              <a:solidFill>
                <a:schemeClr val="accent5">
                  <a:lumMod val="50000"/>
                </a:schemeClr>
              </a:solidFill>
              <a:latin typeface="Georgia" pitchFamily="18" charset="0"/>
              <a:ea typeface="Verdana" pitchFamily="34" charset="0"/>
              <a:cs typeface="Verdana" pitchFamily="34" charset="0"/>
            </a:endParaRPr>
          </a:p>
        </p:txBody>
      </p:sp>
      <p:sp>
        <p:nvSpPr>
          <p:cNvPr id="10" name="Заголовок 9"/>
          <p:cNvSpPr>
            <a:spLocks noGrp="1"/>
          </p:cNvSpPr>
          <p:nvPr>
            <p:ph type="ctrTitle"/>
          </p:nvPr>
        </p:nvSpPr>
        <p:spPr>
          <a:xfrm>
            <a:off x="323528" y="188640"/>
            <a:ext cx="8424936" cy="2376264"/>
          </a:xfrm>
        </p:spPr>
        <p:txBody>
          <a:bodyPr>
            <a:normAutofit fontScale="90000"/>
          </a:bodyPr>
          <a:lstStyle/>
          <a:p>
            <a:r>
              <a:rPr lang="ru-RU" sz="4000" dirty="0" smtClean="0">
                <a:solidFill>
                  <a:schemeClr val="accent5">
                    <a:lumMod val="50000"/>
                  </a:schemeClr>
                </a:solidFill>
                <a:effectLst/>
                <a:latin typeface="Georgia" pitchFamily="18" charset="0"/>
                <a:ea typeface="Verdana" pitchFamily="34" charset="0"/>
                <a:cs typeface="Verdana" pitchFamily="34" charset="0"/>
              </a:rPr>
              <a:t/>
            </a:r>
            <a:br>
              <a:rPr lang="ru-RU" sz="4000" dirty="0" smtClean="0">
                <a:solidFill>
                  <a:schemeClr val="accent5">
                    <a:lumMod val="50000"/>
                  </a:schemeClr>
                </a:solidFill>
                <a:effectLst/>
                <a:latin typeface="Georgia" pitchFamily="18" charset="0"/>
                <a:ea typeface="Verdana" pitchFamily="34" charset="0"/>
                <a:cs typeface="Verdana" pitchFamily="34" charset="0"/>
              </a:rPr>
            </a:br>
            <a:r>
              <a:rPr lang="ru-RU" sz="4000" dirty="0" smtClean="0">
                <a:solidFill>
                  <a:schemeClr val="accent5">
                    <a:lumMod val="50000"/>
                  </a:schemeClr>
                </a:solidFill>
                <a:effectLst/>
                <a:latin typeface="Georgia" pitchFamily="18" charset="0"/>
                <a:ea typeface="Verdana" pitchFamily="34" charset="0"/>
                <a:cs typeface="Verdana" pitchFamily="34" charset="0"/>
              </a:rPr>
              <a:t/>
            </a:r>
            <a:br>
              <a:rPr lang="ru-RU" sz="4000" dirty="0" smtClean="0">
                <a:solidFill>
                  <a:schemeClr val="accent5">
                    <a:lumMod val="50000"/>
                  </a:schemeClr>
                </a:solidFill>
                <a:effectLst/>
                <a:latin typeface="Georgia" pitchFamily="18" charset="0"/>
                <a:ea typeface="Verdana" pitchFamily="34" charset="0"/>
                <a:cs typeface="Verdana" pitchFamily="34" charset="0"/>
              </a:rPr>
            </a:br>
            <a:r>
              <a:rPr lang="ru-RU" sz="1800" dirty="0" smtClean="0">
                <a:solidFill>
                  <a:srgbClr val="002060"/>
                </a:solidFill>
                <a:effectLst/>
                <a:latin typeface="Georgia" pitchFamily="18" charset="0"/>
              </a:rPr>
              <a:t>проект "Содействие повышению уровня финансовой грамотности населения и развитию финансового образования в РФ"</a:t>
            </a:r>
            <a:r>
              <a:rPr lang="ru-RU" sz="1800" b="0" dirty="0" smtClean="0"/>
              <a:t/>
            </a:r>
            <a:br>
              <a:rPr lang="ru-RU" sz="1800" b="0" dirty="0" smtClean="0"/>
            </a:br>
            <a:r>
              <a:rPr lang="ru-RU" sz="2000" cap="none" dirty="0" smtClean="0">
                <a:solidFill>
                  <a:srgbClr val="002060"/>
                </a:solidFill>
                <a:effectLst/>
                <a:latin typeface="Georgia" pitchFamily="18" charset="0"/>
              </a:rPr>
              <a:t>Санкт-Петербургский государственный экономический университет </a:t>
            </a:r>
            <a:br>
              <a:rPr lang="ru-RU" sz="2000" cap="none" dirty="0" smtClean="0">
                <a:solidFill>
                  <a:srgbClr val="002060"/>
                </a:solidFill>
                <a:effectLst/>
                <a:latin typeface="Georgia" pitchFamily="18" charset="0"/>
              </a:rPr>
            </a:br>
            <a:r>
              <a:rPr lang="ru-RU" sz="2000" cap="none" dirty="0" smtClean="0">
                <a:solidFill>
                  <a:srgbClr val="002060"/>
                </a:solidFill>
                <a:effectLst/>
                <a:latin typeface="Georgia" pitchFamily="18" charset="0"/>
              </a:rPr>
              <a:t>Дополнительная профессиональная программа повышения квалификации </a:t>
            </a:r>
            <a:br>
              <a:rPr lang="ru-RU" sz="2000" cap="none" dirty="0" smtClean="0">
                <a:solidFill>
                  <a:srgbClr val="002060"/>
                </a:solidFill>
                <a:effectLst/>
                <a:latin typeface="Georgia" pitchFamily="18" charset="0"/>
              </a:rPr>
            </a:br>
            <a:r>
              <a:rPr lang="ru-RU" sz="2000" dirty="0" smtClean="0">
                <a:solidFill>
                  <a:srgbClr val="002060"/>
                </a:solidFill>
                <a:effectLst/>
                <a:latin typeface="Georgia" pitchFamily="18" charset="0"/>
              </a:rPr>
              <a:t>«С</a:t>
            </a:r>
            <a:r>
              <a:rPr lang="ru-RU" sz="2000" cap="none" dirty="0" smtClean="0">
                <a:solidFill>
                  <a:srgbClr val="002060"/>
                </a:solidFill>
                <a:effectLst/>
                <a:latin typeface="Georgia" pitchFamily="18" charset="0"/>
              </a:rPr>
              <a:t>одержание и методика преподавания курса финансовой грамотности различным категориям обучающихся</a:t>
            </a:r>
            <a:r>
              <a:rPr lang="ru-RU" sz="2000" dirty="0" smtClean="0">
                <a:solidFill>
                  <a:srgbClr val="002060"/>
                </a:solidFill>
                <a:effectLst/>
                <a:latin typeface="Georgia" pitchFamily="18" charset="0"/>
              </a:rPr>
              <a:t>»</a:t>
            </a:r>
            <a:endParaRPr lang="ru-RU" sz="2200" b="0" dirty="0">
              <a:solidFill>
                <a:srgbClr val="002060"/>
              </a:solidFill>
              <a:effectLst/>
              <a:latin typeface="Georgia" pitchFamily="18" charset="0"/>
              <a:ea typeface="Verdana" pitchFamily="34" charset="0"/>
              <a:cs typeface="Verdana" pitchFamily="34" charset="0"/>
            </a:endParaRPr>
          </a:p>
        </p:txBody>
      </p:sp>
      <p:sp>
        <p:nvSpPr>
          <p:cNvPr id="2" name="TextBox 1"/>
          <p:cNvSpPr txBox="1"/>
          <p:nvPr/>
        </p:nvSpPr>
        <p:spPr>
          <a:xfrm>
            <a:off x="4067945" y="5301208"/>
            <a:ext cx="4536504" cy="1015663"/>
          </a:xfrm>
          <a:prstGeom prst="rect">
            <a:avLst/>
          </a:prstGeom>
          <a:noFill/>
        </p:spPr>
        <p:txBody>
          <a:bodyPr wrap="square" rtlCol="0">
            <a:spAutoFit/>
          </a:bodyPr>
          <a:lstStyle/>
          <a:p>
            <a:pPr algn="r"/>
            <a:r>
              <a:rPr lang="ru-RU" sz="2000" dirty="0" smtClean="0">
                <a:solidFill>
                  <a:srgbClr val="002060"/>
                </a:solidFill>
                <a:latin typeface="Georgia" pitchFamily="18" charset="0"/>
              </a:rPr>
              <a:t>Гайдаманова М.А.</a:t>
            </a:r>
          </a:p>
          <a:p>
            <a:pPr algn="r"/>
            <a:r>
              <a:rPr lang="ru-RU" sz="2000" dirty="0" smtClean="0">
                <a:solidFill>
                  <a:srgbClr val="002060"/>
                </a:solidFill>
                <a:latin typeface="Georgia" pitchFamily="18" charset="0"/>
              </a:rPr>
              <a:t>учитель экономики</a:t>
            </a:r>
          </a:p>
          <a:p>
            <a:pPr algn="r"/>
            <a:r>
              <a:rPr lang="ru-RU" sz="2000" dirty="0" smtClean="0">
                <a:solidFill>
                  <a:srgbClr val="002060"/>
                </a:solidFill>
                <a:latin typeface="Georgia" pitchFamily="18" charset="0"/>
              </a:rPr>
              <a:t>ГБОУ школа № 588</a:t>
            </a:r>
            <a:endParaRPr lang="ru-RU" sz="2000" dirty="0">
              <a:solidFill>
                <a:srgbClr val="002060"/>
              </a:solidFill>
              <a:latin typeface="Georgia" pitchFamily="18" charset="0"/>
            </a:endParaRPr>
          </a:p>
        </p:txBody>
      </p:sp>
    </p:spTree>
    <p:extLst>
      <p:ext uri="{BB962C8B-B14F-4D97-AF65-F5344CB8AC3E}">
        <p14:creationId xmlns:p14="http://schemas.microsoft.com/office/powerpoint/2010/main" val="2576773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51520" y="188640"/>
            <a:ext cx="8604000" cy="6291360"/>
          </a:xfrm>
          <a:prstGeom prst="rect">
            <a:avLst/>
          </a:prstGeom>
          <a:gradFill flip="none" rotWithShape="1">
            <a:gsLst>
              <a:gs pos="20000">
                <a:schemeClr val="accent4">
                  <a:tint val="9000"/>
                </a:schemeClr>
              </a:gs>
              <a:gs pos="100000">
                <a:schemeClr val="accent4">
                  <a:tint val="70000"/>
                  <a:satMod val="100000"/>
                </a:schemeClr>
              </a:gs>
            </a:gsLst>
            <a:lin ang="18900000" scaled="1"/>
            <a:tileRec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ru-RU"/>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323528" y="5013176"/>
            <a:ext cx="8496944" cy="1382476"/>
          </a:xfrm>
          <a:prstGeom prst="round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Заголовок 4"/>
          <p:cNvSpPr>
            <a:spLocks noGrp="1"/>
          </p:cNvSpPr>
          <p:nvPr>
            <p:ph type="title"/>
          </p:nvPr>
        </p:nvSpPr>
        <p:spPr>
          <a:xfrm>
            <a:off x="457200" y="274638"/>
            <a:ext cx="8229600" cy="706090"/>
          </a:xfrm>
        </p:spPr>
        <p:txBody>
          <a:bodyPr>
            <a:normAutofit/>
          </a:bodyPr>
          <a:lstStyle/>
          <a:p>
            <a:r>
              <a:rPr lang="ru-RU" sz="2800" dirty="0" smtClean="0">
                <a:solidFill>
                  <a:srgbClr val="002060"/>
                </a:solidFill>
                <a:effectLst/>
                <a:latin typeface="Georgia" pitchFamily="18" charset="0"/>
              </a:rPr>
              <a:t>Шаг 7.Рефлексия</a:t>
            </a:r>
            <a:endParaRPr lang="ru-RU" sz="2800" dirty="0">
              <a:latin typeface="Georgia" pitchFamily="18" charset="0"/>
            </a:endParaRPr>
          </a:p>
        </p:txBody>
      </p:sp>
      <p:sp>
        <p:nvSpPr>
          <p:cNvPr id="10" name="Содержимое 9"/>
          <p:cNvSpPr>
            <a:spLocks noGrp="1"/>
          </p:cNvSpPr>
          <p:nvPr>
            <p:ph idx="1"/>
          </p:nvPr>
        </p:nvSpPr>
        <p:spPr>
          <a:xfrm>
            <a:off x="457200" y="1268760"/>
            <a:ext cx="8229600" cy="5040600"/>
          </a:xfrm>
        </p:spPr>
        <p:txBody>
          <a:bodyPr>
            <a:normAutofit fontScale="70000" lnSpcReduction="20000"/>
          </a:bodyPr>
          <a:lstStyle/>
          <a:p>
            <a:pPr algn="just">
              <a:buNone/>
            </a:pPr>
            <a:endParaRPr lang="ru-RU" sz="1800" i="1" dirty="0" smtClean="0">
              <a:solidFill>
                <a:srgbClr val="002060"/>
              </a:solidFill>
              <a:latin typeface="Georgia" pitchFamily="18" charset="0"/>
            </a:endParaRPr>
          </a:p>
          <a:p>
            <a:pPr algn="ctr">
              <a:buNone/>
            </a:pPr>
            <a:r>
              <a:rPr lang="ru-RU" sz="3400" b="1" i="1" dirty="0" smtClean="0">
                <a:solidFill>
                  <a:srgbClr val="002060"/>
                </a:solidFill>
              </a:rPr>
              <a:t> 1.Ваш </a:t>
            </a:r>
            <a:r>
              <a:rPr lang="ru-RU" sz="3800" b="1" i="1" dirty="0" smtClean="0">
                <a:solidFill>
                  <a:srgbClr val="002060"/>
                </a:solidFill>
              </a:rPr>
              <a:t>прогноз: прием «до» и «после» </a:t>
            </a:r>
          </a:p>
          <a:p>
            <a:pPr algn="ctr">
              <a:buNone/>
            </a:pPr>
            <a:r>
              <a:rPr lang="ru-RU" sz="3800" b="1" i="1" dirty="0" smtClean="0">
                <a:solidFill>
                  <a:srgbClr val="002060"/>
                </a:solidFill>
              </a:rPr>
              <a:t> 2.Обобщающий кластер</a:t>
            </a:r>
          </a:p>
          <a:p>
            <a:pPr algn="ctr">
              <a:buNone/>
            </a:pPr>
            <a:r>
              <a:rPr lang="ru-RU" sz="3800" b="1" i="1" smtClean="0">
                <a:solidFill>
                  <a:srgbClr val="002060"/>
                </a:solidFill>
              </a:rPr>
              <a:t>3.Эссе </a:t>
            </a:r>
            <a:endParaRPr lang="ru-RU" sz="3800" b="1" i="1" dirty="0" smtClean="0">
              <a:solidFill>
                <a:srgbClr val="002060"/>
              </a:solidFill>
            </a:endParaRPr>
          </a:p>
          <a:p>
            <a:pPr algn="ctr">
              <a:buNone/>
            </a:pPr>
            <a:endParaRPr lang="ru-RU" sz="3800" b="1" i="1" dirty="0" smtClean="0">
              <a:solidFill>
                <a:srgbClr val="002060"/>
              </a:solidFill>
            </a:endParaRPr>
          </a:p>
          <a:p>
            <a:pPr>
              <a:buNone/>
            </a:pPr>
            <a:endParaRPr lang="ru-RU" sz="3100" i="1" dirty="0" smtClean="0">
              <a:solidFill>
                <a:srgbClr val="002060"/>
              </a:solidFill>
            </a:endParaRPr>
          </a:p>
          <a:p>
            <a:pPr>
              <a:buNone/>
            </a:pPr>
            <a:r>
              <a:rPr lang="ru-RU" sz="4500" i="1" dirty="0" smtClean="0">
                <a:solidFill>
                  <a:srgbClr val="002060"/>
                </a:solidFill>
              </a:rPr>
              <a:t>            </a:t>
            </a:r>
          </a:p>
          <a:p>
            <a:pPr algn="ctr">
              <a:buNone/>
            </a:pPr>
            <a:r>
              <a:rPr lang="ru-RU" sz="4500" b="1" i="1" dirty="0" smtClean="0">
                <a:solidFill>
                  <a:srgbClr val="002060"/>
                </a:solidFill>
                <a:latin typeface="Georgia" pitchFamily="18" charset="0"/>
              </a:rPr>
              <a:t>Благодарю за внимание!</a:t>
            </a:r>
          </a:p>
          <a:p>
            <a:pPr>
              <a:buNone/>
            </a:pPr>
            <a:endParaRPr lang="ru-RU" sz="11200" dirty="0" smtClean="0">
              <a:solidFill>
                <a:srgbClr val="002060"/>
              </a:solidFill>
              <a:latin typeface="Georgia" pitchFamily="18" charset="0"/>
            </a:endParaRPr>
          </a:p>
          <a:p>
            <a:pPr algn="ctr">
              <a:spcBef>
                <a:spcPts val="0"/>
              </a:spcBef>
              <a:buNone/>
            </a:pPr>
            <a:r>
              <a:rPr lang="ru-RU" sz="6000" dirty="0" smtClean="0">
                <a:solidFill>
                  <a:srgbClr val="002060"/>
                </a:solidFill>
                <a:latin typeface="Georgia" pitchFamily="18" charset="0"/>
              </a:rPr>
              <a:t>  </a:t>
            </a:r>
            <a:endParaRPr lang="ru-RU" sz="4000" b="1" i="1" dirty="0" smtClean="0">
              <a:solidFill>
                <a:srgbClr val="002060"/>
              </a:solidFill>
              <a:latin typeface="Georgia" pitchFamily="18" charset="0"/>
            </a:endParaRPr>
          </a:p>
          <a:p>
            <a:pPr>
              <a:buNone/>
            </a:pPr>
            <a:endParaRPr lang="ru-RU" sz="2000" b="1" i="1" dirty="0" smtClean="0">
              <a:solidFill>
                <a:srgbClr val="002060"/>
              </a:solidFill>
              <a:latin typeface="Georgia" pitchFamily="18" charset="0"/>
            </a:endParaRPr>
          </a:p>
        </p:txBody>
      </p:sp>
    </p:spTree>
    <p:extLst>
      <p:ext uri="{BB962C8B-B14F-4D97-AF65-F5344CB8AC3E}">
        <p14:creationId xmlns:p14="http://schemas.microsoft.com/office/powerpoint/2010/main" val="2576773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51519" y="131676"/>
            <a:ext cx="8604000" cy="6480000"/>
          </a:xfrm>
          <a:prstGeom prst="rect">
            <a:avLst/>
          </a:prstGeom>
          <a:gradFill flip="none" rotWithShape="1">
            <a:gsLst>
              <a:gs pos="20000">
                <a:schemeClr val="accent4">
                  <a:tint val="9000"/>
                </a:schemeClr>
              </a:gs>
              <a:gs pos="100000">
                <a:schemeClr val="accent4">
                  <a:tint val="70000"/>
                  <a:satMod val="100000"/>
                </a:schemeClr>
              </a:gs>
            </a:gsLst>
            <a:lin ang="18900000" scaled="1"/>
            <a:tileRec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ru-RU">
              <a:effectLst>
                <a:outerShdw blurRad="38100" dist="38100" dir="2700000" algn="tl">
                  <a:srgbClr val="000000">
                    <a:alpha val="43137"/>
                  </a:srgbClr>
                </a:outerShdw>
              </a:effectLst>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276671" y="5157192"/>
            <a:ext cx="8352928" cy="1454484"/>
          </a:xfrm>
          <a:prstGeom prst="round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Заголовок 4"/>
          <p:cNvSpPr>
            <a:spLocks noGrp="1"/>
          </p:cNvSpPr>
          <p:nvPr>
            <p:ph type="title"/>
          </p:nvPr>
        </p:nvSpPr>
        <p:spPr>
          <a:xfrm>
            <a:off x="457200" y="274638"/>
            <a:ext cx="8229600" cy="706090"/>
          </a:xfrm>
        </p:spPr>
        <p:txBody>
          <a:bodyPr>
            <a:normAutofit/>
          </a:bodyPr>
          <a:lstStyle/>
          <a:p>
            <a:r>
              <a:rPr lang="ru-RU" sz="3200" dirty="0" smtClean="0">
                <a:solidFill>
                  <a:srgbClr val="002060"/>
                </a:solidFill>
                <a:effectLst/>
                <a:latin typeface="Georgia" pitchFamily="18" charset="0"/>
              </a:rPr>
              <a:t>Общие сведения</a:t>
            </a:r>
            <a:endParaRPr lang="ru-RU" sz="3200" dirty="0">
              <a:solidFill>
                <a:srgbClr val="002060"/>
              </a:solidFill>
              <a:effectLst/>
              <a:latin typeface="Georgia" pitchFamily="18" charset="0"/>
            </a:endParaRPr>
          </a:p>
        </p:txBody>
      </p:sp>
      <p:sp>
        <p:nvSpPr>
          <p:cNvPr id="10" name="Содержимое 9"/>
          <p:cNvSpPr>
            <a:spLocks noGrp="1"/>
          </p:cNvSpPr>
          <p:nvPr>
            <p:ph idx="1"/>
          </p:nvPr>
        </p:nvSpPr>
        <p:spPr>
          <a:xfrm>
            <a:off x="457200" y="1340768"/>
            <a:ext cx="8229600" cy="4968592"/>
          </a:xfrm>
        </p:spPr>
        <p:txBody>
          <a:bodyPr>
            <a:normAutofit/>
          </a:bodyPr>
          <a:lstStyle/>
          <a:p>
            <a:pPr>
              <a:buNone/>
            </a:pPr>
            <a:r>
              <a:rPr lang="ru-RU" sz="2400" b="1" i="1" dirty="0" smtClean="0">
                <a:solidFill>
                  <a:srgbClr val="002060"/>
                </a:solidFill>
                <a:latin typeface="Times New Roman" pitchFamily="18" charset="0"/>
                <a:cs typeface="Times New Roman" pitchFamily="18" charset="0"/>
              </a:rPr>
              <a:t>Формат занятий:</a:t>
            </a:r>
          </a:p>
          <a:p>
            <a:pPr>
              <a:buFontTx/>
              <a:buChar char="-"/>
            </a:pPr>
            <a:r>
              <a:rPr lang="ru-RU" sz="2400" b="1" i="1" dirty="0" smtClean="0">
                <a:solidFill>
                  <a:srgbClr val="002060"/>
                </a:solidFill>
                <a:latin typeface="Times New Roman" pitchFamily="18" charset="0"/>
                <a:cs typeface="Times New Roman" pitchFamily="18" charset="0"/>
              </a:rPr>
              <a:t>- учебные предметы:  экономика, обществознание, интегрированные уроки;</a:t>
            </a:r>
          </a:p>
          <a:p>
            <a:pPr>
              <a:buFontTx/>
              <a:buChar char="-"/>
            </a:pPr>
            <a:r>
              <a:rPr lang="ru-RU" sz="2400" b="1" i="1" dirty="0" smtClean="0">
                <a:solidFill>
                  <a:srgbClr val="002060"/>
                </a:solidFill>
                <a:latin typeface="Times New Roman" pitchFamily="18" charset="0"/>
                <a:cs typeface="Times New Roman" pitchFamily="18" charset="0"/>
              </a:rPr>
              <a:t>- внеурочная деятельность.</a:t>
            </a:r>
          </a:p>
          <a:p>
            <a:pPr>
              <a:buNone/>
            </a:pPr>
            <a:endParaRPr lang="ru-RU" sz="2400" b="1" i="1" dirty="0" smtClean="0">
              <a:solidFill>
                <a:srgbClr val="002060"/>
              </a:solidFill>
              <a:latin typeface="Times New Roman" pitchFamily="18" charset="0"/>
              <a:cs typeface="Times New Roman" pitchFamily="18" charset="0"/>
            </a:endParaRPr>
          </a:p>
          <a:p>
            <a:pPr>
              <a:buNone/>
            </a:pPr>
            <a:r>
              <a:rPr lang="ru-RU" sz="2400" b="1" i="1" dirty="0" smtClean="0">
                <a:solidFill>
                  <a:srgbClr val="002060"/>
                </a:solidFill>
                <a:latin typeface="Times New Roman" pitchFamily="18" charset="0"/>
                <a:cs typeface="Times New Roman" pitchFamily="18" charset="0"/>
              </a:rPr>
              <a:t>Целевая аудитория:  7-11 классы</a:t>
            </a:r>
          </a:p>
          <a:p>
            <a:pPr>
              <a:buNone/>
            </a:pPr>
            <a:endParaRPr lang="ru-RU" sz="2400" b="1" i="1" dirty="0" smtClean="0">
              <a:solidFill>
                <a:srgbClr val="002060"/>
              </a:solidFill>
              <a:latin typeface="Times New Roman" pitchFamily="18" charset="0"/>
              <a:cs typeface="Times New Roman" pitchFamily="18" charset="0"/>
            </a:endParaRPr>
          </a:p>
          <a:p>
            <a:pPr>
              <a:buNone/>
            </a:pPr>
            <a:r>
              <a:rPr lang="ru-RU" sz="2400" b="1" i="1" dirty="0" smtClean="0">
                <a:solidFill>
                  <a:srgbClr val="002060"/>
                </a:solidFill>
                <a:latin typeface="Times New Roman" pitchFamily="18" charset="0"/>
                <a:cs typeface="Times New Roman" pitchFamily="18" charset="0"/>
              </a:rPr>
              <a:t>Формы:   индивидуальная, групповая, фронтальная</a:t>
            </a:r>
          </a:p>
          <a:p>
            <a:pPr algn="ctr">
              <a:spcBef>
                <a:spcPts val="0"/>
              </a:spcBef>
              <a:buNone/>
            </a:pPr>
            <a:r>
              <a:rPr lang="ru-RU" sz="6000" dirty="0" smtClean="0">
                <a:solidFill>
                  <a:srgbClr val="002060"/>
                </a:solidFill>
                <a:latin typeface="Georgia" pitchFamily="18" charset="0"/>
              </a:rPr>
              <a:t>  </a:t>
            </a:r>
            <a:endParaRPr lang="ru-RU" sz="4000" b="1" i="1" dirty="0" smtClean="0">
              <a:solidFill>
                <a:srgbClr val="002060"/>
              </a:solidFill>
              <a:latin typeface="Georgia" pitchFamily="18" charset="0"/>
            </a:endParaRPr>
          </a:p>
          <a:p>
            <a:pPr>
              <a:buNone/>
            </a:pPr>
            <a:endParaRPr lang="ru-RU" sz="2000" b="1" i="1" dirty="0" smtClean="0">
              <a:solidFill>
                <a:srgbClr val="002060"/>
              </a:solidFill>
              <a:latin typeface="Georgia" pitchFamily="18" charset="0"/>
            </a:endParaRPr>
          </a:p>
        </p:txBody>
      </p:sp>
    </p:spTree>
    <p:extLst>
      <p:ext uri="{BB962C8B-B14F-4D97-AF65-F5344CB8AC3E}">
        <p14:creationId xmlns:p14="http://schemas.microsoft.com/office/powerpoint/2010/main" val="2576773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23528" y="0"/>
            <a:ext cx="8604000" cy="6291360"/>
          </a:xfrm>
          <a:prstGeom prst="rect">
            <a:avLst/>
          </a:prstGeom>
          <a:gradFill flip="none" rotWithShape="1">
            <a:gsLst>
              <a:gs pos="20000">
                <a:schemeClr val="accent4">
                  <a:tint val="9000"/>
                </a:schemeClr>
              </a:gs>
              <a:gs pos="100000">
                <a:schemeClr val="accent4">
                  <a:tint val="70000"/>
                  <a:satMod val="100000"/>
                </a:schemeClr>
              </a:gs>
            </a:gsLst>
            <a:lin ang="18900000" scaled="1"/>
            <a:tileRec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ru-RU"/>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276671" y="5157192"/>
            <a:ext cx="8352928" cy="1454484"/>
          </a:xfrm>
          <a:prstGeom prst="round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Заголовок 4"/>
          <p:cNvSpPr>
            <a:spLocks noGrp="1"/>
          </p:cNvSpPr>
          <p:nvPr>
            <p:ph type="title"/>
          </p:nvPr>
        </p:nvSpPr>
        <p:spPr>
          <a:xfrm>
            <a:off x="457200" y="274638"/>
            <a:ext cx="8229600" cy="490066"/>
          </a:xfrm>
        </p:spPr>
        <p:txBody>
          <a:bodyPr>
            <a:normAutofit fontScale="90000"/>
          </a:bodyPr>
          <a:lstStyle/>
          <a:p>
            <a:r>
              <a:rPr lang="ru-RU" sz="4400" dirty="0" smtClean="0">
                <a:solidFill>
                  <a:srgbClr val="002060"/>
                </a:solidFill>
                <a:latin typeface="Times New Roman"/>
                <a:ea typeface="Calibri"/>
                <a:cs typeface="Times New Roman"/>
              </a:rPr>
              <a:t/>
            </a:r>
            <a:br>
              <a:rPr lang="ru-RU" sz="4400" dirty="0" smtClean="0">
                <a:solidFill>
                  <a:srgbClr val="002060"/>
                </a:solidFill>
                <a:latin typeface="Times New Roman"/>
                <a:ea typeface="Calibri"/>
                <a:cs typeface="Times New Roman"/>
              </a:rPr>
            </a:br>
            <a:r>
              <a:rPr lang="ru-RU" sz="3100" dirty="0" smtClean="0">
                <a:solidFill>
                  <a:srgbClr val="002060"/>
                </a:solidFill>
                <a:effectLst/>
                <a:latin typeface="Georgia" pitchFamily="18" charset="0"/>
                <a:ea typeface="Calibri"/>
                <a:cs typeface="Times New Roman"/>
              </a:rPr>
              <a:t>Тема  «Эволюция денег»</a:t>
            </a:r>
            <a:br>
              <a:rPr lang="ru-RU" sz="3100" dirty="0" smtClean="0">
                <a:solidFill>
                  <a:srgbClr val="002060"/>
                </a:solidFill>
                <a:effectLst/>
                <a:latin typeface="Georgia" pitchFamily="18" charset="0"/>
                <a:ea typeface="Calibri"/>
                <a:cs typeface="Times New Roman"/>
              </a:rPr>
            </a:br>
            <a:endParaRPr lang="ru-RU" sz="3100" dirty="0">
              <a:solidFill>
                <a:srgbClr val="002060"/>
              </a:solidFill>
              <a:effectLst/>
              <a:latin typeface="Georgia" pitchFamily="18" charset="0"/>
            </a:endParaRPr>
          </a:p>
        </p:txBody>
      </p:sp>
      <p:sp>
        <p:nvSpPr>
          <p:cNvPr id="10" name="Содержимое 9"/>
          <p:cNvSpPr>
            <a:spLocks noGrp="1"/>
          </p:cNvSpPr>
          <p:nvPr>
            <p:ph idx="1"/>
          </p:nvPr>
        </p:nvSpPr>
        <p:spPr>
          <a:xfrm>
            <a:off x="323528" y="1340768"/>
            <a:ext cx="8424936" cy="5184576"/>
          </a:xfrm>
        </p:spPr>
        <p:txBody>
          <a:bodyPr>
            <a:normAutofit/>
          </a:bodyPr>
          <a:lstStyle/>
          <a:p>
            <a:pPr>
              <a:buNone/>
            </a:pPr>
            <a:endParaRPr lang="ru-RU" sz="2400" b="1" i="1" dirty="0" smtClean="0">
              <a:solidFill>
                <a:srgbClr val="002060"/>
              </a:solidFill>
              <a:latin typeface="Georgia" pitchFamily="18" charset="0"/>
            </a:endParaRPr>
          </a:p>
          <a:p>
            <a:pPr>
              <a:buNone/>
            </a:pPr>
            <a:endParaRPr lang="ru-RU" sz="2400" dirty="0" smtClean="0">
              <a:solidFill>
                <a:srgbClr val="002060"/>
              </a:solidFill>
              <a:latin typeface="Georgia" pitchFamily="18" charset="0"/>
            </a:endParaRPr>
          </a:p>
          <a:p>
            <a:pPr algn="ctr">
              <a:spcBef>
                <a:spcPts val="0"/>
              </a:spcBef>
              <a:buNone/>
            </a:pPr>
            <a:r>
              <a:rPr lang="ru-RU" sz="6000" dirty="0" smtClean="0">
                <a:solidFill>
                  <a:srgbClr val="002060"/>
                </a:solidFill>
                <a:latin typeface="Georgia" pitchFamily="18" charset="0"/>
              </a:rPr>
              <a:t>  </a:t>
            </a:r>
            <a:endParaRPr lang="ru-RU" sz="4000" b="1" i="1" dirty="0" smtClean="0">
              <a:solidFill>
                <a:srgbClr val="002060"/>
              </a:solidFill>
              <a:latin typeface="Georgia" pitchFamily="18" charset="0"/>
            </a:endParaRPr>
          </a:p>
          <a:p>
            <a:pPr>
              <a:buNone/>
            </a:pPr>
            <a:endParaRPr lang="ru-RU" sz="2000" b="1" i="1" dirty="0" smtClean="0">
              <a:solidFill>
                <a:srgbClr val="002060"/>
              </a:solidFill>
              <a:latin typeface="Georgia" pitchFamily="18" charset="0"/>
            </a:endParaRPr>
          </a:p>
        </p:txBody>
      </p:sp>
      <p:graphicFrame>
        <p:nvGraphicFramePr>
          <p:cNvPr id="7" name="Таблица 6"/>
          <p:cNvGraphicFramePr>
            <a:graphicFrameLocks noGrp="1"/>
          </p:cNvGraphicFramePr>
          <p:nvPr/>
        </p:nvGraphicFramePr>
        <p:xfrm>
          <a:off x="323528" y="1196752"/>
          <a:ext cx="8640959" cy="4964008"/>
        </p:xfrm>
        <a:graphic>
          <a:graphicData uri="http://schemas.openxmlformats.org/drawingml/2006/table">
            <a:tbl>
              <a:tblPr/>
              <a:tblGrid>
                <a:gridCol w="1502775"/>
                <a:gridCol w="1803331"/>
                <a:gridCol w="2930412"/>
                <a:gridCol w="2404441"/>
              </a:tblGrid>
              <a:tr h="774923">
                <a:tc>
                  <a:txBody>
                    <a:bodyPr/>
                    <a:lstStyle/>
                    <a:p>
                      <a:pPr algn="ctr">
                        <a:lnSpc>
                          <a:spcPct val="100000"/>
                        </a:lnSpc>
                        <a:spcAft>
                          <a:spcPts val="0"/>
                        </a:spcAft>
                      </a:pPr>
                      <a:r>
                        <a:rPr lang="ru-RU" sz="2400" b="1" dirty="0" smtClean="0">
                          <a:solidFill>
                            <a:srgbClr val="002060"/>
                          </a:solidFill>
                          <a:latin typeface="Times New Roman" pitchFamily="18" charset="0"/>
                          <a:ea typeface="Calibri"/>
                          <a:cs typeface="Times New Roman" pitchFamily="18" charset="0"/>
                        </a:rPr>
                        <a:t>Класс обучения</a:t>
                      </a:r>
                      <a:endParaRPr lang="ru-RU" sz="2400" b="1" dirty="0">
                        <a:solidFill>
                          <a:srgbClr val="00206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2400" b="1" dirty="0" smtClean="0">
                          <a:solidFill>
                            <a:srgbClr val="002060"/>
                          </a:solidFill>
                          <a:latin typeface="Times New Roman" pitchFamily="18" charset="0"/>
                          <a:ea typeface="Calibri"/>
                          <a:cs typeface="Times New Roman" pitchFamily="18" charset="0"/>
                        </a:rPr>
                        <a:t>7-8</a:t>
                      </a:r>
                      <a:endParaRPr lang="ru-RU" sz="2400" b="1" dirty="0">
                        <a:solidFill>
                          <a:srgbClr val="00206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2400" b="1" dirty="0" smtClean="0">
                          <a:solidFill>
                            <a:srgbClr val="002060"/>
                          </a:solidFill>
                          <a:latin typeface="Times New Roman" pitchFamily="18" charset="0"/>
                          <a:ea typeface="Calibri"/>
                          <a:cs typeface="Times New Roman" pitchFamily="18" charset="0"/>
                        </a:rPr>
                        <a:t>9-10  класс</a:t>
                      </a:r>
                      <a:endParaRPr lang="ru-RU" sz="2400" b="1" dirty="0">
                        <a:solidFill>
                          <a:srgbClr val="00206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2400" b="1" dirty="0" smtClean="0">
                          <a:solidFill>
                            <a:srgbClr val="002060"/>
                          </a:solidFill>
                          <a:latin typeface="Times New Roman" pitchFamily="18" charset="0"/>
                          <a:ea typeface="Calibri"/>
                          <a:cs typeface="Times New Roman" pitchFamily="18" charset="0"/>
                        </a:rPr>
                        <a:t>10-11 класс</a:t>
                      </a:r>
                      <a:endParaRPr lang="ru-RU" sz="2400" b="1" dirty="0">
                        <a:solidFill>
                          <a:srgbClr val="00206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77405">
                <a:tc>
                  <a:txBody>
                    <a:bodyPr/>
                    <a:lstStyle/>
                    <a:p>
                      <a:pPr algn="ctr">
                        <a:lnSpc>
                          <a:spcPct val="100000"/>
                        </a:lnSpc>
                        <a:spcAft>
                          <a:spcPts val="0"/>
                        </a:spcAft>
                      </a:pPr>
                      <a:r>
                        <a:rPr lang="ru-RU" sz="2200" b="0" dirty="0">
                          <a:solidFill>
                            <a:srgbClr val="002060"/>
                          </a:solidFill>
                          <a:latin typeface="Times New Roman"/>
                          <a:ea typeface="Calibri"/>
                          <a:cs typeface="Times New Roman"/>
                        </a:rPr>
                        <a:t>Эффективные технологии</a:t>
                      </a:r>
                      <a:endParaRPr lang="ru-RU" sz="2200" b="0" dirty="0">
                        <a:solidFill>
                          <a:srgbClr val="00206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2200" b="0" dirty="0" smtClean="0">
                          <a:solidFill>
                            <a:srgbClr val="002060"/>
                          </a:solidFill>
                          <a:latin typeface="Times New Roman" pitchFamily="18" charset="0"/>
                          <a:ea typeface="Calibri"/>
                          <a:cs typeface="Times New Roman" pitchFamily="18" charset="0"/>
                        </a:rPr>
                        <a:t>смысловое чтение</a:t>
                      </a:r>
                    </a:p>
                    <a:p>
                      <a:pPr algn="ctr">
                        <a:lnSpc>
                          <a:spcPct val="100000"/>
                        </a:lnSpc>
                        <a:spcAft>
                          <a:spcPts val="0"/>
                        </a:spcAft>
                      </a:pPr>
                      <a:r>
                        <a:rPr lang="ru-RU" sz="2200" b="0" i="1" dirty="0" smtClean="0">
                          <a:solidFill>
                            <a:srgbClr val="002060"/>
                          </a:solidFill>
                          <a:latin typeface="Times New Roman" pitchFamily="18" charset="0"/>
                          <a:ea typeface="Calibri"/>
                          <a:cs typeface="Times New Roman" pitchFamily="18" charset="0"/>
                        </a:rPr>
                        <a:t>(текст</a:t>
                      </a:r>
                    </a:p>
                    <a:p>
                      <a:pPr algn="ctr">
                        <a:lnSpc>
                          <a:spcPct val="100000"/>
                        </a:lnSpc>
                        <a:spcAft>
                          <a:spcPts val="0"/>
                        </a:spcAft>
                      </a:pPr>
                      <a:r>
                        <a:rPr lang="ru-RU" sz="2200" b="0" i="1" dirty="0" smtClean="0">
                          <a:solidFill>
                            <a:srgbClr val="002060"/>
                          </a:solidFill>
                          <a:latin typeface="Times New Roman" pitchFamily="18" charset="0"/>
                          <a:ea typeface="Calibri"/>
                          <a:cs typeface="Times New Roman" pitchFamily="18" charset="0"/>
                        </a:rPr>
                        <a:t>«</a:t>
                      </a:r>
                      <a:r>
                        <a:rPr lang="ru-RU" sz="2200" b="0" i="1" dirty="0" err="1" smtClean="0">
                          <a:solidFill>
                            <a:srgbClr val="002060"/>
                          </a:solidFill>
                          <a:latin typeface="Times New Roman" pitchFamily="18" charset="0"/>
                          <a:ea typeface="Calibri"/>
                          <a:cs typeface="Times New Roman" pitchFamily="18" charset="0"/>
                        </a:rPr>
                        <a:t>Биткоин</a:t>
                      </a:r>
                      <a:r>
                        <a:rPr lang="ru-RU" sz="2200" b="0" i="1" dirty="0" smtClean="0">
                          <a:solidFill>
                            <a:srgbClr val="002060"/>
                          </a:solidFill>
                          <a:latin typeface="Times New Roman" pitchFamily="18" charset="0"/>
                          <a:ea typeface="Calibri"/>
                          <a:cs typeface="Times New Roman" pitchFamily="18" charset="0"/>
                        </a:rPr>
                        <a:t>»)</a:t>
                      </a:r>
                      <a:endParaRPr lang="ru-RU" sz="2200" b="0" i="1" dirty="0">
                        <a:solidFill>
                          <a:srgbClr val="002060"/>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2200" b="0" dirty="0" smtClean="0">
                          <a:solidFill>
                            <a:srgbClr val="002060"/>
                          </a:solidFill>
                          <a:latin typeface="Times New Roman"/>
                          <a:ea typeface="Calibri"/>
                          <a:cs typeface="Times New Roman"/>
                        </a:rPr>
                        <a:t>проблемное обучение </a:t>
                      </a:r>
                    </a:p>
                    <a:p>
                      <a:pPr algn="ctr">
                        <a:lnSpc>
                          <a:spcPct val="100000"/>
                        </a:lnSpc>
                        <a:spcAft>
                          <a:spcPts val="0"/>
                        </a:spcAft>
                      </a:pPr>
                      <a:r>
                        <a:rPr lang="ru-RU" sz="2200" b="0" dirty="0" smtClean="0">
                          <a:solidFill>
                            <a:srgbClr val="002060"/>
                          </a:solidFill>
                          <a:latin typeface="Times New Roman"/>
                          <a:ea typeface="Calibri"/>
                          <a:cs typeface="Times New Roman"/>
                        </a:rPr>
                        <a:t>кейсы</a:t>
                      </a:r>
                    </a:p>
                    <a:p>
                      <a:pPr algn="ctr">
                        <a:lnSpc>
                          <a:spcPct val="100000"/>
                        </a:lnSpc>
                        <a:spcAft>
                          <a:spcPts val="0"/>
                        </a:spcAft>
                      </a:pPr>
                      <a:r>
                        <a:rPr lang="ru-RU" sz="2200" b="0" dirty="0" smtClean="0">
                          <a:solidFill>
                            <a:srgbClr val="002060"/>
                          </a:solidFill>
                          <a:latin typeface="Times New Roman"/>
                          <a:ea typeface="Calibri"/>
                          <a:cs typeface="Times New Roman"/>
                        </a:rPr>
                        <a:t>ТРКМ</a:t>
                      </a:r>
                      <a:endParaRPr lang="ru-RU" sz="2200" b="0" dirty="0">
                        <a:solidFill>
                          <a:srgbClr val="002060"/>
                        </a:solidFill>
                        <a:latin typeface="Calibri"/>
                        <a:ea typeface="Calibri"/>
                        <a:cs typeface="Times New Roman"/>
                      </a:endParaRPr>
                    </a:p>
                    <a:p>
                      <a:pPr algn="ctr">
                        <a:lnSpc>
                          <a:spcPct val="100000"/>
                        </a:lnSpc>
                        <a:spcAft>
                          <a:spcPts val="0"/>
                        </a:spcAft>
                      </a:pPr>
                      <a:r>
                        <a:rPr lang="ru-RU" sz="2200" b="0" dirty="0" smtClean="0">
                          <a:solidFill>
                            <a:srgbClr val="002060"/>
                          </a:solidFill>
                          <a:latin typeface="Times New Roman"/>
                          <a:ea typeface="Calibri"/>
                          <a:cs typeface="Times New Roman"/>
                        </a:rPr>
                        <a:t>сетка принятия решений</a:t>
                      </a:r>
                    </a:p>
                    <a:p>
                      <a:pPr algn="ctr">
                        <a:lnSpc>
                          <a:spcPct val="100000"/>
                        </a:lnSpc>
                        <a:spcAft>
                          <a:spcPts val="0"/>
                        </a:spcAft>
                      </a:pPr>
                      <a:r>
                        <a:rPr lang="ru-RU" sz="2200" b="0" dirty="0" smtClean="0">
                          <a:solidFill>
                            <a:srgbClr val="002060"/>
                          </a:solidFill>
                          <a:latin typeface="Times New Roman"/>
                          <a:ea typeface="Calibri"/>
                          <a:cs typeface="Times New Roman"/>
                        </a:rPr>
                        <a:t>ИКТ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200" b="0" dirty="0" smtClean="0">
                          <a:solidFill>
                            <a:srgbClr val="002060"/>
                          </a:solidFill>
                          <a:latin typeface="+mn-lt"/>
                          <a:ea typeface="Calibri"/>
                          <a:cs typeface="Times New Roman"/>
                        </a:rPr>
                        <a:t>дебаты Поппера</a:t>
                      </a:r>
                    </a:p>
                    <a:p>
                      <a:pPr marL="0" marR="0" indent="0" algn="ctr" defTabSz="914400" rtl="0" eaLnBrk="1" fontAlgn="auto" latinLnBrk="0" hangingPunct="1">
                        <a:lnSpc>
                          <a:spcPct val="100000"/>
                        </a:lnSpc>
                        <a:spcBef>
                          <a:spcPts val="0"/>
                        </a:spcBef>
                        <a:spcAft>
                          <a:spcPts val="0"/>
                        </a:spcAft>
                        <a:buClrTx/>
                        <a:buSzTx/>
                        <a:buFontTx/>
                        <a:buNone/>
                        <a:tabLst/>
                        <a:defRPr/>
                      </a:pPr>
                      <a:r>
                        <a:rPr lang="ru-RU" sz="2200" b="0" dirty="0" smtClean="0">
                          <a:solidFill>
                            <a:srgbClr val="002060"/>
                          </a:solidFill>
                          <a:latin typeface="+mn-lt"/>
                          <a:ea typeface="Calibri"/>
                          <a:cs typeface="Times New Roman"/>
                        </a:rPr>
                        <a:t>групповая дискуссия</a:t>
                      </a:r>
                    </a:p>
                    <a:p>
                      <a:pPr marL="0" marR="0" indent="0" algn="ctr" defTabSz="914400" rtl="0" eaLnBrk="1" fontAlgn="auto" latinLnBrk="0" hangingPunct="1">
                        <a:lnSpc>
                          <a:spcPct val="100000"/>
                        </a:lnSpc>
                        <a:spcBef>
                          <a:spcPts val="0"/>
                        </a:spcBef>
                        <a:spcAft>
                          <a:spcPts val="0"/>
                        </a:spcAft>
                        <a:buClrTx/>
                        <a:buSzTx/>
                        <a:buFontTx/>
                        <a:buNone/>
                        <a:tabLst/>
                        <a:defRPr/>
                      </a:pPr>
                      <a:r>
                        <a:rPr kumimoji="0" lang="ru-RU" sz="2200" b="0" i="1" kern="1200" dirty="0" smtClean="0">
                          <a:solidFill>
                            <a:srgbClr val="002060"/>
                          </a:solidFill>
                          <a:latin typeface="+mn-lt"/>
                          <a:ea typeface="+mn-ea"/>
                          <a:cs typeface="+mn-cs"/>
                        </a:rPr>
                        <a:t>«Безналичное общество: </a:t>
                      </a:r>
                      <a:r>
                        <a:rPr kumimoji="0" lang="en-US" sz="2200" b="0" i="1" kern="1200" dirty="0" smtClean="0">
                          <a:solidFill>
                            <a:srgbClr val="002060"/>
                          </a:solidFill>
                          <a:latin typeface="Times New Roman" pitchFamily="18" charset="0"/>
                          <a:ea typeface="+mn-ea"/>
                          <a:cs typeface="Times New Roman" pitchFamily="18" charset="0"/>
                        </a:rPr>
                        <a:t>PRO ET CONTRA</a:t>
                      </a:r>
                      <a:r>
                        <a:rPr kumimoji="0" lang="ru-RU" sz="2200" b="0" i="1" kern="1200" dirty="0" smtClean="0">
                          <a:solidFill>
                            <a:srgbClr val="002060"/>
                          </a:solidFill>
                          <a:latin typeface="Times New Roman" pitchFamily="18" charset="0"/>
                          <a:ea typeface="+mn-ea"/>
                          <a:cs typeface="Times New Roman" pitchFamily="18" charset="0"/>
                        </a:rPr>
                        <a:t>»</a:t>
                      </a:r>
                      <a:endParaRPr lang="ru-RU" sz="2200" b="0" i="1" dirty="0">
                        <a:solidFill>
                          <a:srgbClr val="00206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37308">
                <a:tc>
                  <a:txBody>
                    <a:bodyPr/>
                    <a:lstStyle/>
                    <a:p>
                      <a:pPr algn="ctr">
                        <a:lnSpc>
                          <a:spcPct val="100000"/>
                        </a:lnSpc>
                        <a:spcAft>
                          <a:spcPts val="0"/>
                        </a:spcAft>
                      </a:pPr>
                      <a:r>
                        <a:rPr lang="ru-RU" sz="2200" b="0" dirty="0">
                          <a:solidFill>
                            <a:srgbClr val="002060"/>
                          </a:solidFill>
                          <a:latin typeface="Times New Roman"/>
                          <a:ea typeface="Calibri"/>
                          <a:cs typeface="Times New Roman"/>
                        </a:rPr>
                        <a:t>Приемы</a:t>
                      </a:r>
                      <a:endParaRPr lang="ru-RU" sz="2200" b="0" dirty="0">
                        <a:solidFill>
                          <a:srgbClr val="00206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2200" b="0" dirty="0" smtClean="0">
                          <a:solidFill>
                            <a:srgbClr val="002060"/>
                          </a:solidFill>
                          <a:latin typeface="+mn-lt"/>
                          <a:ea typeface="Calibri"/>
                          <a:cs typeface="Times New Roman"/>
                        </a:rPr>
                        <a:t>изучающее чтение</a:t>
                      </a:r>
                    </a:p>
                    <a:p>
                      <a:pPr algn="ctr">
                        <a:lnSpc>
                          <a:spcPct val="100000"/>
                        </a:lnSpc>
                        <a:spcAft>
                          <a:spcPts val="0"/>
                        </a:spcAft>
                      </a:pPr>
                      <a:r>
                        <a:rPr lang="ru-RU" sz="2200" b="0" i="1" dirty="0" smtClean="0">
                          <a:solidFill>
                            <a:srgbClr val="002060"/>
                          </a:solidFill>
                          <a:latin typeface="+mn-lt"/>
                          <a:ea typeface="Calibri"/>
                          <a:cs typeface="Times New Roman"/>
                        </a:rPr>
                        <a:t>(поиск, анализ, интерпретация )</a:t>
                      </a:r>
                      <a:endParaRPr lang="ru-RU" sz="2200" b="0" i="1" dirty="0">
                        <a:solidFill>
                          <a:srgbClr val="002060"/>
                        </a:solidFill>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2200" b="0" dirty="0">
                          <a:solidFill>
                            <a:srgbClr val="002060"/>
                          </a:solidFill>
                          <a:latin typeface="Times New Roman"/>
                          <a:ea typeface="Calibri"/>
                          <a:cs typeface="Times New Roman"/>
                        </a:rPr>
                        <a:t>ассоциативный </a:t>
                      </a:r>
                      <a:r>
                        <a:rPr lang="ru-RU" sz="2200" b="0" dirty="0" smtClean="0">
                          <a:solidFill>
                            <a:srgbClr val="002060"/>
                          </a:solidFill>
                          <a:latin typeface="Times New Roman"/>
                          <a:ea typeface="Calibri"/>
                          <a:cs typeface="Times New Roman"/>
                        </a:rPr>
                        <a:t>куст </a:t>
                      </a:r>
                      <a:endParaRPr lang="ru-RU" sz="2200" b="0" dirty="0">
                        <a:solidFill>
                          <a:srgbClr val="002060"/>
                        </a:solidFill>
                        <a:latin typeface="Calibri"/>
                        <a:ea typeface="Calibri"/>
                        <a:cs typeface="Times New Roman"/>
                      </a:endParaRPr>
                    </a:p>
                    <a:p>
                      <a:pPr algn="ctr">
                        <a:lnSpc>
                          <a:spcPct val="100000"/>
                        </a:lnSpc>
                        <a:spcAft>
                          <a:spcPts val="0"/>
                        </a:spcAft>
                      </a:pPr>
                      <a:r>
                        <a:rPr lang="ru-RU" sz="2200" b="0" dirty="0" smtClean="0">
                          <a:solidFill>
                            <a:srgbClr val="002060"/>
                          </a:solidFill>
                          <a:latin typeface="Times New Roman"/>
                          <a:ea typeface="Calibri"/>
                          <a:cs typeface="Times New Roman"/>
                        </a:rPr>
                        <a:t>корзина идей </a:t>
                      </a:r>
                      <a:endParaRPr lang="ru-RU" sz="2200" b="0" dirty="0">
                        <a:solidFill>
                          <a:srgbClr val="002060"/>
                        </a:solidFill>
                        <a:latin typeface="Calibri"/>
                        <a:ea typeface="Calibri"/>
                        <a:cs typeface="Times New Roman"/>
                      </a:endParaRPr>
                    </a:p>
                    <a:p>
                      <a:pPr algn="ctr">
                        <a:lnSpc>
                          <a:spcPct val="100000"/>
                        </a:lnSpc>
                        <a:spcAft>
                          <a:spcPts val="0"/>
                        </a:spcAft>
                      </a:pPr>
                      <a:r>
                        <a:rPr lang="ru-RU" sz="2200" b="0" dirty="0">
                          <a:solidFill>
                            <a:srgbClr val="002060"/>
                          </a:solidFill>
                          <a:latin typeface="Times New Roman"/>
                          <a:ea typeface="Calibri"/>
                          <a:cs typeface="Times New Roman"/>
                        </a:rPr>
                        <a:t>толстые и тонкие </a:t>
                      </a:r>
                      <a:r>
                        <a:rPr lang="ru-RU" sz="2200" b="0" dirty="0" smtClean="0">
                          <a:solidFill>
                            <a:srgbClr val="002060"/>
                          </a:solidFill>
                          <a:latin typeface="Times New Roman"/>
                          <a:ea typeface="Calibri"/>
                          <a:cs typeface="Times New Roman"/>
                        </a:rPr>
                        <a:t>вопросы</a:t>
                      </a:r>
                    </a:p>
                    <a:p>
                      <a:pPr algn="ctr">
                        <a:lnSpc>
                          <a:spcPct val="100000"/>
                        </a:lnSpc>
                        <a:spcAft>
                          <a:spcPts val="0"/>
                        </a:spcAft>
                      </a:pPr>
                      <a:r>
                        <a:rPr lang="ru-RU" sz="2200" b="0" dirty="0" smtClean="0">
                          <a:solidFill>
                            <a:srgbClr val="002060"/>
                          </a:solidFill>
                          <a:latin typeface="Times New Roman"/>
                          <a:ea typeface="Calibri"/>
                          <a:cs typeface="Times New Roman"/>
                        </a:rPr>
                        <a:t> кластер/</a:t>
                      </a:r>
                      <a:r>
                        <a:rPr lang="ru-RU" sz="2200" b="0" dirty="0" err="1" smtClean="0">
                          <a:solidFill>
                            <a:srgbClr val="002060"/>
                          </a:solidFill>
                          <a:latin typeface="Times New Roman"/>
                          <a:ea typeface="Calibri"/>
                          <a:cs typeface="Times New Roman"/>
                        </a:rPr>
                        <a:t>фишбоун</a:t>
                      </a:r>
                      <a:r>
                        <a:rPr lang="ru-RU" sz="2200" b="0" dirty="0" smtClean="0">
                          <a:solidFill>
                            <a:srgbClr val="002060"/>
                          </a:solidFill>
                          <a:latin typeface="Times New Roman"/>
                          <a:ea typeface="Calibri"/>
                          <a:cs typeface="Times New Roman"/>
                        </a:rPr>
                        <a:t> </a:t>
                      </a:r>
                      <a:endParaRPr lang="ru-RU" sz="2200" b="0" dirty="0">
                        <a:solidFill>
                          <a:srgbClr val="00206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endParaRPr lang="ru-RU" sz="2200" b="0" dirty="0">
                        <a:solidFill>
                          <a:srgbClr val="00206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76773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51519" y="131676"/>
            <a:ext cx="8604000" cy="6480000"/>
          </a:xfrm>
          <a:prstGeom prst="rect">
            <a:avLst/>
          </a:prstGeom>
          <a:gradFill flip="none" rotWithShape="1">
            <a:gsLst>
              <a:gs pos="20000">
                <a:schemeClr val="accent4">
                  <a:tint val="9000"/>
                </a:schemeClr>
              </a:gs>
              <a:gs pos="100000">
                <a:schemeClr val="accent4">
                  <a:tint val="70000"/>
                  <a:satMod val="100000"/>
                </a:schemeClr>
              </a:gs>
            </a:gsLst>
            <a:lin ang="18900000" scaled="1"/>
            <a:tileRec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ru-RU"/>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276671" y="5157192"/>
            <a:ext cx="8352928" cy="1454484"/>
          </a:xfrm>
          <a:prstGeom prst="round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Заголовок 5"/>
          <p:cNvSpPr>
            <a:spLocks noGrp="1"/>
          </p:cNvSpPr>
          <p:nvPr>
            <p:ph type="title"/>
          </p:nvPr>
        </p:nvSpPr>
        <p:spPr>
          <a:xfrm>
            <a:off x="457200" y="274638"/>
            <a:ext cx="8229600" cy="634082"/>
          </a:xfrm>
        </p:spPr>
        <p:txBody>
          <a:bodyPr>
            <a:normAutofit/>
          </a:bodyPr>
          <a:lstStyle/>
          <a:p>
            <a:r>
              <a:rPr lang="ru-RU" sz="3200" dirty="0" smtClean="0">
                <a:solidFill>
                  <a:srgbClr val="002060"/>
                </a:solidFill>
                <a:effectLst/>
                <a:latin typeface="Georgia" pitchFamily="18" charset="0"/>
              </a:rPr>
              <a:t>Шаг 1.Проблемная ситуация</a:t>
            </a:r>
            <a:endParaRPr lang="ru-RU" sz="3200" dirty="0">
              <a:solidFill>
                <a:srgbClr val="002060"/>
              </a:solidFill>
              <a:effectLst/>
              <a:latin typeface="Georgia" pitchFamily="18" charset="0"/>
            </a:endParaRPr>
          </a:p>
        </p:txBody>
      </p:sp>
      <p:sp>
        <p:nvSpPr>
          <p:cNvPr id="10" name="Содержимое 9"/>
          <p:cNvSpPr>
            <a:spLocks noGrp="1"/>
          </p:cNvSpPr>
          <p:nvPr>
            <p:ph idx="1"/>
          </p:nvPr>
        </p:nvSpPr>
        <p:spPr>
          <a:xfrm>
            <a:off x="457200" y="1412776"/>
            <a:ext cx="8229600" cy="4896584"/>
          </a:xfrm>
        </p:spPr>
        <p:txBody>
          <a:bodyPr>
            <a:normAutofit fontScale="25000" lnSpcReduction="20000"/>
          </a:bodyPr>
          <a:lstStyle/>
          <a:p>
            <a:pPr algn="just">
              <a:buNone/>
            </a:pPr>
            <a:endParaRPr lang="ru-RU" sz="1800" i="1" dirty="0" smtClean="0">
              <a:solidFill>
                <a:srgbClr val="002060"/>
              </a:solidFill>
              <a:latin typeface="Georgia" pitchFamily="18" charset="0"/>
            </a:endParaRPr>
          </a:p>
          <a:p>
            <a:pPr>
              <a:buNone/>
            </a:pPr>
            <a:endParaRPr lang="ru-RU" sz="2000" b="1" i="1" dirty="0" smtClean="0">
              <a:solidFill>
                <a:srgbClr val="002060"/>
              </a:solidFill>
            </a:endParaRPr>
          </a:p>
          <a:p>
            <a:pPr algn="ctr">
              <a:lnSpc>
                <a:spcPct val="120000"/>
              </a:lnSpc>
              <a:spcBef>
                <a:spcPts val="0"/>
              </a:spcBef>
            </a:pPr>
            <a:r>
              <a:rPr lang="ru-RU" sz="9600" dirty="0" smtClean="0">
                <a:solidFill>
                  <a:srgbClr val="002060"/>
                </a:solidFill>
              </a:rPr>
              <a:t>С 2019 года Россия </a:t>
            </a:r>
          </a:p>
          <a:p>
            <a:pPr algn="ctr">
              <a:lnSpc>
                <a:spcPct val="120000"/>
              </a:lnSpc>
              <a:spcBef>
                <a:spcPts val="0"/>
              </a:spcBef>
            </a:pPr>
            <a:r>
              <a:rPr lang="ru-RU" sz="9600" dirty="0" smtClean="0">
                <a:solidFill>
                  <a:srgbClr val="002060"/>
                </a:solidFill>
              </a:rPr>
              <a:t>полностью отказывается </a:t>
            </a:r>
          </a:p>
          <a:p>
            <a:pPr algn="ctr">
              <a:lnSpc>
                <a:spcPct val="120000"/>
              </a:lnSpc>
              <a:spcBef>
                <a:spcPts val="0"/>
              </a:spcBef>
            </a:pPr>
            <a:r>
              <a:rPr lang="ru-RU" sz="9600" dirty="0" smtClean="0">
                <a:solidFill>
                  <a:srgbClr val="002060"/>
                </a:solidFill>
              </a:rPr>
              <a:t>от наличных денег.</a:t>
            </a:r>
            <a:r>
              <a:rPr lang="ru-RU" sz="6000" b="1" dirty="0" smtClean="0"/>
              <a:t> </a:t>
            </a:r>
          </a:p>
          <a:p>
            <a:pPr algn="ctr">
              <a:lnSpc>
                <a:spcPct val="120000"/>
              </a:lnSpc>
              <a:spcBef>
                <a:spcPts val="0"/>
              </a:spcBef>
            </a:pPr>
            <a:endParaRPr lang="ru-RU" sz="8600" b="1" i="1" dirty="0" smtClean="0">
              <a:solidFill>
                <a:srgbClr val="002060"/>
              </a:solidFill>
            </a:endParaRPr>
          </a:p>
          <a:p>
            <a:pPr algn="ctr">
              <a:lnSpc>
                <a:spcPct val="120000"/>
              </a:lnSpc>
              <a:spcBef>
                <a:spcPts val="0"/>
              </a:spcBef>
            </a:pPr>
            <a:endParaRPr lang="ru-RU" sz="9600" b="1" i="1" dirty="0" smtClean="0">
              <a:solidFill>
                <a:srgbClr val="002060"/>
              </a:solidFill>
            </a:endParaRPr>
          </a:p>
          <a:p>
            <a:pPr algn="ctr">
              <a:lnSpc>
                <a:spcPct val="120000"/>
              </a:lnSpc>
              <a:spcBef>
                <a:spcPts val="0"/>
              </a:spcBef>
            </a:pPr>
            <a:endParaRPr lang="ru-RU" sz="9600" b="1" i="1" dirty="0" smtClean="0">
              <a:solidFill>
                <a:srgbClr val="002060"/>
              </a:solidFill>
            </a:endParaRPr>
          </a:p>
          <a:p>
            <a:pPr algn="ctr">
              <a:lnSpc>
                <a:spcPct val="120000"/>
              </a:lnSpc>
              <a:spcBef>
                <a:spcPts val="0"/>
              </a:spcBef>
            </a:pPr>
            <a:r>
              <a:rPr lang="ru-RU" sz="9600" b="1" i="1" dirty="0" smtClean="0">
                <a:solidFill>
                  <a:srgbClr val="002060"/>
                </a:solidFill>
              </a:rPr>
              <a:t>Ваш прогноз: чего ждать?</a:t>
            </a:r>
          </a:p>
          <a:p>
            <a:pPr algn="ctr">
              <a:lnSpc>
                <a:spcPct val="120000"/>
              </a:lnSpc>
              <a:spcBef>
                <a:spcPts val="0"/>
              </a:spcBef>
            </a:pPr>
            <a:r>
              <a:rPr lang="ru-RU" sz="9600" b="1" i="1" dirty="0" smtClean="0">
                <a:solidFill>
                  <a:srgbClr val="002060"/>
                </a:solidFill>
              </a:rPr>
              <a:t>( прием ассоциативный куст)</a:t>
            </a:r>
          </a:p>
          <a:p>
            <a:pPr algn="ctr">
              <a:lnSpc>
                <a:spcPct val="120000"/>
              </a:lnSpc>
              <a:spcBef>
                <a:spcPts val="0"/>
              </a:spcBef>
            </a:pPr>
            <a:endParaRPr lang="ru-RU" sz="6000" b="1" dirty="0" smtClean="0">
              <a:solidFill>
                <a:srgbClr val="002060"/>
              </a:solidFill>
            </a:endParaRPr>
          </a:p>
          <a:p>
            <a:pPr algn="ctr">
              <a:lnSpc>
                <a:spcPct val="120000"/>
              </a:lnSpc>
              <a:spcBef>
                <a:spcPts val="0"/>
              </a:spcBef>
            </a:pPr>
            <a:endParaRPr lang="ru-RU" sz="6000" b="1" dirty="0" smtClean="0">
              <a:solidFill>
                <a:srgbClr val="002060"/>
              </a:solidFill>
            </a:endParaRPr>
          </a:p>
          <a:p>
            <a:pPr algn="ctr">
              <a:lnSpc>
                <a:spcPct val="120000"/>
              </a:lnSpc>
              <a:spcBef>
                <a:spcPts val="0"/>
              </a:spcBef>
            </a:pPr>
            <a:endParaRPr lang="ru-RU" sz="9600" b="1" dirty="0" smtClean="0">
              <a:solidFill>
                <a:srgbClr val="002060"/>
              </a:solidFill>
            </a:endParaRPr>
          </a:p>
          <a:p>
            <a:pPr algn="ctr">
              <a:lnSpc>
                <a:spcPct val="120000"/>
              </a:lnSpc>
              <a:spcBef>
                <a:spcPts val="0"/>
              </a:spcBef>
              <a:buNone/>
            </a:pPr>
            <a:r>
              <a:rPr lang="ru-RU" sz="9600" dirty="0" smtClean="0">
                <a:solidFill>
                  <a:srgbClr val="002060"/>
                </a:solidFill>
              </a:rPr>
              <a:t> </a:t>
            </a:r>
          </a:p>
          <a:p>
            <a:pPr>
              <a:buNone/>
            </a:pPr>
            <a:endParaRPr lang="ru-RU" sz="11200" dirty="0" smtClean="0">
              <a:solidFill>
                <a:srgbClr val="002060"/>
              </a:solidFill>
              <a:latin typeface="Georgia" pitchFamily="18" charset="0"/>
            </a:endParaRPr>
          </a:p>
          <a:p>
            <a:pPr algn="ctr">
              <a:spcBef>
                <a:spcPts val="0"/>
              </a:spcBef>
              <a:buNone/>
            </a:pPr>
            <a:r>
              <a:rPr lang="ru-RU" sz="6000" dirty="0" smtClean="0">
                <a:solidFill>
                  <a:srgbClr val="002060"/>
                </a:solidFill>
                <a:latin typeface="Georgia" pitchFamily="18" charset="0"/>
              </a:rPr>
              <a:t>  </a:t>
            </a:r>
            <a:endParaRPr lang="ru-RU" sz="4000" b="1" i="1" dirty="0" smtClean="0">
              <a:solidFill>
                <a:srgbClr val="002060"/>
              </a:solidFill>
              <a:latin typeface="Georgia" pitchFamily="18" charset="0"/>
            </a:endParaRPr>
          </a:p>
          <a:p>
            <a:pPr>
              <a:buNone/>
            </a:pPr>
            <a:endParaRPr lang="ru-RU" sz="2000" b="1" i="1" dirty="0" smtClean="0">
              <a:solidFill>
                <a:srgbClr val="002060"/>
              </a:solidFill>
              <a:latin typeface="Georgia" pitchFamily="18" charset="0"/>
            </a:endParaRPr>
          </a:p>
        </p:txBody>
      </p:sp>
    </p:spTree>
    <p:extLst>
      <p:ext uri="{BB962C8B-B14F-4D97-AF65-F5344CB8AC3E}">
        <p14:creationId xmlns:p14="http://schemas.microsoft.com/office/powerpoint/2010/main" val="2576773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51519" y="131676"/>
            <a:ext cx="8604000" cy="6480000"/>
          </a:xfrm>
          <a:prstGeom prst="rect">
            <a:avLst/>
          </a:prstGeom>
          <a:gradFill flip="none" rotWithShape="1">
            <a:gsLst>
              <a:gs pos="20000">
                <a:schemeClr val="accent4">
                  <a:tint val="9000"/>
                </a:schemeClr>
              </a:gs>
              <a:gs pos="100000">
                <a:schemeClr val="accent4">
                  <a:tint val="70000"/>
                  <a:satMod val="100000"/>
                </a:schemeClr>
              </a:gs>
            </a:gsLst>
            <a:lin ang="18900000" scaled="1"/>
            <a:tileRec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ru-RU"/>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276671" y="5157192"/>
            <a:ext cx="8352928" cy="1454484"/>
          </a:xfrm>
          <a:prstGeom prst="round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Заголовок 5"/>
          <p:cNvSpPr>
            <a:spLocks noGrp="1"/>
          </p:cNvSpPr>
          <p:nvPr>
            <p:ph type="title"/>
          </p:nvPr>
        </p:nvSpPr>
        <p:spPr>
          <a:xfrm>
            <a:off x="251520" y="274638"/>
            <a:ext cx="8435280" cy="490066"/>
          </a:xfrm>
        </p:spPr>
        <p:txBody>
          <a:bodyPr>
            <a:noAutofit/>
          </a:bodyPr>
          <a:lstStyle/>
          <a:p>
            <a:r>
              <a:rPr lang="ru-RU" sz="3200" dirty="0" smtClean="0">
                <a:solidFill>
                  <a:srgbClr val="002060"/>
                </a:solidFill>
                <a:effectLst/>
                <a:latin typeface="Times New Roman" pitchFamily="18" charset="0"/>
                <a:cs typeface="Times New Roman" pitchFamily="18" charset="0"/>
              </a:rPr>
              <a:t/>
            </a:r>
            <a:br>
              <a:rPr lang="ru-RU" sz="3200" dirty="0" smtClean="0">
                <a:solidFill>
                  <a:srgbClr val="002060"/>
                </a:solidFill>
                <a:effectLst/>
                <a:latin typeface="Times New Roman" pitchFamily="18" charset="0"/>
                <a:cs typeface="Times New Roman" pitchFamily="18" charset="0"/>
              </a:rPr>
            </a:br>
            <a:r>
              <a:rPr lang="ru-RU" sz="2800" dirty="0" smtClean="0">
                <a:solidFill>
                  <a:srgbClr val="002060"/>
                </a:solidFill>
                <a:effectLst/>
                <a:latin typeface="Georgia" pitchFamily="18" charset="0"/>
                <a:cs typeface="Times New Roman" pitchFamily="18" charset="0"/>
              </a:rPr>
              <a:t>Шаг 2.Кейс «Против толстых кошельков»</a:t>
            </a:r>
            <a:r>
              <a:rPr lang="ru-RU" sz="3200" dirty="0" smtClean="0">
                <a:solidFill>
                  <a:srgbClr val="002060"/>
                </a:solidFill>
                <a:effectLst/>
                <a:latin typeface="Georgia" pitchFamily="18" charset="0"/>
                <a:cs typeface="Times New Roman" pitchFamily="18" charset="0"/>
              </a:rPr>
              <a:t/>
            </a:r>
            <a:br>
              <a:rPr lang="ru-RU" sz="3200" dirty="0" smtClean="0">
                <a:solidFill>
                  <a:srgbClr val="002060"/>
                </a:solidFill>
                <a:effectLst/>
                <a:latin typeface="Georgia" pitchFamily="18" charset="0"/>
                <a:cs typeface="Times New Roman" pitchFamily="18" charset="0"/>
              </a:rPr>
            </a:br>
            <a:endParaRPr lang="ru-RU" sz="3200" dirty="0">
              <a:effectLst/>
              <a:latin typeface="Georgia" pitchFamily="18" charset="0"/>
            </a:endParaRPr>
          </a:p>
        </p:txBody>
      </p:sp>
      <p:sp>
        <p:nvSpPr>
          <p:cNvPr id="10" name="Содержимое 9"/>
          <p:cNvSpPr>
            <a:spLocks noGrp="1"/>
          </p:cNvSpPr>
          <p:nvPr>
            <p:ph idx="1"/>
          </p:nvPr>
        </p:nvSpPr>
        <p:spPr>
          <a:xfrm>
            <a:off x="323528" y="836712"/>
            <a:ext cx="8363272" cy="5472648"/>
          </a:xfrm>
        </p:spPr>
        <p:txBody>
          <a:bodyPr>
            <a:normAutofit fontScale="25000" lnSpcReduction="20000"/>
          </a:bodyPr>
          <a:lstStyle/>
          <a:p>
            <a:pPr algn="just">
              <a:buNone/>
            </a:pPr>
            <a:endParaRPr lang="ru-RU" sz="5600" i="1" dirty="0" smtClean="0">
              <a:solidFill>
                <a:srgbClr val="002060"/>
              </a:solidFill>
              <a:latin typeface="Times New Roman" pitchFamily="18" charset="0"/>
              <a:cs typeface="Times New Roman" pitchFamily="18" charset="0"/>
            </a:endParaRPr>
          </a:p>
          <a:p>
            <a:pPr algn="just"/>
            <a:r>
              <a:rPr lang="ru-RU" sz="5600" dirty="0" smtClean="0">
                <a:solidFill>
                  <a:srgbClr val="002060"/>
                </a:solidFill>
                <a:latin typeface="Times New Roman" pitchFamily="18" charset="0"/>
                <a:cs typeface="Times New Roman" pitchFamily="18" charset="0"/>
              </a:rPr>
              <a:t>Рабочая группа при Министерстве финансов разработала законопроект, запрещающий компаниям выплачивать зарплату наличными деньгами и заставляющий магазины принимать банковские карты. Ведомство намерено начать кампанию против наличных денег, доля которых в обороте в России намного больше, чем в развитых странах. За счет этого планируется снизить уровень преступности и увеличить собираемость налогов.</a:t>
            </a:r>
          </a:p>
          <a:p>
            <a:pPr algn="just"/>
            <a:r>
              <a:rPr lang="ru-RU" sz="5600" dirty="0" smtClean="0">
                <a:solidFill>
                  <a:srgbClr val="002060"/>
                </a:solidFill>
                <a:latin typeface="Times New Roman" pitchFamily="18" charset="0"/>
                <a:cs typeface="Times New Roman" pitchFamily="18" charset="0"/>
              </a:rPr>
              <a:t>Министр финансов Антон </a:t>
            </a:r>
            <a:r>
              <a:rPr lang="ru-RU" sz="5600" dirty="0" err="1" smtClean="0">
                <a:solidFill>
                  <a:srgbClr val="002060"/>
                </a:solidFill>
                <a:latin typeface="Times New Roman" pitchFamily="18" charset="0"/>
                <a:cs typeface="Times New Roman" pitchFamily="18" charset="0"/>
              </a:rPr>
              <a:t>Силуанов</a:t>
            </a:r>
            <a:r>
              <a:rPr lang="ru-RU" sz="5600" dirty="0" smtClean="0">
                <a:solidFill>
                  <a:srgbClr val="002060"/>
                </a:solidFill>
                <a:latin typeface="Times New Roman" pitchFamily="18" charset="0"/>
                <a:cs typeface="Times New Roman" pitchFamily="18" charset="0"/>
              </a:rPr>
              <a:t> отмечает, что в настоящее время "целый ряд стран использует подобные ограничения". Кроме вреда для экономического роста, он обратил внимание на еще один недостаток наличных платежей: они делают расчеты непрозрачными. А это стимулирует теневую экономику. По данным Министерства финансов, доля "</a:t>
            </a:r>
            <a:r>
              <a:rPr lang="ru-RU" sz="5600" dirty="0" err="1" smtClean="0">
                <a:solidFill>
                  <a:srgbClr val="002060"/>
                </a:solidFill>
                <a:latin typeface="Times New Roman" pitchFamily="18" charset="0"/>
                <a:cs typeface="Times New Roman" pitchFamily="18" charset="0"/>
              </a:rPr>
              <a:t>кэша</a:t>
            </a:r>
            <a:r>
              <a:rPr lang="ru-RU" sz="5600" dirty="0" smtClean="0">
                <a:solidFill>
                  <a:srgbClr val="002060"/>
                </a:solidFill>
                <a:latin typeface="Times New Roman" pitchFamily="18" charset="0"/>
                <a:cs typeface="Times New Roman" pitchFamily="18" charset="0"/>
              </a:rPr>
              <a:t>" в общем обороте денег в России в настоящее время в  два раза превосходит аналогичный показатель в развитых государствах.</a:t>
            </a:r>
          </a:p>
          <a:p>
            <a:pPr algn="just"/>
            <a:r>
              <a:rPr lang="ru-RU" sz="5600" dirty="0" smtClean="0">
                <a:solidFill>
                  <a:srgbClr val="002060"/>
                </a:solidFill>
                <a:latin typeface="Times New Roman" pitchFamily="18" charset="0"/>
                <a:cs typeface="Times New Roman" pitchFamily="18" charset="0"/>
              </a:rPr>
              <a:t>В профильных министерствах перспективы законопроекта оценивают неоднозначно. Заместитель министра финансов Алексей </a:t>
            </a:r>
            <a:r>
              <a:rPr lang="ru-RU" sz="5600" dirty="0" err="1" smtClean="0">
                <a:solidFill>
                  <a:srgbClr val="002060"/>
                </a:solidFill>
                <a:latin typeface="Times New Roman" pitchFamily="18" charset="0"/>
                <a:cs typeface="Times New Roman" pitchFamily="18" charset="0"/>
              </a:rPr>
              <a:t>Саватюгин</a:t>
            </a:r>
            <a:r>
              <a:rPr lang="ru-RU" sz="5600" dirty="0" smtClean="0">
                <a:solidFill>
                  <a:srgbClr val="002060"/>
                </a:solidFill>
                <a:latin typeface="Times New Roman" pitchFamily="18" charset="0"/>
                <a:cs typeface="Times New Roman" pitchFamily="18" charset="0"/>
              </a:rPr>
              <a:t> считает, что ограничение оборота наличных денег противоречит законодательству, а люди "должны сами выбирать, как им получать зарплату". Директор департамента Минэкономразвития Иван Осколков выступает против принудительного перевода зарплат на "безнал". Он отметил, что необходимо повышать финансовую грамотность и стимулировать граждан к приобретению банковских карт, не вводя ограничений. По словам зампреда комитета Госдумы по финансовому рынку Аксакова, рост безналичных расчетов даст дополнительную ликвидность банкам, что сделает кредиты более доступными для населения. Против кампании по борьбе с наличностью выступает "</a:t>
            </a:r>
            <a:r>
              <a:rPr lang="ru-RU" sz="5600" dirty="0" err="1" smtClean="0">
                <a:solidFill>
                  <a:srgbClr val="002060"/>
                </a:solidFill>
                <a:latin typeface="Times New Roman" pitchFamily="18" charset="0"/>
                <a:cs typeface="Times New Roman" pitchFamily="18" charset="0"/>
              </a:rPr>
              <a:t>Гознак</a:t>
            </a:r>
            <a:r>
              <a:rPr lang="ru-RU" sz="5600" dirty="0" smtClean="0">
                <a:solidFill>
                  <a:srgbClr val="002060"/>
                </a:solidFill>
                <a:latin typeface="Times New Roman" pitchFamily="18" charset="0"/>
                <a:cs typeface="Times New Roman" pitchFamily="18" charset="0"/>
              </a:rPr>
              <a:t>", заявляющий, что сейчас выпуск наличных денег обходится дешевле, чем поддержка инфраструктуры для пластиковых карт. По его мнению, через какое-то время рынок сам перейдет на "безнал", но для этого банковские услуги должны стать дешевле и удобней. </a:t>
            </a:r>
          </a:p>
          <a:p>
            <a:pPr algn="just"/>
            <a:r>
              <a:rPr lang="ru-RU" sz="5600" dirty="0" smtClean="0">
                <a:solidFill>
                  <a:srgbClr val="002060"/>
                </a:solidFill>
                <a:latin typeface="Times New Roman" pitchFamily="18" charset="0"/>
                <a:cs typeface="Times New Roman" pitchFamily="18" charset="0"/>
              </a:rPr>
              <a:t>Что касается развитых стран, то в большинстве случаев переход на безналичные платежи был скорее объективным процессом, выгодным для всех участников рынка. Одним из самых популярных способов поддержки безналичных расчетов в мире является возврат некоторой суммы от покупки на банковские карты.</a:t>
            </a:r>
          </a:p>
          <a:p>
            <a:pPr algn="just"/>
            <a:r>
              <a:rPr lang="ru-RU" sz="5600" dirty="0" smtClean="0">
                <a:solidFill>
                  <a:srgbClr val="002060"/>
                </a:solidFill>
                <a:latin typeface="Times New Roman" pitchFamily="18" charset="0"/>
                <a:cs typeface="Times New Roman" pitchFamily="18" charset="0"/>
              </a:rPr>
              <a:t>Так или иначе, даже если правительство и Госдума не пропустят законопроект в текущей редакции, можно с уверенностью заявить, что кампания против наличности, за которую взялся Минфин, просто так не прекратится.</a:t>
            </a:r>
          </a:p>
          <a:p>
            <a:pPr>
              <a:buNone/>
            </a:pPr>
            <a:endParaRPr lang="ru-RU" sz="10000" i="1" dirty="0" smtClean="0">
              <a:solidFill>
                <a:srgbClr val="002060"/>
              </a:solidFill>
            </a:endParaRPr>
          </a:p>
          <a:p>
            <a:pPr>
              <a:buNone/>
            </a:pPr>
            <a:endParaRPr lang="ru-RU" sz="11200" dirty="0" smtClean="0">
              <a:solidFill>
                <a:srgbClr val="002060"/>
              </a:solidFill>
              <a:latin typeface="Georgia" pitchFamily="18" charset="0"/>
            </a:endParaRPr>
          </a:p>
          <a:p>
            <a:pPr algn="ctr">
              <a:spcBef>
                <a:spcPts val="0"/>
              </a:spcBef>
              <a:buNone/>
            </a:pPr>
            <a:r>
              <a:rPr lang="ru-RU" sz="6000" dirty="0" smtClean="0">
                <a:solidFill>
                  <a:srgbClr val="002060"/>
                </a:solidFill>
                <a:latin typeface="Georgia" pitchFamily="18" charset="0"/>
              </a:rPr>
              <a:t>  </a:t>
            </a:r>
            <a:endParaRPr lang="ru-RU" sz="4000" b="1" i="1" dirty="0" smtClean="0">
              <a:solidFill>
                <a:srgbClr val="002060"/>
              </a:solidFill>
              <a:latin typeface="Georgia" pitchFamily="18" charset="0"/>
            </a:endParaRPr>
          </a:p>
          <a:p>
            <a:pPr>
              <a:buNone/>
            </a:pPr>
            <a:endParaRPr lang="ru-RU" sz="2000" b="1" i="1" dirty="0" smtClean="0">
              <a:solidFill>
                <a:srgbClr val="002060"/>
              </a:solidFill>
              <a:latin typeface="Georgia" pitchFamily="18" charset="0"/>
            </a:endParaRPr>
          </a:p>
        </p:txBody>
      </p:sp>
    </p:spTree>
    <p:extLst>
      <p:ext uri="{BB962C8B-B14F-4D97-AF65-F5344CB8AC3E}">
        <p14:creationId xmlns:p14="http://schemas.microsoft.com/office/powerpoint/2010/main" val="2576773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51519" y="131676"/>
            <a:ext cx="8604000" cy="6480000"/>
          </a:xfrm>
          <a:prstGeom prst="rect">
            <a:avLst/>
          </a:prstGeom>
          <a:gradFill flip="none" rotWithShape="1">
            <a:gsLst>
              <a:gs pos="20000">
                <a:schemeClr val="accent4">
                  <a:tint val="9000"/>
                </a:schemeClr>
              </a:gs>
              <a:gs pos="100000">
                <a:schemeClr val="accent4">
                  <a:tint val="70000"/>
                  <a:satMod val="100000"/>
                </a:schemeClr>
              </a:gs>
            </a:gsLst>
            <a:lin ang="18900000" scaled="1"/>
            <a:tileRec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ru-RU"/>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276671" y="5157192"/>
            <a:ext cx="8352928" cy="1454484"/>
          </a:xfrm>
          <a:prstGeom prst="round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Заголовок 5"/>
          <p:cNvSpPr>
            <a:spLocks noGrp="1"/>
          </p:cNvSpPr>
          <p:nvPr>
            <p:ph type="title"/>
          </p:nvPr>
        </p:nvSpPr>
        <p:spPr>
          <a:xfrm>
            <a:off x="457200" y="274638"/>
            <a:ext cx="8229600" cy="1066130"/>
          </a:xfrm>
        </p:spPr>
        <p:txBody>
          <a:bodyPr>
            <a:noAutofit/>
          </a:bodyPr>
          <a:lstStyle/>
          <a:p>
            <a:r>
              <a:rPr lang="ru-RU" sz="2800" dirty="0" smtClean="0">
                <a:solidFill>
                  <a:srgbClr val="002060"/>
                </a:solidFill>
                <a:effectLst/>
                <a:latin typeface="Georgia" pitchFamily="18" charset="0"/>
              </a:rPr>
              <a:t>Шаг 3. Корзина идей</a:t>
            </a:r>
            <a:r>
              <a:rPr lang="ru-RU" sz="2400" dirty="0" smtClean="0">
                <a:solidFill>
                  <a:srgbClr val="002060"/>
                </a:solidFill>
                <a:effectLst/>
                <a:latin typeface="Georgia" pitchFamily="18" charset="0"/>
              </a:rPr>
              <a:t/>
            </a:r>
            <a:br>
              <a:rPr lang="ru-RU" sz="2400" dirty="0" smtClean="0">
                <a:solidFill>
                  <a:srgbClr val="002060"/>
                </a:solidFill>
                <a:effectLst/>
                <a:latin typeface="Georgia" pitchFamily="18" charset="0"/>
              </a:rPr>
            </a:br>
            <a:r>
              <a:rPr lang="ru-RU" sz="2400" b="0" dirty="0" smtClean="0">
                <a:solidFill>
                  <a:srgbClr val="002060"/>
                </a:solidFill>
                <a:effectLst/>
                <a:latin typeface="Georgia" pitchFamily="18" charset="0"/>
              </a:rPr>
              <a:t>(групповая работа, критерии предлагают учащиеся)</a:t>
            </a:r>
            <a:endParaRPr lang="ru-RU" sz="2400" b="0" dirty="0">
              <a:solidFill>
                <a:srgbClr val="002060"/>
              </a:solidFill>
              <a:effectLst/>
              <a:latin typeface="Georgia" pitchFamily="18" charset="0"/>
            </a:endParaRPr>
          </a:p>
        </p:txBody>
      </p:sp>
      <p:sp>
        <p:nvSpPr>
          <p:cNvPr id="10" name="Содержимое 9"/>
          <p:cNvSpPr>
            <a:spLocks noGrp="1"/>
          </p:cNvSpPr>
          <p:nvPr>
            <p:ph idx="1"/>
          </p:nvPr>
        </p:nvSpPr>
        <p:spPr/>
        <p:txBody>
          <a:bodyPr>
            <a:normAutofit fontScale="92500" lnSpcReduction="20000"/>
          </a:bodyPr>
          <a:lstStyle/>
          <a:p>
            <a:pPr algn="just">
              <a:buNone/>
            </a:pPr>
            <a:endParaRPr lang="ru-RU" sz="1800" i="1" dirty="0" smtClean="0">
              <a:solidFill>
                <a:srgbClr val="002060"/>
              </a:solidFill>
              <a:latin typeface="Georgia" pitchFamily="18" charset="0"/>
            </a:endParaRPr>
          </a:p>
          <a:p>
            <a:pPr>
              <a:buNone/>
            </a:pPr>
            <a:endParaRPr lang="ru-RU" sz="2000" b="1" i="1" dirty="0" smtClean="0">
              <a:solidFill>
                <a:srgbClr val="002060"/>
              </a:solidFill>
            </a:endParaRPr>
          </a:p>
          <a:p>
            <a:pPr>
              <a:buNone/>
            </a:pPr>
            <a:r>
              <a:rPr lang="ru-RU" sz="10000" i="1" dirty="0" smtClean="0">
                <a:solidFill>
                  <a:srgbClr val="002060"/>
                </a:solidFill>
              </a:rPr>
              <a:t>   </a:t>
            </a:r>
          </a:p>
          <a:p>
            <a:pPr>
              <a:buNone/>
            </a:pPr>
            <a:endParaRPr lang="ru-RU" sz="11200" dirty="0" smtClean="0">
              <a:solidFill>
                <a:srgbClr val="002060"/>
              </a:solidFill>
              <a:latin typeface="Georgia" pitchFamily="18" charset="0"/>
            </a:endParaRPr>
          </a:p>
          <a:p>
            <a:pPr algn="ctr">
              <a:spcBef>
                <a:spcPts val="0"/>
              </a:spcBef>
              <a:buNone/>
            </a:pPr>
            <a:r>
              <a:rPr lang="ru-RU" sz="6000" dirty="0" smtClean="0">
                <a:solidFill>
                  <a:srgbClr val="002060"/>
                </a:solidFill>
                <a:latin typeface="Georgia" pitchFamily="18" charset="0"/>
              </a:rPr>
              <a:t>  </a:t>
            </a:r>
            <a:endParaRPr lang="ru-RU" sz="4000" b="1" i="1" dirty="0" smtClean="0">
              <a:solidFill>
                <a:srgbClr val="002060"/>
              </a:solidFill>
              <a:latin typeface="Georgia" pitchFamily="18" charset="0"/>
            </a:endParaRPr>
          </a:p>
          <a:p>
            <a:pPr>
              <a:buNone/>
            </a:pPr>
            <a:endParaRPr lang="ru-RU" sz="2000" b="1" i="1" dirty="0" smtClean="0">
              <a:solidFill>
                <a:srgbClr val="002060"/>
              </a:solidFill>
              <a:latin typeface="Georgia" pitchFamily="18" charset="0"/>
            </a:endParaRPr>
          </a:p>
        </p:txBody>
      </p:sp>
      <p:graphicFrame>
        <p:nvGraphicFramePr>
          <p:cNvPr id="5" name="Таблица 4"/>
          <p:cNvGraphicFramePr>
            <a:graphicFrameLocks noGrp="1"/>
          </p:cNvGraphicFramePr>
          <p:nvPr/>
        </p:nvGraphicFramePr>
        <p:xfrm>
          <a:off x="467544" y="1340768"/>
          <a:ext cx="8136903" cy="4350078"/>
        </p:xfrm>
        <a:graphic>
          <a:graphicData uri="http://schemas.openxmlformats.org/drawingml/2006/table">
            <a:tbl>
              <a:tblPr/>
              <a:tblGrid>
                <a:gridCol w="5040560"/>
                <a:gridCol w="1368152"/>
                <a:gridCol w="1728191"/>
              </a:tblGrid>
              <a:tr h="689494">
                <a:tc>
                  <a:txBody>
                    <a:bodyPr/>
                    <a:lstStyle/>
                    <a:p>
                      <a:pPr>
                        <a:lnSpc>
                          <a:spcPct val="100000"/>
                        </a:lnSpc>
                        <a:spcAft>
                          <a:spcPts val="0"/>
                        </a:spcAft>
                      </a:pPr>
                      <a:r>
                        <a:rPr lang="ru-RU" sz="2000" b="1" dirty="0">
                          <a:solidFill>
                            <a:srgbClr val="002060"/>
                          </a:solidFill>
                          <a:latin typeface="+mn-lt"/>
                          <a:ea typeface="Calibri"/>
                          <a:cs typeface="Times New Roman"/>
                        </a:rPr>
                        <a:t>Критерии сравнения</a:t>
                      </a:r>
                      <a:endParaRPr lang="ru-RU" sz="2000" dirty="0">
                        <a:solidFill>
                          <a:srgbClr val="002060"/>
                        </a:solidFill>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2000" b="1" dirty="0" smtClean="0">
                          <a:solidFill>
                            <a:srgbClr val="002060"/>
                          </a:solidFill>
                          <a:latin typeface="+mn-lt"/>
                          <a:ea typeface="Calibri"/>
                          <a:cs typeface="Times New Roman"/>
                        </a:rPr>
                        <a:t>Наличные  деньги</a:t>
                      </a:r>
                      <a:endParaRPr lang="ru-RU" sz="2000" b="1" dirty="0">
                        <a:solidFill>
                          <a:srgbClr val="002060"/>
                        </a:solidFill>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2000" b="1" dirty="0" smtClean="0">
                          <a:solidFill>
                            <a:srgbClr val="002060"/>
                          </a:solidFill>
                          <a:latin typeface="+mn-lt"/>
                          <a:ea typeface="Calibri"/>
                          <a:cs typeface="Times New Roman"/>
                        </a:rPr>
                        <a:t>Безналичные деньги</a:t>
                      </a:r>
                      <a:endParaRPr lang="ru-RU" sz="2000" b="1" dirty="0">
                        <a:solidFill>
                          <a:srgbClr val="002060"/>
                        </a:solidFill>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3696">
                <a:tc>
                  <a:txBody>
                    <a:bodyPr/>
                    <a:lstStyle/>
                    <a:p>
                      <a:pPr>
                        <a:lnSpc>
                          <a:spcPct val="100000"/>
                        </a:lnSpc>
                        <a:spcAft>
                          <a:spcPts val="0"/>
                        </a:spcAft>
                      </a:pPr>
                      <a:r>
                        <a:rPr lang="ru-RU" sz="2000" b="1" dirty="0">
                          <a:solidFill>
                            <a:srgbClr val="002060"/>
                          </a:solidFill>
                          <a:latin typeface="+mn-lt"/>
                          <a:ea typeface="Calibri"/>
                          <a:cs typeface="Times New Roman"/>
                        </a:rPr>
                        <a:t>Риск подделки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endParaRPr lang="ru-RU" sz="2000" b="1" dirty="0">
                        <a:solidFill>
                          <a:srgbClr val="002060"/>
                        </a:solidFill>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2000" b="1" dirty="0" smtClean="0">
                          <a:solidFill>
                            <a:srgbClr val="002060"/>
                          </a:solidFill>
                          <a:latin typeface="+mn-lt"/>
                          <a:ea typeface="Calibri"/>
                          <a:cs typeface="Times New Roman"/>
                        </a:rPr>
                        <a:t>+</a:t>
                      </a:r>
                      <a:endParaRPr lang="ru-RU" sz="2000" b="1" dirty="0">
                        <a:solidFill>
                          <a:srgbClr val="002060"/>
                        </a:solidFill>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3696">
                <a:tc>
                  <a:txBody>
                    <a:bodyPr/>
                    <a:lstStyle/>
                    <a:p>
                      <a:pPr>
                        <a:lnSpc>
                          <a:spcPct val="100000"/>
                        </a:lnSpc>
                        <a:spcAft>
                          <a:spcPts val="0"/>
                        </a:spcAft>
                      </a:pPr>
                      <a:r>
                        <a:rPr lang="ru-RU" sz="2000" b="1" dirty="0" smtClean="0">
                          <a:solidFill>
                            <a:srgbClr val="002060"/>
                          </a:solidFill>
                          <a:latin typeface="+mn-lt"/>
                          <a:ea typeface="Calibri"/>
                          <a:cs typeface="Times New Roman"/>
                        </a:rPr>
                        <a:t>Удобство использования</a:t>
                      </a:r>
                      <a:endParaRPr lang="ru-RU" sz="2000" b="1" dirty="0">
                        <a:solidFill>
                          <a:srgbClr val="002060"/>
                        </a:solidFill>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endParaRPr lang="ru-RU" sz="2000" b="1" dirty="0">
                        <a:solidFill>
                          <a:srgbClr val="002060"/>
                        </a:solidFill>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2000" b="1" dirty="0" smtClean="0">
                          <a:solidFill>
                            <a:srgbClr val="002060"/>
                          </a:solidFill>
                          <a:latin typeface="+mn-lt"/>
                          <a:ea typeface="Calibri"/>
                          <a:cs typeface="Times New Roman"/>
                        </a:rPr>
                        <a:t>+</a:t>
                      </a:r>
                      <a:endParaRPr lang="ru-RU" sz="2000" b="1" dirty="0">
                        <a:solidFill>
                          <a:srgbClr val="002060"/>
                        </a:solidFill>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7129">
                <a:tc>
                  <a:txBody>
                    <a:bodyPr/>
                    <a:lstStyle/>
                    <a:p>
                      <a:pPr>
                        <a:lnSpc>
                          <a:spcPct val="100000"/>
                        </a:lnSpc>
                        <a:spcAft>
                          <a:spcPts val="0"/>
                        </a:spcAft>
                      </a:pPr>
                      <a:r>
                        <a:rPr lang="ru-RU" sz="2000" b="1" dirty="0">
                          <a:solidFill>
                            <a:srgbClr val="002060"/>
                          </a:solidFill>
                          <a:latin typeface="+mn-lt"/>
                          <a:ea typeface="Calibri"/>
                          <a:cs typeface="Times New Roman"/>
                        </a:rPr>
                        <a:t>Влияние </a:t>
                      </a:r>
                      <a:r>
                        <a:rPr lang="ru-RU" sz="2000" b="1" dirty="0" smtClean="0">
                          <a:solidFill>
                            <a:srgbClr val="002060"/>
                          </a:solidFill>
                          <a:latin typeface="+mn-lt"/>
                          <a:ea typeface="Calibri"/>
                          <a:cs typeface="Times New Roman"/>
                        </a:rPr>
                        <a:t>возраста</a:t>
                      </a:r>
                      <a:r>
                        <a:rPr lang="ru-RU" sz="2000" b="1" dirty="0">
                          <a:solidFill>
                            <a:srgbClr val="002060"/>
                          </a:solidFill>
                          <a:latin typeface="+mn-lt"/>
                          <a:ea typeface="Calibri"/>
                          <a:cs typeface="Times New Roman"/>
                        </a:rPr>
                        <a:t>, традиций, убеждений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2000" b="1" dirty="0">
                          <a:solidFill>
                            <a:srgbClr val="002060"/>
                          </a:solidFill>
                          <a:latin typeface="+mn-lt"/>
                          <a:ea typeface="Calibri"/>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endParaRPr lang="ru-RU" sz="2000" b="1" dirty="0">
                        <a:solidFill>
                          <a:srgbClr val="002060"/>
                        </a:solidFill>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8779">
                <a:tc>
                  <a:txBody>
                    <a:bodyPr/>
                    <a:lstStyle/>
                    <a:p>
                      <a:pPr>
                        <a:lnSpc>
                          <a:spcPct val="100000"/>
                        </a:lnSpc>
                        <a:spcAft>
                          <a:spcPts val="0"/>
                        </a:spcAft>
                      </a:pPr>
                      <a:r>
                        <a:rPr lang="ru-RU" sz="2000" b="1" dirty="0">
                          <a:solidFill>
                            <a:srgbClr val="002060"/>
                          </a:solidFill>
                          <a:latin typeface="+mn-lt"/>
                          <a:ea typeface="Calibri"/>
                          <a:cs typeface="Times New Roman"/>
                        </a:rPr>
                        <a:t>Возможность восстановления утраченных средств</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endParaRPr lang="ru-RU" sz="2000" b="1" dirty="0">
                        <a:solidFill>
                          <a:srgbClr val="002060"/>
                        </a:solidFill>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2000" b="1" dirty="0" smtClean="0">
                          <a:solidFill>
                            <a:srgbClr val="002060"/>
                          </a:solidFill>
                          <a:latin typeface="+mn-lt"/>
                          <a:ea typeface="Calibri"/>
                          <a:cs typeface="Times New Roman"/>
                        </a:rPr>
                        <a:t>+</a:t>
                      </a:r>
                      <a:endParaRPr lang="ru-RU" sz="2000" b="1" dirty="0">
                        <a:solidFill>
                          <a:srgbClr val="002060"/>
                        </a:solidFill>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4094">
                <a:tc>
                  <a:txBody>
                    <a:bodyPr/>
                    <a:lstStyle/>
                    <a:p>
                      <a:pPr>
                        <a:lnSpc>
                          <a:spcPct val="100000"/>
                        </a:lnSpc>
                        <a:spcAft>
                          <a:spcPts val="0"/>
                        </a:spcAft>
                      </a:pPr>
                      <a:r>
                        <a:rPr lang="ru-RU" sz="2000" b="1" dirty="0">
                          <a:solidFill>
                            <a:srgbClr val="002060"/>
                          </a:solidFill>
                          <a:latin typeface="+mn-lt"/>
                          <a:ea typeface="Calibri"/>
                          <a:cs typeface="Times New Roman"/>
                        </a:rPr>
                        <a:t>Возможность совершения мелких сделок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2000" b="1" dirty="0" smtClean="0">
                          <a:solidFill>
                            <a:srgbClr val="002060"/>
                          </a:solidFill>
                          <a:latin typeface="+mn-lt"/>
                          <a:ea typeface="Calibri"/>
                          <a:cs typeface="Times New Roman"/>
                        </a:rPr>
                        <a:t>+</a:t>
                      </a:r>
                      <a:endParaRPr lang="ru-RU" sz="2000" b="1" dirty="0">
                        <a:solidFill>
                          <a:srgbClr val="002060"/>
                        </a:solidFill>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endParaRPr lang="ru-RU" sz="2000" b="1" dirty="0">
                        <a:solidFill>
                          <a:srgbClr val="002060"/>
                        </a:solidFill>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9494">
                <a:tc>
                  <a:txBody>
                    <a:bodyPr/>
                    <a:lstStyle/>
                    <a:p>
                      <a:pPr>
                        <a:lnSpc>
                          <a:spcPct val="100000"/>
                        </a:lnSpc>
                        <a:spcAft>
                          <a:spcPts val="0"/>
                        </a:spcAft>
                      </a:pPr>
                      <a:r>
                        <a:rPr lang="ru-RU" sz="2000" b="1" dirty="0">
                          <a:solidFill>
                            <a:srgbClr val="002060"/>
                          </a:solidFill>
                          <a:latin typeface="+mn-lt"/>
                          <a:ea typeface="Calibri"/>
                          <a:cs typeface="Times New Roman"/>
                        </a:rPr>
                        <a:t>Возможность повсеместного использования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2000" b="1" dirty="0" smtClean="0">
                          <a:solidFill>
                            <a:srgbClr val="002060"/>
                          </a:solidFill>
                          <a:latin typeface="+mn-lt"/>
                          <a:ea typeface="Calibri"/>
                          <a:cs typeface="Times New Roman"/>
                        </a:rPr>
                        <a:t>+</a:t>
                      </a:r>
                      <a:endParaRPr lang="ru-RU" sz="2000" b="1" dirty="0">
                        <a:solidFill>
                          <a:srgbClr val="002060"/>
                        </a:solidFill>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endParaRPr lang="ru-RU" sz="2000" b="1" dirty="0">
                        <a:solidFill>
                          <a:srgbClr val="002060"/>
                        </a:solidFill>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3696">
                <a:tc>
                  <a:txBody>
                    <a:bodyPr/>
                    <a:lstStyle/>
                    <a:p>
                      <a:pPr>
                        <a:lnSpc>
                          <a:spcPct val="100000"/>
                        </a:lnSpc>
                        <a:spcAft>
                          <a:spcPts val="0"/>
                        </a:spcAft>
                      </a:pPr>
                      <a:r>
                        <a:rPr lang="ru-RU" sz="2000" b="1" dirty="0">
                          <a:solidFill>
                            <a:srgbClr val="002060"/>
                          </a:solidFill>
                          <a:latin typeface="+mn-lt"/>
                          <a:ea typeface="Calibri"/>
                          <a:cs typeface="Times New Roman"/>
                        </a:rPr>
                        <a:t>Технические и технологические риски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2000" b="1" dirty="0" smtClean="0">
                          <a:solidFill>
                            <a:srgbClr val="002060"/>
                          </a:solidFill>
                          <a:latin typeface="+mn-lt"/>
                          <a:ea typeface="Calibri"/>
                          <a:cs typeface="Times New Roman"/>
                        </a:rPr>
                        <a:t>+</a:t>
                      </a:r>
                      <a:endParaRPr lang="ru-RU" sz="2000" b="1" dirty="0">
                        <a:solidFill>
                          <a:srgbClr val="002060"/>
                        </a:solidFill>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endParaRPr lang="ru-RU" sz="2000" b="1" dirty="0">
                        <a:solidFill>
                          <a:srgbClr val="002060"/>
                        </a:solidFill>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76773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51519" y="131676"/>
            <a:ext cx="8604000" cy="6480000"/>
          </a:xfrm>
          <a:prstGeom prst="rect">
            <a:avLst/>
          </a:prstGeom>
          <a:gradFill flip="none" rotWithShape="1">
            <a:gsLst>
              <a:gs pos="20000">
                <a:schemeClr val="accent4">
                  <a:tint val="9000"/>
                </a:schemeClr>
              </a:gs>
              <a:gs pos="100000">
                <a:schemeClr val="accent4">
                  <a:tint val="70000"/>
                  <a:satMod val="100000"/>
                </a:schemeClr>
              </a:gs>
            </a:gsLst>
            <a:lin ang="18900000" scaled="1"/>
            <a:tileRec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ru-RU"/>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276671" y="5157192"/>
            <a:ext cx="8352928" cy="1454484"/>
          </a:xfrm>
          <a:prstGeom prst="round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Заголовок 5"/>
          <p:cNvSpPr>
            <a:spLocks noGrp="1"/>
          </p:cNvSpPr>
          <p:nvPr>
            <p:ph type="title"/>
          </p:nvPr>
        </p:nvSpPr>
        <p:spPr>
          <a:xfrm>
            <a:off x="457200" y="274638"/>
            <a:ext cx="8229600" cy="994122"/>
          </a:xfrm>
        </p:spPr>
        <p:txBody>
          <a:bodyPr>
            <a:noAutofit/>
          </a:bodyPr>
          <a:lstStyle/>
          <a:p>
            <a:r>
              <a:rPr lang="ru-RU" sz="2400" dirty="0" smtClean="0">
                <a:solidFill>
                  <a:srgbClr val="002060"/>
                </a:solidFill>
                <a:effectLst/>
                <a:latin typeface="Georgia" pitchFamily="18" charset="0"/>
              </a:rPr>
              <a:t>Шаг 4. Анализ полученной информации</a:t>
            </a:r>
            <a:br>
              <a:rPr lang="ru-RU" sz="2400" dirty="0" smtClean="0">
                <a:solidFill>
                  <a:srgbClr val="002060"/>
                </a:solidFill>
                <a:effectLst/>
                <a:latin typeface="Georgia" pitchFamily="18" charset="0"/>
              </a:rPr>
            </a:br>
            <a:r>
              <a:rPr lang="ru-RU" sz="2400" b="0" dirty="0" smtClean="0">
                <a:solidFill>
                  <a:srgbClr val="002060"/>
                </a:solidFill>
                <a:effectLst/>
                <a:latin typeface="Georgia" pitchFamily="18" charset="0"/>
              </a:rPr>
              <a:t>(групповая работа, дополнительные критерии предлагают другие группы и учитель)</a:t>
            </a:r>
            <a:endParaRPr lang="ru-RU" sz="2400" b="0" dirty="0">
              <a:solidFill>
                <a:srgbClr val="002060"/>
              </a:solidFill>
              <a:effectLst/>
              <a:latin typeface="Georgia" pitchFamily="18" charset="0"/>
            </a:endParaRPr>
          </a:p>
        </p:txBody>
      </p:sp>
      <p:sp>
        <p:nvSpPr>
          <p:cNvPr id="10" name="Содержимое 9"/>
          <p:cNvSpPr>
            <a:spLocks noGrp="1"/>
          </p:cNvSpPr>
          <p:nvPr>
            <p:ph idx="1"/>
          </p:nvPr>
        </p:nvSpPr>
        <p:spPr/>
        <p:txBody>
          <a:bodyPr>
            <a:normAutofit fontScale="92500" lnSpcReduction="20000"/>
          </a:bodyPr>
          <a:lstStyle/>
          <a:p>
            <a:pPr algn="just">
              <a:buNone/>
            </a:pPr>
            <a:endParaRPr lang="ru-RU" sz="1800" i="1" dirty="0" smtClean="0">
              <a:solidFill>
                <a:srgbClr val="002060"/>
              </a:solidFill>
              <a:latin typeface="Georgia" pitchFamily="18" charset="0"/>
            </a:endParaRPr>
          </a:p>
          <a:p>
            <a:pPr>
              <a:buNone/>
            </a:pPr>
            <a:endParaRPr lang="ru-RU" sz="2000" b="1" i="1" dirty="0" smtClean="0">
              <a:solidFill>
                <a:srgbClr val="002060"/>
              </a:solidFill>
            </a:endParaRPr>
          </a:p>
          <a:p>
            <a:pPr>
              <a:buNone/>
            </a:pPr>
            <a:r>
              <a:rPr lang="ru-RU" sz="10000" i="1" dirty="0" smtClean="0">
                <a:solidFill>
                  <a:srgbClr val="002060"/>
                </a:solidFill>
              </a:rPr>
              <a:t>   </a:t>
            </a:r>
          </a:p>
          <a:p>
            <a:pPr>
              <a:buNone/>
            </a:pPr>
            <a:endParaRPr lang="ru-RU" sz="11200" dirty="0" smtClean="0">
              <a:solidFill>
                <a:srgbClr val="002060"/>
              </a:solidFill>
              <a:latin typeface="Georgia" pitchFamily="18" charset="0"/>
            </a:endParaRPr>
          </a:p>
          <a:p>
            <a:pPr algn="ctr">
              <a:spcBef>
                <a:spcPts val="0"/>
              </a:spcBef>
              <a:buNone/>
            </a:pPr>
            <a:r>
              <a:rPr lang="ru-RU" sz="6000" dirty="0" smtClean="0">
                <a:solidFill>
                  <a:srgbClr val="002060"/>
                </a:solidFill>
                <a:latin typeface="Georgia" pitchFamily="18" charset="0"/>
              </a:rPr>
              <a:t>  </a:t>
            </a:r>
            <a:endParaRPr lang="ru-RU" sz="4000" b="1" i="1" dirty="0" smtClean="0">
              <a:solidFill>
                <a:srgbClr val="002060"/>
              </a:solidFill>
              <a:latin typeface="Georgia" pitchFamily="18" charset="0"/>
            </a:endParaRPr>
          </a:p>
          <a:p>
            <a:pPr>
              <a:buNone/>
            </a:pPr>
            <a:endParaRPr lang="ru-RU" sz="2000" b="1" i="1" dirty="0" smtClean="0">
              <a:solidFill>
                <a:srgbClr val="002060"/>
              </a:solidFill>
              <a:latin typeface="Georgia" pitchFamily="18" charset="0"/>
            </a:endParaRPr>
          </a:p>
        </p:txBody>
      </p:sp>
      <p:graphicFrame>
        <p:nvGraphicFramePr>
          <p:cNvPr id="7" name="Таблица 6"/>
          <p:cNvGraphicFramePr>
            <a:graphicFrameLocks noGrp="1"/>
          </p:cNvGraphicFramePr>
          <p:nvPr/>
        </p:nvGraphicFramePr>
        <p:xfrm>
          <a:off x="467543" y="1295683"/>
          <a:ext cx="8208914" cy="4556760"/>
        </p:xfrm>
        <a:graphic>
          <a:graphicData uri="http://schemas.openxmlformats.org/drawingml/2006/table">
            <a:tbl>
              <a:tblPr/>
              <a:tblGrid>
                <a:gridCol w="6480721"/>
                <a:gridCol w="936104"/>
                <a:gridCol w="792089"/>
              </a:tblGrid>
              <a:tr h="312503">
                <a:tc>
                  <a:txBody>
                    <a:bodyPr/>
                    <a:lstStyle/>
                    <a:p>
                      <a:pPr>
                        <a:lnSpc>
                          <a:spcPct val="115000"/>
                        </a:lnSpc>
                        <a:spcAft>
                          <a:spcPts val="0"/>
                        </a:spcAft>
                      </a:pPr>
                      <a:r>
                        <a:rPr lang="ru-RU" sz="2000" b="1" dirty="0">
                          <a:solidFill>
                            <a:srgbClr val="002060"/>
                          </a:solidFill>
                          <a:latin typeface="Times New Roman"/>
                          <a:ea typeface="Calibri"/>
                          <a:cs typeface="Times New Roman"/>
                        </a:rPr>
                        <a:t>Скорость (оперативность расчетов)</a:t>
                      </a:r>
                      <a:endParaRPr lang="ru-RU" sz="2000" b="1" dirty="0">
                        <a:solidFill>
                          <a:srgbClr val="00206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03">
                <a:tc>
                  <a:txBody>
                    <a:bodyPr/>
                    <a:lstStyle/>
                    <a:p>
                      <a:pPr>
                        <a:lnSpc>
                          <a:spcPct val="115000"/>
                        </a:lnSpc>
                        <a:spcAft>
                          <a:spcPts val="0"/>
                        </a:spcAft>
                      </a:pPr>
                      <a:r>
                        <a:rPr lang="ru-RU" sz="2000" b="1" dirty="0">
                          <a:solidFill>
                            <a:srgbClr val="002060"/>
                          </a:solidFill>
                          <a:latin typeface="Times New Roman"/>
                          <a:ea typeface="Calibri"/>
                          <a:cs typeface="Times New Roman"/>
                        </a:rPr>
                        <a:t>Прозрачность сделок (интересы государства)</a:t>
                      </a:r>
                      <a:endParaRPr lang="ru-RU" sz="2000" b="1" dirty="0">
                        <a:solidFill>
                          <a:srgbClr val="00206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03">
                <a:tc>
                  <a:txBody>
                    <a:bodyPr/>
                    <a:lstStyle/>
                    <a:p>
                      <a:pPr>
                        <a:lnSpc>
                          <a:spcPct val="115000"/>
                        </a:lnSpc>
                        <a:spcAft>
                          <a:spcPts val="0"/>
                        </a:spcAft>
                      </a:pPr>
                      <a:r>
                        <a:rPr lang="ru-RU" sz="2000" b="1" dirty="0">
                          <a:solidFill>
                            <a:srgbClr val="002060"/>
                          </a:solidFill>
                          <a:latin typeface="Times New Roman"/>
                          <a:ea typeface="Calibri"/>
                          <a:cs typeface="Times New Roman"/>
                        </a:rPr>
                        <a:t>Анонимность (интересы </a:t>
                      </a:r>
                      <a:r>
                        <a:rPr lang="ru-RU" sz="2000" b="1" dirty="0" smtClean="0">
                          <a:solidFill>
                            <a:srgbClr val="002060"/>
                          </a:solidFill>
                          <a:latin typeface="Times New Roman"/>
                          <a:ea typeface="Calibri"/>
                          <a:cs typeface="Times New Roman"/>
                        </a:rPr>
                        <a:t>сторон)</a:t>
                      </a:r>
                      <a:endParaRPr lang="ru-RU" sz="2000" b="1" dirty="0">
                        <a:solidFill>
                          <a:srgbClr val="00206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03">
                <a:tc>
                  <a:txBody>
                    <a:bodyPr/>
                    <a:lstStyle/>
                    <a:p>
                      <a:pPr>
                        <a:lnSpc>
                          <a:spcPct val="115000"/>
                        </a:lnSpc>
                        <a:spcAft>
                          <a:spcPts val="0"/>
                        </a:spcAft>
                      </a:pPr>
                      <a:r>
                        <a:rPr lang="ru-RU" sz="2000" b="1" dirty="0">
                          <a:solidFill>
                            <a:srgbClr val="002060"/>
                          </a:solidFill>
                          <a:latin typeface="Times New Roman"/>
                          <a:ea typeface="Calibri"/>
                          <a:cs typeface="Times New Roman"/>
                        </a:rPr>
                        <a:t>Сроки износа (необходимость замены)</a:t>
                      </a:r>
                      <a:endParaRPr lang="ru-RU" sz="2000" b="1" dirty="0">
                        <a:solidFill>
                          <a:srgbClr val="00206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03">
                <a:tc>
                  <a:txBody>
                    <a:bodyPr/>
                    <a:lstStyle/>
                    <a:p>
                      <a:pPr>
                        <a:lnSpc>
                          <a:spcPct val="115000"/>
                        </a:lnSpc>
                        <a:spcAft>
                          <a:spcPts val="0"/>
                        </a:spcAft>
                      </a:pPr>
                      <a:r>
                        <a:rPr lang="ru-RU" sz="2000" b="1" dirty="0" err="1">
                          <a:solidFill>
                            <a:srgbClr val="002060"/>
                          </a:solidFill>
                          <a:latin typeface="Times New Roman"/>
                          <a:ea typeface="Calibri"/>
                          <a:cs typeface="Times New Roman"/>
                        </a:rPr>
                        <a:t>Экологичность</a:t>
                      </a:r>
                      <a:endParaRPr lang="ru-RU" sz="2000" b="1" dirty="0">
                        <a:solidFill>
                          <a:srgbClr val="00206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03">
                <a:tc>
                  <a:txBody>
                    <a:bodyPr/>
                    <a:lstStyle/>
                    <a:p>
                      <a:pPr>
                        <a:lnSpc>
                          <a:spcPct val="115000"/>
                        </a:lnSpc>
                        <a:spcAft>
                          <a:spcPts val="0"/>
                        </a:spcAft>
                      </a:pPr>
                      <a:r>
                        <a:rPr lang="ru-RU" sz="2000" b="1" dirty="0">
                          <a:solidFill>
                            <a:srgbClr val="002060"/>
                          </a:solidFill>
                          <a:latin typeface="Times New Roman"/>
                          <a:ea typeface="Calibri"/>
                          <a:cs typeface="Times New Roman"/>
                        </a:rPr>
                        <a:t>Гигиеничность</a:t>
                      </a:r>
                      <a:endParaRPr lang="ru-RU" sz="2000" b="1" dirty="0">
                        <a:solidFill>
                          <a:srgbClr val="00206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03">
                <a:tc>
                  <a:txBody>
                    <a:bodyPr/>
                    <a:lstStyle/>
                    <a:p>
                      <a:pPr>
                        <a:lnSpc>
                          <a:spcPct val="115000"/>
                        </a:lnSpc>
                        <a:spcAft>
                          <a:spcPts val="0"/>
                        </a:spcAft>
                      </a:pPr>
                      <a:r>
                        <a:rPr lang="ru-RU" sz="2000" b="1" dirty="0">
                          <a:solidFill>
                            <a:srgbClr val="002060"/>
                          </a:solidFill>
                          <a:latin typeface="Times New Roman"/>
                          <a:ea typeface="Calibri"/>
                          <a:cs typeface="Times New Roman"/>
                        </a:rPr>
                        <a:t>Возможность порождать инфляцию</a:t>
                      </a:r>
                      <a:endParaRPr lang="ru-RU" sz="2000" b="1" dirty="0">
                        <a:solidFill>
                          <a:srgbClr val="00206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03">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ru-RU" sz="2000" b="1" dirty="0">
                          <a:solidFill>
                            <a:srgbClr val="002060"/>
                          </a:solidFill>
                          <a:latin typeface="Times New Roman"/>
                          <a:ea typeface="Calibri"/>
                          <a:cs typeface="Times New Roman"/>
                        </a:rPr>
                        <a:t>Экономия </a:t>
                      </a:r>
                      <a:r>
                        <a:rPr lang="ru-RU" sz="2000" b="1" dirty="0" smtClean="0">
                          <a:solidFill>
                            <a:srgbClr val="002060"/>
                          </a:solidFill>
                          <a:latin typeface="Times New Roman"/>
                          <a:ea typeface="Calibri"/>
                          <a:cs typeface="Times New Roman"/>
                        </a:rPr>
                        <a:t>ресурсов (з</a:t>
                      </a:r>
                      <a:r>
                        <a:rPr lang="ru-RU" sz="2000" b="1" dirty="0" smtClean="0">
                          <a:solidFill>
                            <a:srgbClr val="002060"/>
                          </a:solidFill>
                          <a:latin typeface="+mn-lt"/>
                          <a:ea typeface="Calibri"/>
                          <a:cs typeface="Times New Roman"/>
                        </a:rPr>
                        <a:t>атраты на выпуск, инкассацию)</a:t>
                      </a:r>
                      <a:endParaRPr lang="ru-RU" sz="2000" b="1" dirty="0">
                        <a:solidFill>
                          <a:srgbClr val="00206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03">
                <a:tc>
                  <a:txBody>
                    <a:bodyPr/>
                    <a:lstStyle/>
                    <a:p>
                      <a:pPr>
                        <a:lnSpc>
                          <a:spcPct val="115000"/>
                        </a:lnSpc>
                        <a:spcAft>
                          <a:spcPts val="0"/>
                        </a:spcAft>
                      </a:pPr>
                      <a:r>
                        <a:rPr lang="ru-RU" sz="2000" b="1" dirty="0" smtClean="0">
                          <a:solidFill>
                            <a:srgbClr val="002060"/>
                          </a:solidFill>
                          <a:latin typeface="Times New Roman"/>
                          <a:ea typeface="Calibri"/>
                          <a:cs typeface="Times New Roman"/>
                        </a:rPr>
                        <a:t>Надежность</a:t>
                      </a:r>
                      <a:endParaRPr lang="ru-RU" sz="2000" b="1" dirty="0">
                        <a:solidFill>
                          <a:srgbClr val="00206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dirty="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03">
                <a:tc>
                  <a:txBody>
                    <a:bodyPr/>
                    <a:lstStyle/>
                    <a:p>
                      <a:pPr>
                        <a:lnSpc>
                          <a:spcPct val="115000"/>
                        </a:lnSpc>
                        <a:spcAft>
                          <a:spcPts val="0"/>
                        </a:spcAft>
                      </a:pPr>
                      <a:r>
                        <a:rPr lang="ru-RU" sz="2000" b="1" dirty="0" smtClean="0">
                          <a:solidFill>
                            <a:srgbClr val="002060"/>
                          </a:solidFill>
                          <a:latin typeface="Times New Roman"/>
                          <a:ea typeface="Calibri"/>
                          <a:cs typeface="Times New Roman"/>
                        </a:rPr>
                        <a:t>Психологическая легкость расходования</a:t>
                      </a:r>
                      <a:endParaRPr lang="ru-RU" sz="2000" b="1" dirty="0">
                        <a:solidFill>
                          <a:srgbClr val="00206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dirty="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03">
                <a:tc>
                  <a:txBody>
                    <a:bodyPr/>
                    <a:lstStyle/>
                    <a:p>
                      <a:pPr>
                        <a:lnSpc>
                          <a:spcPct val="115000"/>
                        </a:lnSpc>
                        <a:spcAft>
                          <a:spcPts val="0"/>
                        </a:spcAft>
                      </a:pPr>
                      <a:r>
                        <a:rPr lang="ru-RU" sz="2000" b="1" dirty="0">
                          <a:solidFill>
                            <a:srgbClr val="002060"/>
                          </a:solidFill>
                          <a:latin typeface="Times New Roman"/>
                          <a:ea typeface="Calibri"/>
                          <a:cs typeface="Times New Roman"/>
                        </a:rPr>
                        <a:t>Возможность восстановления утраченных средств</a:t>
                      </a:r>
                      <a:endParaRPr lang="ru-RU" sz="2000" b="1" dirty="0">
                        <a:solidFill>
                          <a:srgbClr val="00206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dirty="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dirty="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2503">
                <a:tc>
                  <a:txBody>
                    <a:bodyPr/>
                    <a:lstStyle/>
                    <a:p>
                      <a:pPr>
                        <a:lnSpc>
                          <a:spcPct val="115000"/>
                        </a:lnSpc>
                        <a:spcAft>
                          <a:spcPts val="0"/>
                        </a:spcAft>
                      </a:pPr>
                      <a:r>
                        <a:rPr lang="ru-RU" sz="2000" b="1" dirty="0">
                          <a:solidFill>
                            <a:srgbClr val="002060"/>
                          </a:solidFill>
                          <a:latin typeface="Times New Roman"/>
                          <a:ea typeface="Calibri"/>
                          <a:cs typeface="Times New Roman"/>
                        </a:rPr>
                        <a:t>Бонусы</a:t>
                      </a:r>
                      <a:endParaRPr lang="ru-RU" sz="2000" b="1" dirty="0">
                        <a:solidFill>
                          <a:srgbClr val="00206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dirty="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3025">
                <a:tc>
                  <a:txBody>
                    <a:bodyPr/>
                    <a:lstStyle/>
                    <a:p>
                      <a:pPr>
                        <a:lnSpc>
                          <a:spcPct val="115000"/>
                        </a:lnSpc>
                        <a:spcAft>
                          <a:spcPts val="0"/>
                        </a:spcAft>
                      </a:pPr>
                      <a:r>
                        <a:rPr lang="ru-RU" sz="2000" b="1" dirty="0">
                          <a:solidFill>
                            <a:srgbClr val="002060"/>
                          </a:solidFill>
                          <a:latin typeface="Times New Roman"/>
                          <a:ea typeface="Calibri"/>
                          <a:cs typeface="Times New Roman"/>
                        </a:rPr>
                        <a:t>Необходимость декларирования при выезде </a:t>
                      </a:r>
                      <a:endParaRPr lang="ru-RU" sz="2000" b="1" dirty="0">
                        <a:solidFill>
                          <a:srgbClr val="002060"/>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000" dirty="0">
                        <a:solidFill>
                          <a:srgbClr val="00206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76773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51519" y="131676"/>
            <a:ext cx="8604000" cy="6480000"/>
          </a:xfrm>
          <a:prstGeom prst="rect">
            <a:avLst/>
          </a:prstGeom>
          <a:gradFill flip="none" rotWithShape="1">
            <a:gsLst>
              <a:gs pos="20000">
                <a:schemeClr val="accent4">
                  <a:tint val="9000"/>
                </a:schemeClr>
              </a:gs>
              <a:gs pos="100000">
                <a:schemeClr val="accent4">
                  <a:tint val="70000"/>
                  <a:satMod val="100000"/>
                </a:schemeClr>
              </a:gs>
            </a:gsLst>
            <a:lin ang="18900000" scaled="1"/>
            <a:tileRec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ru-RU"/>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276671" y="5157192"/>
            <a:ext cx="8352928" cy="1454484"/>
          </a:xfrm>
          <a:prstGeom prst="round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Заголовок 4"/>
          <p:cNvSpPr>
            <a:spLocks noGrp="1"/>
          </p:cNvSpPr>
          <p:nvPr>
            <p:ph type="title"/>
          </p:nvPr>
        </p:nvSpPr>
        <p:spPr>
          <a:xfrm>
            <a:off x="251520" y="260648"/>
            <a:ext cx="8568952" cy="864096"/>
          </a:xfrm>
        </p:spPr>
        <p:txBody>
          <a:bodyPr>
            <a:noAutofit/>
          </a:bodyPr>
          <a:lstStyle/>
          <a:p>
            <a:r>
              <a:rPr lang="ru-RU" sz="2800" dirty="0" smtClean="0">
                <a:solidFill>
                  <a:srgbClr val="002060"/>
                </a:solidFill>
                <a:effectLst/>
                <a:latin typeface="Georgia" pitchFamily="18" charset="0"/>
              </a:rPr>
              <a:t>Шаг 5. Сетка принятия решения: </a:t>
            </a:r>
            <a:br>
              <a:rPr lang="ru-RU" sz="2800" dirty="0" smtClean="0">
                <a:solidFill>
                  <a:srgbClr val="002060"/>
                </a:solidFill>
                <a:effectLst/>
                <a:latin typeface="Georgia" pitchFamily="18" charset="0"/>
              </a:rPr>
            </a:br>
            <a:r>
              <a:rPr lang="ru-RU" sz="2800" dirty="0" smtClean="0">
                <a:solidFill>
                  <a:srgbClr val="002060"/>
                </a:solidFill>
                <a:effectLst/>
                <a:latin typeface="Georgia" pitchFamily="18" charset="0"/>
              </a:rPr>
              <a:t>ситуация «вы -министр финансов» </a:t>
            </a:r>
            <a:endParaRPr lang="ru-RU" sz="2800" dirty="0">
              <a:solidFill>
                <a:srgbClr val="002060"/>
              </a:solidFill>
              <a:effectLst/>
              <a:latin typeface="Georgia" pitchFamily="18" charset="0"/>
            </a:endParaRPr>
          </a:p>
        </p:txBody>
      </p:sp>
      <p:sp>
        <p:nvSpPr>
          <p:cNvPr id="10" name="Содержимое 9"/>
          <p:cNvSpPr>
            <a:spLocks noGrp="1"/>
          </p:cNvSpPr>
          <p:nvPr>
            <p:ph idx="1"/>
          </p:nvPr>
        </p:nvSpPr>
        <p:spPr/>
        <p:txBody>
          <a:bodyPr>
            <a:normAutofit fontScale="92500" lnSpcReduction="20000"/>
          </a:bodyPr>
          <a:lstStyle/>
          <a:p>
            <a:pPr algn="just">
              <a:buNone/>
            </a:pPr>
            <a:endParaRPr lang="ru-RU" sz="1800" i="1" dirty="0" smtClean="0">
              <a:solidFill>
                <a:srgbClr val="002060"/>
              </a:solidFill>
              <a:latin typeface="Georgia" pitchFamily="18" charset="0"/>
            </a:endParaRPr>
          </a:p>
          <a:p>
            <a:pPr>
              <a:buNone/>
            </a:pPr>
            <a:endParaRPr lang="ru-RU" sz="2000" b="1" i="1" dirty="0" smtClean="0">
              <a:solidFill>
                <a:srgbClr val="002060"/>
              </a:solidFill>
            </a:endParaRPr>
          </a:p>
          <a:p>
            <a:pPr>
              <a:buNone/>
            </a:pPr>
            <a:r>
              <a:rPr lang="ru-RU" sz="10000" i="1" dirty="0" smtClean="0">
                <a:solidFill>
                  <a:srgbClr val="002060"/>
                </a:solidFill>
              </a:rPr>
              <a:t>   </a:t>
            </a:r>
          </a:p>
          <a:p>
            <a:pPr>
              <a:buNone/>
            </a:pPr>
            <a:endParaRPr lang="ru-RU" sz="11200" dirty="0" smtClean="0">
              <a:solidFill>
                <a:srgbClr val="002060"/>
              </a:solidFill>
              <a:latin typeface="Georgia" pitchFamily="18" charset="0"/>
            </a:endParaRPr>
          </a:p>
          <a:p>
            <a:pPr algn="ctr">
              <a:spcBef>
                <a:spcPts val="0"/>
              </a:spcBef>
              <a:buNone/>
            </a:pPr>
            <a:r>
              <a:rPr lang="ru-RU" sz="6000" dirty="0" smtClean="0">
                <a:solidFill>
                  <a:srgbClr val="002060"/>
                </a:solidFill>
                <a:latin typeface="Georgia" pitchFamily="18" charset="0"/>
              </a:rPr>
              <a:t>  </a:t>
            </a:r>
            <a:endParaRPr lang="ru-RU" sz="4000" b="1" i="1" dirty="0" smtClean="0">
              <a:solidFill>
                <a:srgbClr val="002060"/>
              </a:solidFill>
              <a:latin typeface="Georgia" pitchFamily="18" charset="0"/>
            </a:endParaRPr>
          </a:p>
          <a:p>
            <a:pPr>
              <a:buNone/>
            </a:pPr>
            <a:endParaRPr lang="ru-RU" sz="2000" b="1" i="1" dirty="0" smtClean="0">
              <a:solidFill>
                <a:srgbClr val="002060"/>
              </a:solidFill>
              <a:latin typeface="Georgia" pitchFamily="18" charset="0"/>
            </a:endParaRPr>
          </a:p>
        </p:txBody>
      </p:sp>
      <p:graphicFrame>
        <p:nvGraphicFramePr>
          <p:cNvPr id="6" name="Таблица 5"/>
          <p:cNvGraphicFramePr>
            <a:graphicFrameLocks noGrp="1"/>
          </p:cNvGraphicFramePr>
          <p:nvPr/>
        </p:nvGraphicFramePr>
        <p:xfrm>
          <a:off x="323527" y="1340768"/>
          <a:ext cx="8352927" cy="4207054"/>
        </p:xfrm>
        <a:graphic>
          <a:graphicData uri="http://schemas.openxmlformats.org/drawingml/2006/table">
            <a:tbl>
              <a:tblPr/>
              <a:tblGrid>
                <a:gridCol w="1998992"/>
                <a:gridCol w="1109945"/>
                <a:gridCol w="1048798"/>
                <a:gridCol w="1048798"/>
                <a:gridCol w="1048798"/>
                <a:gridCol w="1048798"/>
                <a:gridCol w="1048798"/>
              </a:tblGrid>
              <a:tr h="599746">
                <a:tc rowSpan="2">
                  <a:txBody>
                    <a:bodyPr/>
                    <a:lstStyle/>
                    <a:p>
                      <a:pPr algn="ctr"/>
                      <a:r>
                        <a:rPr lang="ru-RU" sz="1800" spc="10" dirty="0">
                          <a:solidFill>
                            <a:srgbClr val="002060"/>
                          </a:solidFill>
                          <a:latin typeface="Times New Roman"/>
                          <a:ea typeface="Times New Roman"/>
                        </a:rPr>
                        <a:t>Варианты/баллы</a:t>
                      </a:r>
                      <a:endParaRPr lang="ru-RU" sz="1800" dirty="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800" spc="10" dirty="0" smtClean="0">
                          <a:solidFill>
                            <a:srgbClr val="002060"/>
                          </a:solidFill>
                          <a:latin typeface="Times New Roman"/>
                          <a:ea typeface="Times New Roman"/>
                        </a:rPr>
                        <a:t>Крит. </a:t>
                      </a:r>
                      <a:r>
                        <a:rPr lang="ru-RU" sz="1800" spc="10" dirty="0">
                          <a:solidFill>
                            <a:srgbClr val="002060"/>
                          </a:solidFill>
                          <a:latin typeface="Times New Roman"/>
                          <a:ea typeface="Times New Roman"/>
                        </a:rPr>
                        <a:t>1</a:t>
                      </a:r>
                      <a:endParaRPr lang="ru-RU" sz="1800" dirty="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800" spc="10" dirty="0" smtClean="0">
                          <a:solidFill>
                            <a:srgbClr val="002060"/>
                          </a:solidFill>
                          <a:latin typeface="Times New Roman"/>
                          <a:ea typeface="Calibri"/>
                          <a:cs typeface="Times New Roman"/>
                        </a:rPr>
                        <a:t>Крит. </a:t>
                      </a:r>
                      <a:r>
                        <a:rPr lang="ru-RU" sz="1800" spc="10" dirty="0">
                          <a:solidFill>
                            <a:srgbClr val="002060"/>
                          </a:solidFill>
                          <a:latin typeface="Times New Roman"/>
                          <a:ea typeface="Calibri"/>
                          <a:cs typeface="Times New Roman"/>
                        </a:rPr>
                        <a:t>2</a:t>
                      </a:r>
                      <a:endParaRPr lang="ru-RU" sz="1800" dirty="0">
                        <a:solidFill>
                          <a:srgbClr val="002060"/>
                        </a:solidFill>
                        <a:latin typeface="Calibri"/>
                        <a:ea typeface="Calibri"/>
                        <a:cs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800" spc="10" dirty="0" smtClean="0">
                          <a:solidFill>
                            <a:srgbClr val="002060"/>
                          </a:solidFill>
                          <a:latin typeface="Times New Roman"/>
                          <a:ea typeface="Calibri"/>
                          <a:cs typeface="Times New Roman"/>
                        </a:rPr>
                        <a:t>Крит. </a:t>
                      </a:r>
                      <a:r>
                        <a:rPr lang="ru-RU" sz="1800" spc="10" dirty="0">
                          <a:solidFill>
                            <a:srgbClr val="002060"/>
                          </a:solidFill>
                          <a:latin typeface="Times New Roman"/>
                          <a:ea typeface="Calibri"/>
                          <a:cs typeface="Times New Roman"/>
                        </a:rPr>
                        <a:t>3</a:t>
                      </a:r>
                      <a:endParaRPr lang="ru-RU" sz="1800" dirty="0">
                        <a:solidFill>
                          <a:srgbClr val="002060"/>
                        </a:solidFill>
                        <a:latin typeface="Calibri"/>
                        <a:ea typeface="Calibri"/>
                        <a:cs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800" spc="10" dirty="0" smtClean="0">
                          <a:solidFill>
                            <a:srgbClr val="002060"/>
                          </a:solidFill>
                          <a:latin typeface="Times New Roman"/>
                          <a:ea typeface="Calibri"/>
                          <a:cs typeface="Times New Roman"/>
                        </a:rPr>
                        <a:t>Крит. </a:t>
                      </a:r>
                      <a:r>
                        <a:rPr lang="ru-RU" sz="1800" spc="10" dirty="0">
                          <a:solidFill>
                            <a:srgbClr val="002060"/>
                          </a:solidFill>
                          <a:latin typeface="Times New Roman"/>
                          <a:ea typeface="Calibri"/>
                          <a:cs typeface="Times New Roman"/>
                        </a:rPr>
                        <a:t>4</a:t>
                      </a:r>
                      <a:endParaRPr lang="ru-RU" sz="1800" dirty="0">
                        <a:solidFill>
                          <a:srgbClr val="002060"/>
                        </a:solidFill>
                        <a:latin typeface="Calibri"/>
                        <a:ea typeface="Calibri"/>
                        <a:cs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800" spc="10" dirty="0" smtClean="0">
                          <a:solidFill>
                            <a:srgbClr val="002060"/>
                          </a:solidFill>
                          <a:latin typeface="Times New Roman"/>
                          <a:ea typeface="Calibri"/>
                          <a:cs typeface="Times New Roman"/>
                        </a:rPr>
                        <a:t>Крит. </a:t>
                      </a:r>
                      <a:r>
                        <a:rPr lang="ru-RU" sz="1800" spc="10" dirty="0">
                          <a:solidFill>
                            <a:srgbClr val="002060"/>
                          </a:solidFill>
                          <a:latin typeface="Times New Roman"/>
                          <a:ea typeface="Calibri"/>
                          <a:cs typeface="Times New Roman"/>
                        </a:rPr>
                        <a:t>5</a:t>
                      </a:r>
                      <a:endParaRPr lang="ru-RU" sz="1800" dirty="0">
                        <a:solidFill>
                          <a:srgbClr val="002060"/>
                        </a:solidFill>
                        <a:latin typeface="Calibri"/>
                        <a:ea typeface="Calibri"/>
                        <a:cs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spcAft>
                          <a:spcPts val="0"/>
                        </a:spcAft>
                      </a:pPr>
                      <a:r>
                        <a:rPr lang="ru-RU" sz="1800" spc="10">
                          <a:solidFill>
                            <a:srgbClr val="002060"/>
                          </a:solidFill>
                          <a:latin typeface="Times New Roman"/>
                          <a:ea typeface="Times New Roman"/>
                        </a:rPr>
                        <a:t>Сумма баллов</a:t>
                      </a:r>
                      <a:endParaRPr lang="ru-RU" sz="180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6496">
                <a:tc vMerge="1">
                  <a:txBody>
                    <a:bodyPr/>
                    <a:lstStyle/>
                    <a:p>
                      <a:endParaRPr lang="ru-RU"/>
                    </a:p>
                  </a:txBody>
                  <a:tcPr/>
                </a:tc>
                <a:tc>
                  <a:txBody>
                    <a:bodyPr/>
                    <a:lstStyle/>
                    <a:p>
                      <a:pPr algn="ctr">
                        <a:spcAft>
                          <a:spcPts val="0"/>
                        </a:spcAft>
                      </a:pPr>
                      <a:r>
                        <a:rPr lang="en-US" sz="1800" spc="10">
                          <a:solidFill>
                            <a:srgbClr val="002060"/>
                          </a:solidFill>
                          <a:latin typeface="Times New Roman"/>
                          <a:ea typeface="Times New Roman"/>
                        </a:rPr>
                        <a:t>Max 10</a:t>
                      </a:r>
                      <a:endParaRPr lang="ru-RU" sz="180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800" spc="10">
                          <a:solidFill>
                            <a:srgbClr val="002060"/>
                          </a:solidFill>
                          <a:latin typeface="Times New Roman"/>
                          <a:ea typeface="Calibri"/>
                          <a:cs typeface="Times New Roman"/>
                        </a:rPr>
                        <a:t>Max 10</a:t>
                      </a:r>
                      <a:endParaRPr lang="ru-RU" sz="1800">
                        <a:solidFill>
                          <a:srgbClr val="002060"/>
                        </a:solidFill>
                        <a:latin typeface="Calibri"/>
                        <a:ea typeface="Calibri"/>
                        <a:cs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800" spc="10">
                          <a:solidFill>
                            <a:srgbClr val="002060"/>
                          </a:solidFill>
                          <a:latin typeface="Times New Roman"/>
                          <a:ea typeface="Calibri"/>
                          <a:cs typeface="Times New Roman"/>
                        </a:rPr>
                        <a:t>Max 10</a:t>
                      </a:r>
                      <a:endParaRPr lang="ru-RU" sz="1800">
                        <a:solidFill>
                          <a:srgbClr val="002060"/>
                        </a:solidFill>
                        <a:latin typeface="Calibri"/>
                        <a:ea typeface="Calibri"/>
                        <a:cs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800" spc="10">
                          <a:solidFill>
                            <a:srgbClr val="002060"/>
                          </a:solidFill>
                          <a:latin typeface="Times New Roman"/>
                          <a:ea typeface="Calibri"/>
                          <a:cs typeface="Times New Roman"/>
                        </a:rPr>
                        <a:t>Max 10</a:t>
                      </a:r>
                      <a:endParaRPr lang="ru-RU" sz="1800">
                        <a:solidFill>
                          <a:srgbClr val="002060"/>
                        </a:solidFill>
                        <a:latin typeface="Calibri"/>
                        <a:ea typeface="Calibri"/>
                        <a:cs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800" spc="10">
                          <a:solidFill>
                            <a:srgbClr val="002060"/>
                          </a:solidFill>
                          <a:latin typeface="Times New Roman"/>
                          <a:ea typeface="Calibri"/>
                          <a:cs typeface="Times New Roman"/>
                        </a:rPr>
                        <a:t>Max 10</a:t>
                      </a:r>
                      <a:endParaRPr lang="ru-RU" sz="1800">
                        <a:solidFill>
                          <a:srgbClr val="002060"/>
                        </a:solidFill>
                        <a:latin typeface="Calibri"/>
                        <a:ea typeface="Calibri"/>
                        <a:cs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r>
              <a:tr h="799553">
                <a:tc>
                  <a:txBody>
                    <a:bodyPr/>
                    <a:lstStyle/>
                    <a:p>
                      <a:pPr algn="ctr">
                        <a:spcAft>
                          <a:spcPts val="0"/>
                        </a:spcAft>
                      </a:pPr>
                      <a:r>
                        <a:rPr lang="ru-RU" sz="1800" spc="10" dirty="0">
                          <a:solidFill>
                            <a:srgbClr val="002060"/>
                          </a:solidFill>
                          <a:latin typeface="Times New Roman"/>
                          <a:ea typeface="Times New Roman"/>
                        </a:rPr>
                        <a:t>Наличные деньги остаются в обращении</a:t>
                      </a:r>
                      <a:endParaRPr lang="ru-RU" sz="1800" dirty="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spc="10" dirty="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spc="1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spc="1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spc="1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spc="1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spc="1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66071">
                <a:tc>
                  <a:txBody>
                    <a:bodyPr/>
                    <a:lstStyle/>
                    <a:p>
                      <a:pPr algn="ctr">
                        <a:spcAft>
                          <a:spcPts val="0"/>
                        </a:spcAft>
                      </a:pPr>
                      <a:r>
                        <a:rPr lang="ru-RU" sz="1800" spc="10" dirty="0">
                          <a:solidFill>
                            <a:srgbClr val="002060"/>
                          </a:solidFill>
                          <a:latin typeface="Times New Roman"/>
                          <a:ea typeface="Times New Roman"/>
                        </a:rPr>
                        <a:t>Наличные деньги выводятся из обращения с 01.01.2019</a:t>
                      </a:r>
                      <a:endParaRPr lang="ru-RU" sz="1800" dirty="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spc="10" dirty="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spc="10" dirty="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spc="1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spc="1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spc="1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spc="1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2590">
                <a:tc>
                  <a:txBody>
                    <a:bodyPr/>
                    <a:lstStyle/>
                    <a:p>
                      <a:pPr algn="ctr">
                        <a:spcAft>
                          <a:spcPts val="0"/>
                        </a:spcAft>
                      </a:pPr>
                      <a:r>
                        <a:rPr lang="ru-RU" sz="1800" spc="10">
                          <a:solidFill>
                            <a:srgbClr val="002060"/>
                          </a:solidFill>
                          <a:latin typeface="Times New Roman"/>
                          <a:ea typeface="Times New Roman"/>
                        </a:rPr>
                        <a:t>Устанавливаются новые правила расчетов при существовании обеих форм денег </a:t>
                      </a:r>
                      <a:endParaRPr lang="ru-RU" sz="180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spc="1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spc="10" dirty="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spc="10" dirty="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spc="10" dirty="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spc="10" dirty="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spc="10" dirty="0">
                        <a:solidFill>
                          <a:srgbClr val="002060"/>
                        </a:solidFill>
                        <a:latin typeface="Times New Roman"/>
                        <a:ea typeface="Times New Roman"/>
                      </a:endParaRPr>
                    </a:p>
                  </a:txBody>
                  <a:tcPr marL="67098" marR="670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76773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51519" y="131676"/>
            <a:ext cx="8604000" cy="6480000"/>
          </a:xfrm>
          <a:prstGeom prst="rect">
            <a:avLst/>
          </a:prstGeom>
          <a:gradFill flip="none" rotWithShape="1">
            <a:gsLst>
              <a:gs pos="20000">
                <a:schemeClr val="accent4">
                  <a:tint val="9000"/>
                </a:schemeClr>
              </a:gs>
              <a:gs pos="100000">
                <a:schemeClr val="accent4">
                  <a:tint val="70000"/>
                  <a:satMod val="100000"/>
                </a:schemeClr>
              </a:gs>
            </a:gsLst>
            <a:lin ang="18900000" scaled="1"/>
            <a:tileRec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ru-RU"/>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276671" y="5157192"/>
            <a:ext cx="8352928" cy="1454484"/>
          </a:xfrm>
          <a:prstGeom prst="round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Заголовок 4"/>
          <p:cNvSpPr>
            <a:spLocks noGrp="1"/>
          </p:cNvSpPr>
          <p:nvPr>
            <p:ph type="title"/>
          </p:nvPr>
        </p:nvSpPr>
        <p:spPr>
          <a:xfrm>
            <a:off x="457200" y="274638"/>
            <a:ext cx="8229600" cy="994122"/>
          </a:xfrm>
        </p:spPr>
        <p:txBody>
          <a:bodyPr>
            <a:noAutofit/>
          </a:bodyPr>
          <a:lstStyle/>
          <a:p>
            <a:r>
              <a:rPr lang="ru-RU" sz="2800" dirty="0" smtClean="0">
                <a:solidFill>
                  <a:srgbClr val="002060"/>
                </a:solidFill>
                <a:effectLst/>
                <a:latin typeface="Georgia" pitchFamily="18" charset="0"/>
              </a:rPr>
              <a:t>Шаг 6. Кейс «</a:t>
            </a:r>
            <a:r>
              <a:rPr lang="ru-RU" sz="2800" dirty="0" err="1" smtClean="0">
                <a:solidFill>
                  <a:srgbClr val="002060"/>
                </a:solidFill>
                <a:effectLst/>
                <a:latin typeface="Georgia" pitchFamily="18" charset="0"/>
              </a:rPr>
              <a:t>Энергоденьги</a:t>
            </a:r>
            <a:r>
              <a:rPr lang="ru-RU" sz="2800" dirty="0" smtClean="0">
                <a:solidFill>
                  <a:srgbClr val="002060"/>
                </a:solidFill>
                <a:effectLst/>
                <a:latin typeface="Georgia" pitchFamily="18" charset="0"/>
              </a:rPr>
              <a:t>»</a:t>
            </a:r>
            <a:br>
              <a:rPr lang="ru-RU" sz="2800" dirty="0" smtClean="0">
                <a:solidFill>
                  <a:srgbClr val="002060"/>
                </a:solidFill>
                <a:effectLst/>
                <a:latin typeface="Georgia" pitchFamily="18" charset="0"/>
              </a:rPr>
            </a:br>
            <a:r>
              <a:rPr lang="ru-RU" sz="2800" dirty="0" smtClean="0">
                <a:solidFill>
                  <a:srgbClr val="002060"/>
                </a:solidFill>
                <a:effectLst/>
                <a:latin typeface="Georgia" pitchFamily="18" charset="0"/>
              </a:rPr>
              <a:t>  (экспертный прогноз)</a:t>
            </a:r>
            <a:br>
              <a:rPr lang="ru-RU" sz="2800" dirty="0" smtClean="0">
                <a:solidFill>
                  <a:srgbClr val="002060"/>
                </a:solidFill>
                <a:effectLst/>
                <a:latin typeface="Georgia" pitchFamily="18" charset="0"/>
              </a:rPr>
            </a:br>
            <a:endParaRPr lang="ru-RU" sz="2800" dirty="0">
              <a:solidFill>
                <a:srgbClr val="002060"/>
              </a:solidFill>
              <a:effectLst/>
              <a:latin typeface="Georgia" pitchFamily="18" charset="0"/>
            </a:endParaRPr>
          </a:p>
        </p:txBody>
      </p:sp>
      <p:sp>
        <p:nvSpPr>
          <p:cNvPr id="10" name="Содержимое 9"/>
          <p:cNvSpPr>
            <a:spLocks noGrp="1"/>
          </p:cNvSpPr>
          <p:nvPr>
            <p:ph idx="1"/>
          </p:nvPr>
        </p:nvSpPr>
        <p:spPr>
          <a:xfrm>
            <a:off x="457200" y="1052736"/>
            <a:ext cx="8229600" cy="5256624"/>
          </a:xfrm>
        </p:spPr>
        <p:txBody>
          <a:bodyPr>
            <a:normAutofit fontScale="25000" lnSpcReduction="20000"/>
          </a:bodyPr>
          <a:lstStyle/>
          <a:p>
            <a:pPr algn="just">
              <a:buNone/>
            </a:pPr>
            <a:endParaRPr lang="ru-RU" sz="1800" i="1" dirty="0" smtClean="0">
              <a:solidFill>
                <a:srgbClr val="002060"/>
              </a:solidFill>
              <a:latin typeface="Georgia" pitchFamily="18" charset="0"/>
            </a:endParaRPr>
          </a:p>
          <a:p>
            <a:r>
              <a:rPr lang="ru-RU" sz="5600" dirty="0" smtClean="0">
                <a:solidFill>
                  <a:srgbClr val="002060"/>
                </a:solidFill>
              </a:rPr>
              <a:t>Деньги сравнивают с энергией, признают универсальной ценностью. Деньги и энергию, сберегают, накапливают, экономят. Деньги называют силой и считают материальным эквивалентом энергии.</a:t>
            </a:r>
            <a:br>
              <a:rPr lang="ru-RU" sz="5600" dirty="0" smtClean="0">
                <a:solidFill>
                  <a:srgbClr val="002060"/>
                </a:solidFill>
              </a:rPr>
            </a:br>
            <a:r>
              <a:rPr lang="ru-RU" sz="5600" dirty="0" smtClean="0">
                <a:solidFill>
                  <a:srgbClr val="002060"/>
                </a:solidFill>
              </a:rPr>
              <a:t>Энергия – физическая величина, являющаяся единой мерой различных форм движения материи и мерой перехода материи из одних форм в другие. Так же как энергия, деньги – единая мера разных видов труда и вещь, имеющая особую форму движения, выражающая способ общения людей.</a:t>
            </a:r>
          </a:p>
          <a:p>
            <a:r>
              <a:rPr lang="ru-RU" sz="5600" dirty="0" smtClean="0">
                <a:solidFill>
                  <a:srgbClr val="002060"/>
                </a:solidFill>
              </a:rPr>
              <a:t>Учеными ставится вопрос о создании глобальной энергосистемы. Новаторы намерены создать </a:t>
            </a:r>
            <a:r>
              <a:rPr lang="ru-RU" sz="5600" dirty="0" err="1" smtClean="0">
                <a:solidFill>
                  <a:srgbClr val="002060"/>
                </a:solidFill>
              </a:rPr>
              <a:t>Энергонет</a:t>
            </a:r>
            <a:r>
              <a:rPr lang="ru-RU" sz="5600" dirty="0" smtClean="0">
                <a:solidFill>
                  <a:srgbClr val="002060"/>
                </a:solidFill>
              </a:rPr>
              <a:t>, подобный Интернету, обеспечивающий доступ потребителя к энергоресурсам в любой точке мира. В науке появился термин «</a:t>
            </a:r>
            <a:r>
              <a:rPr lang="ru-RU" sz="5600" dirty="0" err="1" smtClean="0">
                <a:solidFill>
                  <a:srgbClr val="002060"/>
                </a:solidFill>
              </a:rPr>
              <a:t>энергоденьги</a:t>
            </a:r>
            <a:r>
              <a:rPr lang="ru-RU" sz="5600" dirty="0" smtClean="0">
                <a:solidFill>
                  <a:srgbClr val="002060"/>
                </a:solidFill>
              </a:rPr>
              <a:t>», обозначающий полноценные деньги, обеспеченные энергией.</a:t>
            </a:r>
            <a:br>
              <a:rPr lang="ru-RU" sz="5600" dirty="0" smtClean="0">
                <a:solidFill>
                  <a:srgbClr val="002060"/>
                </a:solidFill>
              </a:rPr>
            </a:br>
            <a:r>
              <a:rPr lang="ru-RU" sz="5600" dirty="0" smtClean="0">
                <a:solidFill>
                  <a:srgbClr val="002060"/>
                </a:solidFill>
              </a:rPr>
              <a:t>«</a:t>
            </a:r>
            <a:r>
              <a:rPr lang="ru-RU" sz="5600" dirty="0" err="1" smtClean="0">
                <a:solidFill>
                  <a:srgbClr val="002060"/>
                </a:solidFill>
              </a:rPr>
              <a:t>Энергоденьги</a:t>
            </a:r>
            <a:r>
              <a:rPr lang="ru-RU" sz="5600" dirty="0" smtClean="0">
                <a:solidFill>
                  <a:srgbClr val="002060"/>
                </a:solidFill>
              </a:rPr>
              <a:t>» существовали и ранее. Первые монеты чеканили из сплава «</a:t>
            </a:r>
            <a:r>
              <a:rPr lang="ru-RU" sz="5600" dirty="0" err="1" smtClean="0">
                <a:solidFill>
                  <a:srgbClr val="002060"/>
                </a:solidFill>
              </a:rPr>
              <a:t>электр</a:t>
            </a:r>
            <a:r>
              <a:rPr lang="ru-RU" sz="5600" dirty="0" smtClean="0">
                <a:solidFill>
                  <a:srgbClr val="002060"/>
                </a:solidFill>
              </a:rPr>
              <a:t>», состоящего из золота и серебра, получившего название не случайно. Золото и серебро обладают электрическими потенциалами. Монеты пригодились А. Вольта для открытия контактного электричества и изобретения источника тока. Вольтов столб – преобразователь энергии, прообраз современной электрической батарейки.</a:t>
            </a:r>
          </a:p>
          <a:p>
            <a:r>
              <a:rPr lang="ru-RU" sz="5600" dirty="0" smtClean="0">
                <a:solidFill>
                  <a:srgbClr val="002060"/>
                </a:solidFill>
              </a:rPr>
              <a:t>Этнографы считают, что люди склонны относиться к деньгам не как к вещам, а как к энергетическим потокам. Другими словами деньги обладают энергией, способной воздействовать на объект. Нужно лишь использовать приобретенный потенциал, как это делали Герда и Кай в сказке «Снежная королева», создавая нагретыми монетами смотровое отверстие на замерзших стеклах. Серебро и золото идут в руки тому, кто может преобразовывать энергию.</a:t>
            </a:r>
            <a:br>
              <a:rPr lang="ru-RU" sz="5600" dirty="0" smtClean="0">
                <a:solidFill>
                  <a:srgbClr val="002060"/>
                </a:solidFill>
              </a:rPr>
            </a:br>
            <a:r>
              <a:rPr lang="ru-RU" sz="5600" dirty="0" smtClean="0">
                <a:solidFill>
                  <a:srgbClr val="002060"/>
                </a:solidFill>
              </a:rPr>
              <a:t>Известно пять форм функционирования денег - вещные деньги, монеты, банкноты, виртуальная форма и неявная форма. Деньги могут возникнуть спонтанно подобно закону, языку и морали. Они могут быть выпущены в формах, отражающих потребности и интересы людей».</a:t>
            </a:r>
            <a:br>
              <a:rPr lang="ru-RU" sz="5600" dirty="0" smtClean="0">
                <a:solidFill>
                  <a:srgbClr val="002060"/>
                </a:solidFill>
              </a:rPr>
            </a:br>
            <a:r>
              <a:rPr lang="ru-RU" sz="5600" dirty="0" smtClean="0">
                <a:solidFill>
                  <a:srgbClr val="002060"/>
                </a:solidFill>
              </a:rPr>
              <a:t>Вполне возможно, что монета, вобравшая в себя свойства преобразователя энергии, но сохранившая свойства традиционной монеты станет прообразом новой, пока неявной, формы денег. Потенциал монеты может раскрыться в ином свете, где любая энергия учтена и востребована, а доступ к большим и малым энергоресурсам будет обеспечен через мировую энергосеть, и непосредственно через «</a:t>
            </a:r>
            <a:r>
              <a:rPr lang="ru-RU" sz="5600" dirty="0" err="1" smtClean="0">
                <a:solidFill>
                  <a:srgbClr val="002060"/>
                </a:solidFill>
              </a:rPr>
              <a:t>энергоденьги</a:t>
            </a:r>
            <a:r>
              <a:rPr lang="ru-RU" sz="5600" dirty="0" smtClean="0">
                <a:solidFill>
                  <a:srgbClr val="002060"/>
                </a:solidFill>
              </a:rPr>
              <a:t>».</a:t>
            </a:r>
          </a:p>
          <a:p>
            <a:pPr algn="ctr">
              <a:spcBef>
                <a:spcPts val="0"/>
              </a:spcBef>
              <a:buNone/>
            </a:pPr>
            <a:r>
              <a:rPr lang="ru-RU" sz="5600" dirty="0" smtClean="0">
                <a:solidFill>
                  <a:srgbClr val="002060"/>
                </a:solidFill>
              </a:rPr>
              <a:t>  </a:t>
            </a:r>
            <a:endParaRPr lang="ru-RU" sz="5600" b="1" i="1" dirty="0" smtClean="0">
              <a:solidFill>
                <a:srgbClr val="002060"/>
              </a:solidFill>
            </a:endParaRPr>
          </a:p>
          <a:p>
            <a:pPr>
              <a:buNone/>
            </a:pPr>
            <a:endParaRPr lang="ru-RU" sz="2000" b="1" i="1" dirty="0" smtClean="0">
              <a:solidFill>
                <a:srgbClr val="002060"/>
              </a:solidFill>
              <a:latin typeface="Georgia" pitchFamily="18" charset="0"/>
            </a:endParaRPr>
          </a:p>
        </p:txBody>
      </p:sp>
    </p:spTree>
    <p:extLst>
      <p:ext uri="{BB962C8B-B14F-4D97-AF65-F5344CB8AC3E}">
        <p14:creationId xmlns:p14="http://schemas.microsoft.com/office/powerpoint/2010/main" val="25767738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5dc79fae5b1958db646af21bebbcebea8ffdc1c4"/>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2066</TotalTime>
  <Words>735</Words>
  <Application>Microsoft Office PowerPoint</Application>
  <PresentationFormat>Экран (4:3)</PresentationFormat>
  <Paragraphs>161</Paragraphs>
  <Slides>10</Slides>
  <Notes>10</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10</vt:i4>
      </vt:variant>
    </vt:vector>
  </HeadingPairs>
  <TitlesOfParts>
    <vt:vector size="21" baseType="lpstr">
      <vt:lpstr>Arial</vt:lpstr>
      <vt:lpstr>Book Antiqua</vt:lpstr>
      <vt:lpstr>Calibri</vt:lpstr>
      <vt:lpstr>Georgia</vt:lpstr>
      <vt:lpstr>Lucida Sans</vt:lpstr>
      <vt:lpstr>Times New Roman</vt:lpstr>
      <vt:lpstr>Verdana</vt:lpstr>
      <vt:lpstr>Wingdings</vt:lpstr>
      <vt:lpstr>Wingdings 2</vt:lpstr>
      <vt:lpstr>Wingdings 3</vt:lpstr>
      <vt:lpstr>Апекс</vt:lpstr>
      <vt:lpstr>  проект "Содействие повышению уровня финансовой грамотности населения и развитию финансового образования в РФ" Санкт-Петербургский государственный экономический университет  Дополнительная профессиональная программа повышения квалификации  «Содержание и методика преподавания курса финансовой грамотности различным категориям обучающихся»</vt:lpstr>
      <vt:lpstr>Общие сведения</vt:lpstr>
      <vt:lpstr> Тема  «Эволюция денег» </vt:lpstr>
      <vt:lpstr>Шаг 1.Проблемная ситуация</vt:lpstr>
      <vt:lpstr> Шаг 2.Кейс «Против толстых кошельков» </vt:lpstr>
      <vt:lpstr>Шаг 3. Корзина идей (групповая работа, критерии предлагают учащиеся)</vt:lpstr>
      <vt:lpstr>Шаг 4. Анализ полученной информации (групповая работа, дополнительные критерии предлагают другие группы и учитель)</vt:lpstr>
      <vt:lpstr>Шаг 5. Сетка принятия решения:  ситуация «вы -министр финансов» </vt:lpstr>
      <vt:lpstr>Шаг 6. Кейс «Энергоденьги»   (экспертный прогноз) </vt:lpstr>
      <vt:lpstr>Шаг 7.Рефлексия</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Студент</cp:lastModifiedBy>
  <cp:revision>259</cp:revision>
  <dcterms:created xsi:type="dcterms:W3CDTF">2014-08-08T07:42:17Z</dcterms:created>
  <dcterms:modified xsi:type="dcterms:W3CDTF">2018-11-13T16:02:35Z</dcterms:modified>
</cp:coreProperties>
</file>