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70" r:id="rId14"/>
    <p:sldId id="265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7902F0-1A6E-465F-92AA-E4DF4412E2AF}" type="datetimeFigureOut">
              <a:rPr lang="ru-RU" smtClean="0"/>
              <a:t>13.11.2018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79C8EB-31FE-42CE-AB2B-2800576FD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01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Термин «бюджет» имеет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древненормандское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происхождение и дословно переводится как «кожаный мешок», в котором хранились денежные средства государства.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9C8EB-31FE-42CE-AB2B-2800576FD99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501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9C8EB-31FE-42CE-AB2B-2800576FD99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40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9C8EB-31FE-42CE-AB2B-2800576FD99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756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82AE-C85D-4F16-8C03-CBB4E926B27C}" type="datetimeFigureOut">
              <a:rPr lang="ru-RU" smtClean="0"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EA484-0CC1-4329-BDC4-2AF9E5FE4B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82AE-C85D-4F16-8C03-CBB4E926B27C}" type="datetimeFigureOut">
              <a:rPr lang="ru-RU" smtClean="0"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EA484-0CC1-4329-BDC4-2AF9E5FE4B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82AE-C85D-4F16-8C03-CBB4E926B27C}" type="datetimeFigureOut">
              <a:rPr lang="ru-RU" smtClean="0"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EA484-0CC1-4329-BDC4-2AF9E5FE4B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82AE-C85D-4F16-8C03-CBB4E926B27C}" type="datetimeFigureOut">
              <a:rPr lang="ru-RU" smtClean="0"/>
              <a:t>13.11.2018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EA484-0CC1-4329-BDC4-2AF9E5FE4B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82AE-C85D-4F16-8C03-CBB4E926B27C}" type="datetimeFigureOut">
              <a:rPr lang="ru-RU" smtClean="0"/>
              <a:t>13.11.2018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EA484-0CC1-4329-BDC4-2AF9E5FE4B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82AE-C85D-4F16-8C03-CBB4E926B27C}" type="datetimeFigureOut">
              <a:rPr lang="ru-RU" smtClean="0"/>
              <a:t>13.11.2018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EA484-0CC1-4329-BDC4-2AF9E5FE4B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82AE-C85D-4F16-8C03-CBB4E926B27C}" type="datetimeFigureOut">
              <a:rPr lang="ru-RU" smtClean="0"/>
              <a:t>13.11.2018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EA484-0CC1-4329-BDC4-2AF9E5FE4B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82AE-C85D-4F16-8C03-CBB4E926B27C}" type="datetimeFigureOut">
              <a:rPr lang="ru-RU" smtClean="0"/>
              <a:t>13.11.2018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EA484-0CC1-4329-BDC4-2AF9E5FE4B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82AE-C85D-4F16-8C03-CBB4E926B27C}" type="datetimeFigureOut">
              <a:rPr lang="ru-RU" smtClean="0"/>
              <a:t>13.11.2018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EA484-0CC1-4329-BDC4-2AF9E5FE4B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82AE-C85D-4F16-8C03-CBB4E926B27C}" type="datetimeFigureOut">
              <a:rPr lang="ru-RU" smtClean="0"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EA484-0CC1-4329-BDC4-2AF9E5FE4B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082AE-C85D-4F16-8C03-CBB4E926B27C}" type="datetimeFigureOut">
              <a:rPr lang="ru-RU" smtClean="0"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EA484-0CC1-4329-BDC4-2AF9E5FE4B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082AE-C85D-4F16-8C03-CBB4E926B27C}" type="datetimeFigureOut">
              <a:rPr lang="ru-RU" smtClean="0"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EA484-0CC1-4329-BDC4-2AF9E5FE4B3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ÐÐ°ÑÑÐ¸Ð½ÐºÐ¸ Ð¿Ð¾ Ð·Ð°Ð¿ÑÐ¾ÑÑ ÐºÐ°ÑÑÐ¸Ð½Ñ ÑÑÐ´Ð¾Ð¶Ð½Ð¸ÐºÐ¾Ð² Ð¾ Ð´ÐµÐ½ÑÐ³Ð°Ñ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0"/>
            <a:ext cx="493204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" y="1196752"/>
            <a:ext cx="55819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Михеева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Галина Владимировна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Гимназия 526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семейный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бюджет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 descr="Ð¡ÐµÐ¼ÐµÐ¹Ð½ÑÐ¹ Ð±ÑÐ´Ð¶ÐµÑ Ð¸Ð»Ð¸ Ð¿ÑÐ¸Ð²ÐµÑ ÑÐ°ÑÐ°ÐºÐ°Ð½Ñ - 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0" name="AutoShape 4" descr="Ð¡ÐµÐ¼ÐµÐ¹Ð½ÑÐ¹ Ð±ÑÐ´Ð¶ÐµÑ Ð¸Ð»Ð¸ Ð¿ÑÐ¸Ð²ÐµÑ ÑÐ°ÑÐ°ÐºÐ°Ð½Ñ - 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2" name="AutoShape 6" descr="https://s00.yaplakal.com/pics/pics_original/1/8/5/846358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4" name="AutoShape 8" descr="https://s00.yaplakal.com/pics/pics_original/1/8/5/846358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6" name="AutoShape 10" descr="https://s00.yaplakal.com/pics/pics_original/1/8/5/846358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8" name="Picture 12" descr="ÐÐ°ÑÑÐ¸Ð½ÐºÐ¸ Ð¿Ð¾ Ð·Ð°Ð¿ÑÐ¾ÑÑ ÐºÐ°ÑÑÐ¸Ð½Ñ ÑÑÑÑÐºÐ¸Ñ ÑÑÐ´Ð¾Ð¶Ð½Ð¸ÐºÐ¾Ð² Ð¾ ÑÐµÐ¼Ñ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494116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286000" y="5085184"/>
            <a:ext cx="457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Семейный бюджет-это роспись или смета доходов, получаемых всеми членами семьи из разных источников, и всех обязательных и необязательных расходов, которые необходимы для ее нормальной жизни.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19472"/>
            <a:ext cx="9144000" cy="655272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5661248"/>
            <a:ext cx="61453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Константин Егорович Маковский  «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Первый фрак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5949280"/>
            <a:ext cx="86044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бюджете семьи аккумулируются поступления  доходов членов семьи, которые используются как на общие цели, так и на удовлетворение личных потребностей каждого.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ÐÑÐ±Ð¾ÑÐºÐ° ÐºÐ°ÑÑÐ¸Ð½ Ð¿ÑÐ¾Ð´Ð°Ð½Ð½ÑÑ Ñ Ð°ÑÐºÑÐ¸Ð¾Ð½Ð¾Ð² Sothebyâs Ð¸ Christieâs ÑÐ°ÑÑÑ 1. ÐÐ°ÑÑÐ¸Ð½Ð°, Ð¥ÑÐ´Ð¾Ð¶Ð½Ð¸Ðº, ÐÑÐºÑÑÑÑÐ²Ð¾, ÐÑÐºÑÐ¸Ð¾Ð½, ÐÐ»Ð¸Ð½Ð½Ð¾Ð¿Ð¾ÑÑ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0"/>
            <a:ext cx="4499992" cy="616530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572000" y="6093296"/>
            <a:ext cx="1440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Марк Шагал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12160" y="6093296"/>
            <a:ext cx="2592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«Юбилей»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2276872"/>
            <a:ext cx="42484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Семейный бюджет обычно составляется на месяц.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37321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5661248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Мужчины и женщины вносят разный вклад в организацию семейной экономики. Практика семейного финансового планирования выделяет три вида семейного бюджета: совместный, раздельный, долевой (совместно-раздельный).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5373216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Василий Максимович Максимов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«Семейный раздел»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229200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Совместный бюджет. При таком способе распределения денег все средства, заработанные членами семьи, складываются вместе, и затем супруги совместно решают, как распределить полученную сумму на определенный промежуток времени (обычно на месяц). Основа такого подхода – в доверии друг к другу, взаимной ответственности и умению находить компромисс.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ÐÐ°ÑÑÐ¸Ð½ÐºÐ¸ Ð¿Ð¾ Ð·Ð°Ð¿ÑÐ¾ÑÑ ÐºÐ°ÑÑÐ¸Ð½Ñ ÑÑÑÑÐºÐ¸Ñ ÑÑÐ´Ð¾Ð¶Ð½Ð¸ÐºÐ¾Ð² Ð¾ ÑÐµÐ¼Ñ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404664"/>
            <a:ext cx="6336704" cy="453650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928504" y="4941168"/>
            <a:ext cx="4163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Пабло Пикассо «Семья вместе»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51723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Раздельный бюджет. Плюсы такого типа бюджета в материальной независимости друг от друга, которая помогает избежать конфликтов на финансовой почве и дает возможность каждому планировать свои приобретения без отчета. Среди выгод раздельного бюджета отметим такой немаловажный факт, как помощь родственникам.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ÐÐ°ÑÑÐ¸Ð½ÐºÐ¸ Ð¿Ð¾ Ð·Ð°Ð¿ÑÐ¾ÑÑ ÐºÐ°ÑÑÐ¸Ð½Ñ ÑÑÑÑÐºÐ¸Ñ ÑÑÐ´Ð¾Ð¶Ð½Ð¸ÐºÐ¾Ð² Ð¾ ÑÐµÐ¼Ñ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8280920" cy="515719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11560" y="5085184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Константин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Коровин  «Уголок провинции»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157192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Совместно-раздельный (долевой) бюджет используется, если разница между зарплатами супругов незначительна. Сначала рассчитывается, сколько денег семья тратит ежемесячно на питание, коммунальные платежи, хозяйственные расходы и др. Далее эта сумма распределяется между членами семьи либо пополам, либо в соотношении, которое семья посчитает справедливым, например, в зависимости от зарплаты. Таким образом, у каждого остаются личные деньги, тратимые по собственному усмотрению. П</a:t>
            </a:r>
            <a:endParaRPr lang="ru-RU" dirty="0"/>
          </a:p>
        </p:txBody>
      </p:sp>
      <p:pic>
        <p:nvPicPr>
          <p:cNvPr id="18438" name="Picture 6" descr="ÐÐ°ÑÑÐ¸Ð½ÐºÐ¸ Ð¿Ð¾ Ð·Ð°Ð¿ÑÐ¾ÑÑ ÑÐ´ÑÐ°ÑÐ´ Ð¼Ð¾Ð½Ðµ ÑÐ¾Ð±Ð»Ð°Ð·Ð½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486916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411761" y="4869160"/>
            <a:ext cx="4824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Клод Моне «Терраса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Сент-Адресс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877272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Структурно семейный бюджет состоит из доходов и расходов. Наилучшим вариантом организации семейного бюджета является тот, при котором доход либо больше расходов, либо сбалансирован к ним.</a:t>
            </a:r>
            <a:endParaRPr lang="ru-RU" dirty="0"/>
          </a:p>
        </p:txBody>
      </p:sp>
      <p:pic>
        <p:nvPicPr>
          <p:cNvPr id="17410" name="Picture 2" descr="ÐÐ°ÑÑÐ¸Ð½ÐºÐ¸ Ð¿Ð¾ Ð·Ð°Ð¿ÑÐ¾ÑÑ ÐºÐ°ÑÑÐ¸Ð½Ñ ÑÑÑÑÐºÐ¸Ñ ÑÑÐ´Ð¾Ð¶Ð½Ð¸ÐºÐ¾Ð² Ð¾ ÑÐµÐ¼Ñ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-1"/>
            <a:ext cx="7200800" cy="566124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86000" y="5373217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Эдвард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Сэвидж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«Семья Вашингтон»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077072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Все доходы семьи можно разделить на два вида: денежные и натуральные. Денежные доходы, как правило, являются основными. К ним относятся:  заработная плата членов семьи; • пенсии, пособии, стипендии и другие социальные и страховые выплаты членам семьи государством, организациями; • прочие доходы: вознаграждения за нетрудовую деятельность (за донорскую помощь, обнаружение клада), наследство, полученные подарки, премии (за исключением премий по результатам труда), алименты на содержание детей и родителей, другие выплаты и компенсации по решению суда; • доходы от предпринимательской деятельности членов семьи, доходы в виде средств, мобилизованных на финансовом рынке</a:t>
            </a:r>
            <a:endParaRPr lang="ru-RU" dirty="0"/>
          </a:p>
        </p:txBody>
      </p:sp>
      <p:pic>
        <p:nvPicPr>
          <p:cNvPr id="31746" name="Picture 2" descr="ÐÐ°ÑÑÐ¸Ð½ÐºÐ¸ Ð¿Ð¾ Ð·Ð°Ð¿ÑÐ¾ÑÑ ÐºÐ°ÑÑÐ¸Ð½Ñ ÑÑÑÑÐºÐ¸Ñ ÑÑÐ´Ð¾Ð¶Ð½Ð¸ÐºÐ¾Ð² Ð¾ ÑÐµÐ¼Ñ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-675456"/>
            <a:ext cx="8352928" cy="453650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67544" y="3861048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«Фредерик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Базиль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В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кругу семьи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949280"/>
            <a:ext cx="8964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в натуральной форме – это доходы, получаемые от личного подсобного хозяйства (дача, огород) либо часть заработной платы, выдаваемая членам семьи в натуральной форме.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 descr="ÐÐ°ÑÑÐ¸Ð½ÐºÐ¸ Ð¿Ð¾ Ð·Ð°Ð¿ÑÐ¾ÑÑ Ð½Ð°ÑÑÑÐ¼Ð¾ÑÑÑ Ð¸Ð·Ð²ÐµÑÑÐ½ÑÑ ÑÑÐ´Ð¾Ð¶Ð½Ð¸ÐºÐ¾Ð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551723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835696" y="5661248"/>
            <a:ext cx="59046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Поль Сезанн «Натюрморт с фруктами»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661248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Существуют различные подходы к классификации расходов. Каждая семья самостоятельно классифицирует расходы.</a:t>
            </a:r>
            <a:endParaRPr lang="ru-RU" dirty="0"/>
          </a:p>
        </p:txBody>
      </p:sp>
      <p:pic>
        <p:nvPicPr>
          <p:cNvPr id="29698" name="Picture 2" descr="ÐÐ°ÑÑÐ¸Ð½ÐºÐ¸ Ð¿Ð¾ Ð·Ð°Ð¿ÑÐ¾ÑÑ ÐºÐ°ÑÑÐ¸Ð½Ñ ÑÑÑÑÐºÐ¸Ñ ÑÑÐ´Ð¾Ð¶Ð½Ð¸ÐºÐ¾Ð² Ð¾ ÑÐµÐ¼Ñ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"/>
            <a:ext cx="4680520" cy="501317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691680" y="5085184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Юрий Пименов «Свадьба на завтрашней улице»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445224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Расходы, связанные с потреблением и накоплением: • расходы, связанные с потреблением, включают налоги и обязательные сборы с физических лиц, коммунальные и другие ежемесячные платежи; текущие расходы на потребление, т. е. расходы на товары, используемые в течение относительно непродолжительного периода времени </a:t>
            </a:r>
            <a:endParaRPr lang="ru-RU" dirty="0"/>
          </a:p>
        </p:txBody>
      </p:sp>
      <p:pic>
        <p:nvPicPr>
          <p:cNvPr id="28674" name="Picture 2" descr="ÐÐ°ÑÑÐ¸Ð½ÐºÐ¸ Ð¿Ð¾ Ð·Ð°Ð¿ÑÐ¾ÑÑ ÐºÐ°ÑÑÐ¸Ð½Ñ ÑÑÑÑÐºÐ¸Ñ ÑÑÐ´Ð¾Ð¶Ð½Ð¸ÐºÐ¾Ð² Ð½Ð° Ð±ÑÑÐ¾Ð²ÑÐµ ÑÐµÐ¼Ñ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0"/>
            <a:ext cx="6768751" cy="515719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75656" y="5157192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Николай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Богданов-Бельский «Новые хозяева»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51723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асходы, связанные с накоплением, включают создание страхового резерва «на черный день»; накопление денежных средств для приобретения предметов длительного пользования (машины, квартиры, др.); долгосрочное накопительное страхование жизни; создание денежного фонда для инвестирования в различные финансовые активы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ÐÐ°ÑÑÐ¸Ð½ÐºÐ¸ Ð¿Ð¾ Ð·Ð°Ð¿ÑÐ¾ÑÑ ÐºÐ°ÑÑÐ¸Ð½Ñ ÑÑÑÑÐºÐ¸Ñ ÑÑÐ´Ð¾Ð¶Ð½Ð¸ÐºÐ¾Ð² Ð½Ð° Ð±ÑÑÐ¾Ð²ÑÐµ ÑÐµÐ¼Ñ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0"/>
            <a:ext cx="7560839" cy="515719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115616" y="5085184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Владимир Егорович Маковский  «Варят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варенье»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661248"/>
            <a:ext cx="8964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важности: расходы на необходимые (обязательные), желательные,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имиджевые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товары и товары класса люкс.  По периодичности: ежемесячные, ежегодные, переменные, сезонные расходы.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ÐÐ°ÑÑÐ¸Ð½ÐºÐ¸ Ð¿Ð¾ Ð·Ð°Ð¿ÑÐ¾ÑÑ ÐºÐ°ÑÑÐ¸Ð½Ñ ÑÑÑÑÐºÐ¸Ñ ÑÑÐ´Ð¾Ð¶Ð½Ð¸ÐºÐ¾Ð² Ð¾ ÑÐµÐ¼Ñ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0"/>
            <a:ext cx="6264696" cy="508518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971600" y="5013176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Карл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Брюллов. Итальянка, ожидающая ребенка.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085184"/>
            <a:ext cx="91440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разработке бюджета семьи можно выделить следующие основные шаги. 1-й шаг. Определение личных финансовых целей и приоритетов. Финансовая цель – это то, на что понадобятся деньги. Финансовые цели должны быть конкретными и достижимыми. Для оценки стоимости цели нужно определить точную или примерную сумму. 2-й шаг. Оценить текущее финансовое состояние: определить статьи доходов и расходов, учесть доходы и расходы за выбранный период времени. Возможно, потребуется корректировка при изменении текущей финансовой ситуации. Постоянный анализ доходов и расходов. 3-й шаг. Определить средства достижения поставленных финансовых целей: наращивание доходов, сбережения, рационализация расходов.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22" name="Picture 6" descr="ÐÐ°ÑÑÐ¸Ð½ÐºÐ¸ Ð¿Ð¾ Ð·Ð°Ð¿ÑÐ¾ÑÑ ÐºÐ°ÑÑÐ¸Ð½Ñ ÑÑÑÑÐºÐ¸Ñ ÑÑÐ´Ð¾Ð¶Ð½Ð¸ÐºÐ¾Ð² Ð¾ ÑÐµÐ¼Ñ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0"/>
            <a:ext cx="4392488" cy="515719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" y="908720"/>
            <a:ext cx="25557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Борис Иванович Кустодиев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«Голубой домик»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941168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Василий Васильевич Кандинский «Композиция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VI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усиления контроля за денежными средствами семьи по окончании месяца также можно сопоставить запланированные и фактические доходы и расходы. Бюджет можно и нужно корректировать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6" name="Picture 4" descr="https://muzei-mira.com/templates/museum/images/paint/kompoziciya-vi-vasiliy-vasilevich-kandinskiy+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941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373215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Семейный бюджет является не только инструментом планирования личных финансов, но и индикатором уровня финансовой культуры. Семья, которая ответственно подходит к формированию своего бюджета, приобретает психологическое спокойствие и уверенность в будущем, а это, в свою очередь, дает социально значимый результат для общества и государства в целом.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Picture 2" descr="ÐÐ°ÑÑÐ¸Ð½ÐºÐ¸ Ð¿Ð¾ Ð·Ð°Ð¿ÑÐ¾ÑÑ ÐºÐ°ÑÑÐ¸Ð½Ñ ÑÑÑÑÐºÐ¸Ñ ÑÑÐ´Ð¾Ð¶Ð½Ð¸ÐºÐ¾Ð² Ð¾ ÑÐµÐ¼Ñ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1" y="0"/>
            <a:ext cx="7488832" cy="508518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483768" y="5085184"/>
            <a:ext cx="51524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Владимир Федорович Стожаров «У самовара»</a:t>
            </a:r>
            <a:r>
              <a:rPr lang="ru-RU" dirty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3"/>
            <a:ext cx="76328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Элефтеров</a:t>
            </a:r>
            <a:r>
              <a:rPr lang="ru-RU" dirty="0" smtClean="0"/>
              <a:t> Д.П. История исследования бюджетов домашних хозяйств // Вопросы статистики. 2010. № 6. 2 </a:t>
            </a:r>
            <a:r>
              <a:rPr lang="ru-RU" dirty="0" err="1" smtClean="0"/>
              <a:t>Будинайте</a:t>
            </a:r>
            <a:r>
              <a:rPr lang="ru-RU" dirty="0" smtClean="0"/>
              <a:t> Г.Л., Варга А.Я. Теоретические основы системной семейной психотерапии // Журнал практической психологии и психоанализа. 2005. № 4</a:t>
            </a:r>
          </a:p>
          <a:p>
            <a:r>
              <a:rPr lang="ru-RU" dirty="0" smtClean="0"/>
              <a:t> [Электронный ресурс]. URL: http://psyjournal.ru/psyjournal/articles/detail. php?ID=2675 (дата обращения: 28.04.2015).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941</Words>
  <Application>Microsoft Office PowerPoint</Application>
  <PresentationFormat>Экран (4:3)</PresentationFormat>
  <Paragraphs>45</Paragraphs>
  <Slides>19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Семейный бюджет</dc:title>
  <dc:creator>Галочка</dc:creator>
  <cp:lastModifiedBy>Студент</cp:lastModifiedBy>
  <cp:revision>25</cp:revision>
  <dcterms:created xsi:type="dcterms:W3CDTF">2018-10-18T17:14:20Z</dcterms:created>
  <dcterms:modified xsi:type="dcterms:W3CDTF">2018-11-13T16:09:51Z</dcterms:modified>
</cp:coreProperties>
</file>