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73" r:id="rId7"/>
    <p:sldId id="275" r:id="rId8"/>
    <p:sldId id="276" r:id="rId9"/>
    <p:sldId id="257" r:id="rId10"/>
    <p:sldId id="278" r:id="rId11"/>
    <p:sldId id="279" r:id="rId12"/>
    <p:sldId id="264" r:id="rId13"/>
    <p:sldId id="280" r:id="rId14"/>
    <p:sldId id="281" r:id="rId15"/>
    <p:sldId id="261" r:id="rId16"/>
    <p:sldId id="263" r:id="rId17"/>
    <p:sldId id="262" r:id="rId18"/>
    <p:sldId id="265" r:id="rId19"/>
    <p:sldId id="266" r:id="rId20"/>
    <p:sldId id="282" r:id="rId21"/>
    <p:sldId id="284" r:id="rId22"/>
    <p:sldId id="271" r:id="rId23"/>
    <p:sldId id="267" r:id="rId24"/>
    <p:sldId id="268" r:id="rId25"/>
    <p:sldId id="269" r:id="rId26"/>
    <p:sldId id="270" r:id="rId27"/>
    <p:sldId id="272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EDEDE"/>
    <a:srgbClr val="FFFF00"/>
    <a:srgbClr val="C2C2C2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71" autoAdjust="0"/>
  </p:normalViewPr>
  <p:slideViewPr>
    <p:cSldViewPr>
      <p:cViewPr varScale="1">
        <p:scale>
          <a:sx n="60" d="100"/>
          <a:sy n="60" d="100"/>
        </p:scale>
        <p:origin x="-9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70A22-B0C6-45E9-93AF-CAD80C7304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53129-65B1-4D28-9B84-D464A02DF7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0354C-78C8-4A19-A85B-D785225507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6F703-3D98-49EB-89C1-A9945010D0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E6BFF-BEF5-4224-A006-6B7B771A64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F003-DA97-4093-9D73-311C3A4190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FC635-1FC8-4935-863F-EAC137A371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ED428-8B5E-4289-A658-707865CA05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20A4-D5A5-449B-8F63-453D6C6E71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E7960-09A2-42B1-9772-1E342FFA8A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200E7-B228-4803-A63F-AD89961007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9D37-E8B1-4A37-BD45-ED7C976A4B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0D099-86B4-4F6E-9A5A-5EF1090D38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DED5C27-2F57-4D2A-95AD-A585DD61C9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dn01.ru/files/users/images/4b/65/4b654ed9b230668cff4765bd54021063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bearloka63.files.wordpress.com/2015/01/ekaterina2_24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fotoartefakt.ru/foto/foto-denga.JPG" TargetMode="External"/><Relationship Id="rId13" Type="http://schemas.openxmlformats.org/officeDocument/2006/relationships/image" Target="http://finavi.ru/wp-content/uploads/2014/11/assignatsiya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http://900igr.net/datai/ekonomika/Monety/0024-037-Altyn.jpg" TargetMode="External"/><Relationship Id="rId4" Type="http://schemas.openxmlformats.org/officeDocument/2006/relationships/image" Target="https://go1.imgsmail.ru/imgpreview?key=588fef71b11e4350&amp;mb=imgdb_preview_462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1470025"/>
          </a:xfrm>
        </p:spPr>
        <p:txBody>
          <a:bodyPr anchor="ctr"/>
          <a:lstStyle/>
          <a:p>
            <a:pPr algn="l" eaLnBrk="1" hangingPunct="1"/>
            <a:r>
              <a:rPr lang="ru-RU" altLang="ru-RU" sz="3200" smtClean="0">
                <a:solidFill>
                  <a:schemeClr val="accent2"/>
                </a:solidFill>
              </a:rPr>
              <a:t/>
            </a:r>
            <a:br>
              <a:rPr lang="ru-RU" altLang="ru-RU" sz="3200" smtClean="0">
                <a:solidFill>
                  <a:schemeClr val="accent2"/>
                </a:solidFill>
              </a:rPr>
            </a:br>
            <a:r>
              <a:rPr lang="en-US" altLang="ru-RU" sz="3200" smtClean="0">
                <a:solidFill>
                  <a:schemeClr val="accent2"/>
                </a:solidFill>
              </a:rPr>
              <a:t/>
            </a:r>
            <a:br>
              <a:rPr lang="en-US" altLang="ru-RU" sz="3200" smtClean="0">
                <a:solidFill>
                  <a:schemeClr val="accent2"/>
                </a:solidFill>
              </a:rPr>
            </a:br>
            <a:r>
              <a:rPr lang="ru-RU" altLang="ru-RU" sz="4400" smtClean="0">
                <a:solidFill>
                  <a:schemeClr val="accent2"/>
                </a:solidFill>
              </a:rPr>
              <a:t>Тема проекта:</a:t>
            </a:r>
            <a:br>
              <a:rPr lang="ru-RU" altLang="ru-RU" sz="4400" smtClean="0">
                <a:solidFill>
                  <a:schemeClr val="accent2"/>
                </a:solidFill>
              </a:rPr>
            </a:br>
            <a:r>
              <a:rPr lang="ru-RU" altLang="ru-RU" sz="3200" smtClean="0"/>
              <a:t> Содержание и методы преподавания </a:t>
            </a:r>
            <a:r>
              <a:rPr lang="en-US" altLang="ru-RU" sz="3200" smtClean="0"/>
              <a:t> </a:t>
            </a:r>
            <a:r>
              <a:rPr lang="ru-RU" altLang="ru-RU" sz="3200" smtClean="0"/>
              <a:t>темы по истории возникновения денег в России</a:t>
            </a:r>
            <a:r>
              <a:rPr lang="en-US" altLang="ru-RU" sz="3200" smtClean="0"/>
              <a:t>.</a:t>
            </a:r>
            <a:endParaRPr lang="ru-RU" altLang="ru-RU" sz="320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141663"/>
            <a:ext cx="8675687" cy="5400675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chemeClr val="accent2"/>
                </a:solidFill>
              </a:rPr>
              <a:t>Участники группы:</a:t>
            </a:r>
          </a:p>
          <a:p>
            <a:pPr algn="l" eaLnBrk="1" hangingPunct="1">
              <a:buFontTx/>
              <a:buChar char="•"/>
            </a:pPr>
            <a:r>
              <a:rPr lang="ru-RU" altLang="ru-RU" sz="2000" i="1" smtClean="0"/>
              <a:t>Галанц Юлия Валерьевна</a:t>
            </a:r>
          </a:p>
          <a:p>
            <a:pPr algn="l" eaLnBrk="1" hangingPunct="1">
              <a:buFontTx/>
              <a:buChar char="•"/>
            </a:pPr>
            <a:r>
              <a:rPr lang="ru-RU" altLang="ru-RU" sz="2000" i="1" smtClean="0"/>
              <a:t>Медведева Ольга Александрона</a:t>
            </a:r>
          </a:p>
          <a:p>
            <a:pPr algn="l" eaLnBrk="1" hangingPunct="1">
              <a:buFontTx/>
              <a:buChar char="•"/>
            </a:pPr>
            <a:r>
              <a:rPr lang="ru-RU" altLang="ru-RU" sz="2000" i="1" smtClean="0"/>
              <a:t>Бушманова Светлана Викторовна</a:t>
            </a:r>
            <a:endParaRPr lang="ru-RU" altLang="ru-RU" sz="3200" i="1" smtClean="0">
              <a:solidFill>
                <a:schemeClr val="accent2"/>
              </a:solidFill>
            </a:endParaRPr>
          </a:p>
          <a:p>
            <a:pPr algn="l" eaLnBrk="1" hangingPunct="1"/>
            <a:endParaRPr lang="ru-RU" altLang="ru-RU" sz="2000" i="1" smtClean="0"/>
          </a:p>
          <a:p>
            <a:pPr algn="l" eaLnBrk="1" hangingPunct="1"/>
            <a:endParaRPr lang="ru-RU" altLang="ru-RU" sz="3200" i="1" smtClean="0"/>
          </a:p>
          <a:p>
            <a:pPr algn="l" eaLnBrk="1" hangingPunct="1">
              <a:buFontTx/>
              <a:buChar char="•"/>
            </a:pPr>
            <a:endParaRPr lang="ru-RU" altLang="ru-RU" sz="3200" smtClean="0"/>
          </a:p>
        </p:txBody>
      </p:sp>
      <p:pic>
        <p:nvPicPr>
          <p:cNvPr id="2052" name="Picture 6" descr="kozzi-bag_full_of_golden_coin-2330x1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3644900"/>
            <a:ext cx="41052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«Меховые деньги»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23850" y="1412875"/>
            <a:ext cx="61610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Calibri" pitchFamily="34" charset="0"/>
              </a:rPr>
              <a:t>В качестве денег на Руси использовалась пушнина: </a:t>
            </a:r>
          </a:p>
          <a:p>
            <a:pPr eaLnBrk="1" hangingPunct="1"/>
            <a:r>
              <a:rPr lang="ru-RU" altLang="ru-RU" sz="2800" b="1">
                <a:solidFill>
                  <a:srgbClr val="215968"/>
                </a:solidFill>
                <a:latin typeface="Calibri" pitchFamily="34" charset="0"/>
              </a:rPr>
              <a:t>«куна» </a:t>
            </a:r>
            <a:r>
              <a:rPr lang="ru-RU" altLang="ru-RU" sz="2800">
                <a:latin typeface="Calibri" pitchFamily="34" charset="0"/>
              </a:rPr>
              <a:t>- шкурка куницы, </a:t>
            </a:r>
          </a:p>
          <a:p>
            <a:pPr eaLnBrk="1" hangingPunct="1"/>
            <a:r>
              <a:rPr lang="ru-RU" altLang="ru-RU" sz="2800" b="1">
                <a:solidFill>
                  <a:srgbClr val="215968"/>
                </a:solidFill>
                <a:latin typeface="Calibri" pitchFamily="34" charset="0"/>
              </a:rPr>
              <a:t>«вевервица» </a:t>
            </a:r>
            <a:r>
              <a:rPr lang="ru-RU" altLang="ru-RU" sz="2800">
                <a:latin typeface="Calibri" pitchFamily="34" charset="0"/>
              </a:rPr>
              <a:t>– шкурка белки, </a:t>
            </a:r>
            <a:endParaRPr lang="ru-RU" altLang="ru-RU" sz="2800"/>
          </a:p>
          <a:p>
            <a:pPr eaLnBrk="1" hangingPunct="1"/>
            <a:r>
              <a:rPr lang="ru-RU" altLang="ru-RU" sz="2800">
                <a:latin typeface="Calibri" pitchFamily="34" charset="0"/>
              </a:rPr>
              <a:t> </a:t>
            </a:r>
            <a:r>
              <a:rPr lang="ru-RU" altLang="ru-RU" sz="2800" b="1">
                <a:solidFill>
                  <a:srgbClr val="215968"/>
                </a:solidFill>
                <a:latin typeface="Calibri" pitchFamily="34" charset="0"/>
              </a:rPr>
              <a:t>«ногата» </a:t>
            </a:r>
            <a:r>
              <a:rPr lang="ru-RU" altLang="ru-RU" sz="2800">
                <a:latin typeface="Calibri" pitchFamily="34" charset="0"/>
              </a:rPr>
              <a:t>– мех с сохранившимися лапками</a:t>
            </a:r>
          </a:p>
        </p:txBody>
      </p:sp>
      <p:pic>
        <p:nvPicPr>
          <p:cNvPr id="11268" name="Picture 2" descr="http://img0.liveinternet.ru/images/attach/c/4/81/835/81835146_large_belk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92600"/>
            <a:ext cx="21447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4" descr="http://kot-pes.com/wp-content/uploads/2015/07/Kunica_11-650x4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Calibri" pitchFamily="34" charset="0"/>
            </a:endParaRPr>
          </a:p>
        </p:txBody>
      </p:sp>
      <p:pic>
        <p:nvPicPr>
          <p:cNvPr id="11270" name="Picture 6" descr="http://kot-pes.com/wp-content/uploads/2015/07/Kunica_11-650x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92600"/>
            <a:ext cx="33321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moloddushoy.ru/wp-content/uploads/2014/03/gornosta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292600"/>
            <a:ext cx="3357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268413"/>
            <a:ext cx="211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100013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ГРИВНА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14313" y="1000125"/>
            <a:ext cx="857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Calibri" pitchFamily="34" charset="0"/>
              </a:rPr>
              <a:t>С XII столетия место монет на денежном рынке заняли </a:t>
            </a:r>
            <a:r>
              <a:rPr lang="ru-RU" altLang="ru-RU" sz="2400" b="1">
                <a:latin typeface="Calibri" pitchFamily="34" charset="0"/>
              </a:rPr>
              <a:t>гривны</a:t>
            </a:r>
            <a:r>
              <a:rPr lang="ru-RU" altLang="ru-RU" sz="2400">
                <a:latin typeface="Calibri" pitchFamily="34" charset="0"/>
              </a:rPr>
              <a:t> — массивные слитки серебра или золота установленного веса и формы. Они были удобнее чем монеты для уплаты значительных денежных сумм, их было более легко перевозить и превращать в сырье для ремесленников-ювелиров. Наиболее распространенными на всей территории Руси были </a:t>
            </a:r>
            <a:r>
              <a:rPr lang="ru-RU" altLang="ru-RU" sz="2400" b="1">
                <a:latin typeface="Calibri" pitchFamily="34" charset="0"/>
              </a:rPr>
              <a:t>гривны новгородского типа</a:t>
            </a:r>
            <a:r>
              <a:rPr lang="ru-RU" altLang="ru-RU" sz="2400">
                <a:latin typeface="Calibri" pitchFamily="34" charset="0"/>
              </a:rPr>
              <a:t>, которые имели вид немного прогнутой палочки серебра.</a:t>
            </a:r>
          </a:p>
          <a:p>
            <a:pPr eaLnBrk="1" hangingPunct="1"/>
            <a:endParaRPr lang="ru-RU" altLang="ru-RU" sz="1800">
              <a:latin typeface="Calibri" pitchFamily="34" charset="0"/>
            </a:endParaRPr>
          </a:p>
        </p:txBody>
      </p:sp>
      <p:pic>
        <p:nvPicPr>
          <p:cNvPr id="12292" name="Picture 4" descr="http://muzeydeneg.ru/wp-content/uploads/2016/03/ris.1.-Rubl-slitok-300x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400" y="4000500"/>
            <a:ext cx="40274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s://go1.imgsmail.ru/imgpreview?key=21f62dbb81428e6b&amp;mb=imgdb_preview_1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197350"/>
            <a:ext cx="30003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РУБЛЬ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Как монета рубль существует с 1654 года. Это первая монета с надписью «рубль», двуглавым орлом на левой стороне, с царем на коне на оборотной стороне.</a:t>
            </a:r>
          </a:p>
        </p:txBody>
      </p:sp>
      <p:pic>
        <p:nvPicPr>
          <p:cNvPr id="13316" name="Picture 4" descr="РУБ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429000"/>
            <a:ext cx="6911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5723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КОПЕЙКА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87868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Calibri" pitchFamily="34" charset="0"/>
              </a:rPr>
              <a:t>Копейка появилась в результате денежной реформы, проведённой 20 марта 1535 года. Русские монеты того времени имели неправильную форму, так как чеканились на расплющенных обрезках серебряной проволоки. Из-за этого получались продолговатые пластинки, на которых выбивались надпись лицевой стороны и рисунок оборотной (из-за характерной формы  такие монеты называют «чешуйками»). На новой копейке был изображён всадник с копьём и этим она отличалась от старой московской деньги, где был изображён всадник с саблей. </a:t>
            </a:r>
          </a:p>
        </p:txBody>
      </p:sp>
      <p:sp>
        <p:nvSpPr>
          <p:cNvPr id="14340" name="AutoShape 4" descr="https://chronolines.ru/upload/line/354/timeline/media/cheshu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Calibri" pitchFamily="34" charset="0"/>
            </a:endParaRPr>
          </a:p>
        </p:txBody>
      </p:sp>
      <p:sp>
        <p:nvSpPr>
          <p:cNvPr id="14341" name="AutoShape 6" descr="https://chronolines.ru/upload/line/354/timeline/media/cheshu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Calibri" pitchFamily="34" charset="0"/>
            </a:endParaRPr>
          </a:p>
        </p:txBody>
      </p:sp>
      <p:pic>
        <p:nvPicPr>
          <p:cNvPr id="14342" name="Picture 8" descr="https://chronolines.ru/upload/line/354/timeline/media/cheshu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595813"/>
            <a:ext cx="39449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ДЕНЬГА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14313" y="1143000"/>
            <a:ext cx="86439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latin typeface="Calibri" pitchFamily="34" charset="0"/>
              </a:rPr>
              <a:t>Деньга́</a:t>
            </a:r>
            <a:r>
              <a:rPr lang="ru-RU" altLang="ru-RU" sz="2400">
                <a:latin typeface="Calibri" pitchFamily="34" charset="0"/>
              </a:rPr>
              <a:t> (до конца XVIII века — </a:t>
            </a:r>
            <a:r>
              <a:rPr lang="ru-RU" altLang="ru-RU" sz="2400" b="1">
                <a:latin typeface="Calibri" pitchFamily="34" charset="0"/>
              </a:rPr>
              <a:t>денга</a:t>
            </a:r>
            <a:r>
              <a:rPr lang="ru-RU" altLang="ru-RU" sz="2400">
                <a:latin typeface="Calibri" pitchFamily="34" charset="0"/>
              </a:rPr>
              <a:t>, от тюркского </a:t>
            </a:r>
            <a:r>
              <a:rPr lang="ru-RU" altLang="ru-RU" sz="2400" i="1">
                <a:latin typeface="Calibri" pitchFamily="34" charset="0"/>
              </a:rPr>
              <a:t>täŋkä</a:t>
            </a:r>
            <a:r>
              <a:rPr lang="ru-RU" altLang="ru-RU" sz="2400">
                <a:latin typeface="Calibri" pitchFamily="34" charset="0"/>
              </a:rPr>
              <a:t> — монета) — собирательное название древнерусских серебряных монет, чеканившихся начиная со второй половины XIV века в Москве, Новгороде, Рязани, Твери и других центрах монетной чеканки Деньга начала чеканиться как серебряная монета в XIV веке в Великом княжестве Московском, а с начала XV века и в других княжествах и республиках. На ней был изображён всадник с саблей.</a:t>
            </a:r>
          </a:p>
        </p:txBody>
      </p:sp>
      <p:pic>
        <p:nvPicPr>
          <p:cNvPr id="15364" name="Picture 2" descr="https://upload.wikimedia.org/wikipedia/commons/thumb/d/d9/Denga_-_IvanIV.jpg/200px-Denga_-_Ivan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652963"/>
            <a:ext cx="33877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s://upload.wikimedia.org/wikipedia/commons/thumb/8/81/%D0%94%D0%B5%D0%BD%D0%B3%D0%B0_%28%D1%81%D0%B5%D1%80%D0%B5%D0%B1%D1%80%D0%BE%29%2C_%D0%BE%D0%BA._1535_%D0%B3.%2C_%D0%A2%D0%B2%D0%B5%D1%80%D1%8C.jpg/200px-%D0%94%D0%B5%D0%BD%D0%B3%D0%B0_%28%D1%81%D0%B5%D1%80%D0%B5%D0%B1%D1%80%D0%BE%29%2C_%D0%BE%D0%BA._1535_%D0%B3.%2C_%D0%A2%D0%B2%D0%B5%D1%80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724400"/>
            <a:ext cx="3683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ГРОШ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</a:rPr>
              <a:t>Грош</a:t>
            </a:r>
            <a:r>
              <a:rPr lang="ru-RU" altLang="ru-RU" sz="2800" smtClean="0"/>
              <a:t>- мелкая разменная монета достоинством в 2 копейки, появившаяся в России в Х</a:t>
            </a:r>
            <a:r>
              <a:rPr lang="en-US" altLang="ru-RU" sz="2800" smtClean="0"/>
              <a:t>II </a:t>
            </a:r>
            <a:r>
              <a:rPr lang="ru-RU" altLang="ru-RU" sz="2800" smtClean="0"/>
              <a:t>в.</a:t>
            </a:r>
            <a:endParaRPr lang="en-US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pic>
        <p:nvPicPr>
          <p:cNvPr id="16388" name="preview-image" descr="http://cdn01.ru/files/users/images/4b/65/4b654ed9b230668cff4765bd5402106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35150" y="2924175"/>
            <a:ext cx="50403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АЛТЫН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35975" cy="2592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 smtClean="0"/>
              <a:t>Алтын, алтынник</a:t>
            </a:r>
            <a:r>
              <a:rPr lang="ru-RU" altLang="ru-RU" smtClean="0"/>
              <a:t> ( от лат. </a:t>
            </a:r>
            <a:r>
              <a:rPr lang="ru-RU" altLang="ru-RU" i="1" smtClean="0"/>
              <a:t>алты</a:t>
            </a:r>
            <a:r>
              <a:rPr lang="ru-RU" altLang="ru-RU" smtClean="0"/>
              <a:t> – «шесть»)- старинная русская монета, а также единица денежного счета.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С </a:t>
            </a:r>
            <a:r>
              <a:rPr lang="en-US" altLang="ru-RU" smtClean="0"/>
              <a:t>XV </a:t>
            </a:r>
            <a:r>
              <a:rPr lang="ru-RU" altLang="ru-RU" smtClean="0"/>
              <a:t>в. равнялась 6 московским или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3 новгородским деньгам.</a:t>
            </a:r>
          </a:p>
        </p:txBody>
      </p:sp>
      <p:pic>
        <p:nvPicPr>
          <p:cNvPr id="17412" name="Picture 4" descr="АЛТЫ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860800"/>
            <a:ext cx="52197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ГРИВЕННИК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7834312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</a:rPr>
              <a:t>Гривенник</a:t>
            </a:r>
            <a:r>
              <a:rPr lang="ru-RU" altLang="ru-RU" sz="2800" smtClean="0"/>
              <a:t>- десятикопеечная русская монета. Первый гривенник, также  называемых гривной, был выпущен в 1701году. Происхождение слова гривенник от древнерусской денежной единицы </a:t>
            </a:r>
            <a:r>
              <a:rPr lang="ru-RU" altLang="ru-RU" sz="2800" smtClean="0">
                <a:solidFill>
                  <a:schemeClr val="accent2"/>
                </a:solidFill>
              </a:rPr>
              <a:t>«гривна».</a:t>
            </a:r>
          </a:p>
        </p:txBody>
      </p:sp>
      <p:pic>
        <p:nvPicPr>
          <p:cNvPr id="18436" name="Picture 4" descr="ГРИВЕН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933825"/>
            <a:ext cx="46815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ПОЛТИННИК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14705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Полтины появились в русских княжествах одновременно с рублями-гривнами, в </a:t>
            </a:r>
            <a:r>
              <a:rPr lang="en-US" altLang="ru-RU" sz="2800" smtClean="0"/>
              <a:t>XII</a:t>
            </a:r>
            <a:r>
              <a:rPr lang="ru-RU" altLang="ru-RU" sz="2800" smtClean="0"/>
              <a:t>-</a:t>
            </a:r>
            <a:r>
              <a:rPr lang="en-US" altLang="ru-RU" sz="2800" smtClean="0"/>
              <a:t>XIV</a:t>
            </a:r>
            <a:r>
              <a:rPr lang="ru-RU" altLang="ru-RU" sz="2800" smtClean="0"/>
              <a:t>веке. Рубль представлял собой серебряный слиток вытянутой формы; разрубленный пополам, он делился на две полтины.</a:t>
            </a:r>
          </a:p>
        </p:txBody>
      </p:sp>
      <p:pic>
        <p:nvPicPr>
          <p:cNvPr id="19460" name="Picture 8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860800"/>
            <a:ext cx="437038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АССИГНАЦИИ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362950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По указу Екатерины </a:t>
            </a:r>
            <a:r>
              <a:rPr lang="ro-RO" altLang="ru-RU" sz="2800" smtClean="0"/>
              <a:t>II</a:t>
            </a:r>
            <a:r>
              <a:rPr lang="ru-RU" altLang="ru-RU" sz="2800" smtClean="0"/>
              <a:t> на банки был возложен обмен медных денег на государственные ассигнации четырех достоинств: 25, 50, 75 и 100 рублей. Их печатали черной краской на белой бумаге с водяными знаками. Так появились в России первые бумажные деньги.</a:t>
            </a:r>
          </a:p>
        </p:txBody>
      </p:sp>
      <p:pic>
        <p:nvPicPr>
          <p:cNvPr id="20484" name="Picture 10" descr="carskie6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933825"/>
            <a:ext cx="4286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assignats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60800"/>
            <a:ext cx="43211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288" y="404813"/>
            <a:ext cx="7772400" cy="1470025"/>
          </a:xfrm>
        </p:spPr>
        <p:txBody>
          <a:bodyPr anchor="ctr"/>
          <a:lstStyle/>
          <a:p>
            <a:pPr algn="l" eaLnBrk="1" hangingPunct="1"/>
            <a:r>
              <a:rPr lang="ru-RU" altLang="ru-RU" sz="3200" b="1" i="1" smtClean="0">
                <a:solidFill>
                  <a:schemeClr val="accent2"/>
                </a:solidFill>
              </a:rPr>
              <a:t>Цель:</a:t>
            </a:r>
            <a:r>
              <a:rPr lang="ru-RU" altLang="ru-RU" sz="2800" smtClean="0"/>
              <a:t> организовать творческий поиск и применение знаний по теме </a:t>
            </a:r>
            <a:r>
              <a:rPr lang="en-US" altLang="ru-RU" sz="2800" smtClean="0"/>
              <a:t/>
            </a:r>
            <a:br>
              <a:rPr lang="en-US" altLang="ru-RU" sz="2800" smtClean="0"/>
            </a:br>
            <a:r>
              <a:rPr lang="ru-RU" altLang="ru-RU" sz="2800" smtClean="0"/>
              <a:t>«Какие деньги были раньше в России»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264275" cy="3240087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3200" b="1" i="1" smtClean="0">
                <a:solidFill>
                  <a:schemeClr val="accent2"/>
                </a:solidFill>
              </a:rPr>
              <a:t>Задачи: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mtClean="0"/>
              <a:t>Создать условия для овладения методами научного познания в процессе деятельности учащихся по поиску новых знаний;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mtClean="0"/>
              <a:t>Способствовать формированию интереса, потребности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mtClean="0"/>
              <a:t>       в творческой деятельности,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mtClean="0"/>
              <a:t>       в самообразовании.</a:t>
            </a:r>
          </a:p>
        </p:txBody>
      </p:sp>
      <p:pic>
        <p:nvPicPr>
          <p:cNvPr id="3076" name="Picture 8" descr="мыш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716338"/>
            <a:ext cx="32035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АННАГРАММЫ</a:t>
            </a:r>
          </a:p>
        </p:txBody>
      </p:sp>
      <p:graphicFrame>
        <p:nvGraphicFramePr>
          <p:cNvPr id="40339" name="Group 403"/>
          <p:cNvGraphicFramePr>
            <a:graphicFrameLocks noGrp="1"/>
          </p:cNvGraphicFramePr>
          <p:nvPr>
            <p:ph sz="quarter" idx="1"/>
          </p:nvPr>
        </p:nvGraphicFramePr>
        <p:xfrm>
          <a:off x="468313" y="1555750"/>
          <a:ext cx="3970337" cy="903288"/>
        </p:xfrm>
        <a:graphic>
          <a:graphicData uri="http://schemas.openxmlformats.org/drawingml/2006/table">
            <a:tbl>
              <a:tblPr/>
              <a:tblGrid>
                <a:gridCol w="568325"/>
                <a:gridCol w="565150"/>
                <a:gridCol w="566737"/>
                <a:gridCol w="569913"/>
                <a:gridCol w="566737"/>
                <a:gridCol w="565150"/>
                <a:gridCol w="568325"/>
              </a:tblGrid>
              <a:tr h="171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340" name="Group 404"/>
          <p:cNvGraphicFramePr>
            <a:graphicFrameLocks noGrp="1"/>
          </p:cNvGraphicFramePr>
          <p:nvPr>
            <p:ph sz="quarter" idx="2"/>
          </p:nvPr>
        </p:nvGraphicFramePr>
        <p:xfrm>
          <a:off x="4500563" y="2781300"/>
          <a:ext cx="4100512" cy="914400"/>
        </p:xfrm>
        <a:graphic>
          <a:graphicData uri="http://schemas.openxmlformats.org/drawingml/2006/table">
            <a:tbl>
              <a:tblPr/>
              <a:tblGrid>
                <a:gridCol w="819150"/>
                <a:gridCol w="820737"/>
                <a:gridCol w="820738"/>
                <a:gridCol w="820737"/>
                <a:gridCol w="819150"/>
              </a:tblGrid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336" name="Group 400"/>
          <p:cNvGraphicFramePr>
            <a:graphicFrameLocks noGrp="1"/>
          </p:cNvGraphicFramePr>
          <p:nvPr>
            <p:ph sz="quarter" idx="3"/>
          </p:nvPr>
        </p:nvGraphicFramePr>
        <p:xfrm>
          <a:off x="611188" y="4076700"/>
          <a:ext cx="3898900" cy="914400"/>
        </p:xfrm>
        <a:graphic>
          <a:graphicData uri="http://schemas.openxmlformats.org/drawingml/2006/table">
            <a:tbl>
              <a:tblPr/>
              <a:tblGrid>
                <a:gridCol w="779462"/>
                <a:gridCol w="779463"/>
                <a:gridCol w="781050"/>
                <a:gridCol w="779462"/>
                <a:gridCol w="779463"/>
              </a:tblGrid>
              <a:tr h="371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341" name="Group 405"/>
          <p:cNvGraphicFramePr>
            <a:graphicFrameLocks noGrp="1"/>
          </p:cNvGraphicFramePr>
          <p:nvPr>
            <p:ph sz="quarter" idx="4"/>
          </p:nvPr>
        </p:nvGraphicFramePr>
        <p:xfrm>
          <a:off x="4859338" y="5084763"/>
          <a:ext cx="3754437" cy="984250"/>
        </p:xfrm>
        <a:graphic>
          <a:graphicData uri="http://schemas.openxmlformats.org/drawingml/2006/table">
            <a:tbl>
              <a:tblPr/>
              <a:tblGrid>
                <a:gridCol w="625475"/>
                <a:gridCol w="625475"/>
                <a:gridCol w="627062"/>
                <a:gridCol w="625475"/>
                <a:gridCol w="625475"/>
                <a:gridCol w="625475"/>
              </a:tblGrid>
              <a:tr h="466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</a:rPr>
              <a:t>АННАГРАММЫ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r>
              <a:rPr lang="ru-RU" altLang="ru-RU" sz="4000" b="1" smtClean="0">
                <a:solidFill>
                  <a:srgbClr val="FF0000"/>
                </a:solidFill>
              </a:rPr>
              <a:t>(проверка)</a:t>
            </a:r>
          </a:p>
        </p:txBody>
      </p:sp>
      <p:graphicFrame>
        <p:nvGraphicFramePr>
          <p:cNvPr id="50271" name="Group 95"/>
          <p:cNvGraphicFramePr>
            <a:graphicFrameLocks noGrp="1"/>
          </p:cNvGraphicFramePr>
          <p:nvPr>
            <p:ph sz="quarter" idx="1"/>
          </p:nvPr>
        </p:nvGraphicFramePr>
        <p:xfrm>
          <a:off x="468313" y="1555750"/>
          <a:ext cx="3970337" cy="974725"/>
        </p:xfrm>
        <a:graphic>
          <a:graphicData uri="http://schemas.openxmlformats.org/drawingml/2006/table">
            <a:tbl>
              <a:tblPr/>
              <a:tblGrid>
                <a:gridCol w="568325"/>
                <a:gridCol w="565150"/>
                <a:gridCol w="566737"/>
                <a:gridCol w="569913"/>
                <a:gridCol w="566737"/>
                <a:gridCol w="565150"/>
                <a:gridCol w="568325"/>
              </a:tblGrid>
              <a:tr h="171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269" name="Group 93"/>
          <p:cNvGraphicFramePr>
            <a:graphicFrameLocks noGrp="1"/>
          </p:cNvGraphicFramePr>
          <p:nvPr>
            <p:ph sz="quarter" idx="2"/>
          </p:nvPr>
        </p:nvGraphicFramePr>
        <p:xfrm>
          <a:off x="4500563" y="2781300"/>
          <a:ext cx="4100512" cy="974725"/>
        </p:xfrm>
        <a:graphic>
          <a:graphicData uri="http://schemas.openxmlformats.org/drawingml/2006/table">
            <a:tbl>
              <a:tblPr/>
              <a:tblGrid>
                <a:gridCol w="819150"/>
                <a:gridCol w="820737"/>
                <a:gridCol w="820738"/>
                <a:gridCol w="820737"/>
                <a:gridCol w="819150"/>
              </a:tblGrid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270" name="Group 94"/>
          <p:cNvGraphicFramePr>
            <a:graphicFrameLocks noGrp="1"/>
          </p:cNvGraphicFramePr>
          <p:nvPr>
            <p:ph sz="quarter" idx="3"/>
          </p:nvPr>
        </p:nvGraphicFramePr>
        <p:xfrm>
          <a:off x="611188" y="4076700"/>
          <a:ext cx="3898900" cy="974725"/>
        </p:xfrm>
        <a:graphic>
          <a:graphicData uri="http://schemas.openxmlformats.org/drawingml/2006/table">
            <a:tbl>
              <a:tblPr/>
              <a:tblGrid>
                <a:gridCol w="779462"/>
                <a:gridCol w="779463"/>
                <a:gridCol w="781050"/>
                <a:gridCol w="779462"/>
                <a:gridCol w="779463"/>
              </a:tblGrid>
              <a:tr h="371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268" name="Group 92"/>
          <p:cNvGraphicFramePr>
            <a:graphicFrameLocks noGrp="1"/>
          </p:cNvGraphicFramePr>
          <p:nvPr>
            <p:ph sz="quarter" idx="4"/>
          </p:nvPr>
        </p:nvGraphicFramePr>
        <p:xfrm>
          <a:off x="4859338" y="5084763"/>
          <a:ext cx="3754437" cy="1046162"/>
        </p:xfrm>
        <a:graphic>
          <a:graphicData uri="http://schemas.openxmlformats.org/drawingml/2006/table">
            <a:tbl>
              <a:tblPr/>
              <a:tblGrid>
                <a:gridCol w="625475"/>
                <a:gridCol w="625475"/>
                <a:gridCol w="627062"/>
                <a:gridCol w="625475"/>
                <a:gridCol w="625475"/>
                <a:gridCol w="625475"/>
              </a:tblGrid>
              <a:tr h="466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2794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ВИКТОРИНА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sz="3600" smtClean="0"/>
              <a:t>С 16 века на Руси чеканилась серебряная  монета,  на  которой изображался всадник, с копьём в руках.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3284538"/>
            <a:ext cx="3313112" cy="2203450"/>
          </a:xfr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987675" y="5516563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276350" algn="l"/>
              </a:tabLst>
            </a:pPr>
            <a:r>
              <a:rPr lang="ru-RU" altLang="ru-RU" sz="4000" b="1" i="1">
                <a:solidFill>
                  <a:schemeClr val="accent2"/>
                </a:solidFill>
              </a:rPr>
              <a:t>КОПЕЙКА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  <a:noFill/>
        </p:spPr>
        <p:txBody>
          <a:bodyPr/>
          <a:lstStyle/>
          <a:p>
            <a:r>
              <a:rPr lang="ru-RU" altLang="ru-RU" sz="4000" smtClean="0"/>
              <a:t>Монета,  название  которой получилось  от  татарского  слова «алты» (шесть).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852738"/>
            <a:ext cx="3495675" cy="1700212"/>
          </a:xfr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32138" y="4724400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276350" algn="l"/>
              </a:tabLst>
            </a:pPr>
            <a:r>
              <a:rPr lang="ru-RU" altLang="ru-RU" sz="4000" b="1" i="1">
                <a:solidFill>
                  <a:schemeClr val="accent2"/>
                </a:solidFill>
              </a:rPr>
              <a:t>алтын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8075612" cy="1584325"/>
          </a:xfrm>
        </p:spPr>
        <p:txBody>
          <a:bodyPr/>
          <a:lstStyle/>
          <a:p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>Эта монета имеет почтенный возраст и одно из старых названий, доживших до наших дней. Оно родилось в 18 веке. До первой половины 15 века её вырубали из металлического бруска.</a:t>
            </a:r>
            <a:r>
              <a:rPr lang="ru-RU" altLang="ru-RU" sz="4000" smtClean="0"/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3933825"/>
            <a:ext cx="3343275" cy="1685925"/>
          </a:xfr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19475" y="5661025"/>
            <a:ext cx="244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276350" algn="l"/>
              </a:tabLst>
            </a:pPr>
            <a:r>
              <a:rPr lang="ru-RU" altLang="ru-RU" sz="4000" b="1" i="1">
                <a:solidFill>
                  <a:schemeClr val="accent2"/>
                </a:solidFill>
              </a:rPr>
              <a:t>РУБЛЬ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Брусок из расплавленного серебра</a:t>
            </a:r>
          </a:p>
        </p:txBody>
      </p:sp>
      <p:sp>
        <p:nvSpPr>
          <p:cNvPr id="15366" name="Rectangle 6"/>
          <p:cNvSpPr>
            <a:spLocks noChangeArrowheads="1"/>
          </p:cNvSpPr>
          <p:nvPr>
            <p:ph idx="1"/>
          </p:nvPr>
        </p:nvSpPr>
        <p:spPr>
          <a:xfrm>
            <a:off x="2411413" y="4581525"/>
            <a:ext cx="4043362" cy="1184275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tabLst>
                <a:tab pos="1276350" algn="l"/>
              </a:tabLst>
            </a:pPr>
            <a:r>
              <a:rPr lang="ru-RU" altLang="ru-RU" sz="4000" b="1" i="1" smtClean="0">
                <a:solidFill>
                  <a:schemeClr val="accent2"/>
                </a:solidFill>
              </a:rPr>
              <a:t>ГРИВНА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3600"/>
            <a:ext cx="606901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33375"/>
            <a:ext cx="82296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Эти деньги появились во времена правления Екатерины </a:t>
            </a:r>
            <a:r>
              <a:rPr lang="en-US" altLang="ru-RU" smtClean="0"/>
              <a:t>II</a:t>
            </a:r>
            <a:r>
              <a:rPr lang="ru-RU" altLang="ru-RU" smtClean="0"/>
              <a:t>. Они стали заменять металлические деньги. </a:t>
            </a:r>
          </a:p>
        </p:txBody>
      </p:sp>
      <p:pic>
        <p:nvPicPr>
          <p:cNvPr id="16390" name="Picture 6" descr="https://bearloka63.files.wordpress.com/2015/01/ekaterina2_24.jpg"/>
          <p:cNvPicPr>
            <a:picLocks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124075" y="2349500"/>
            <a:ext cx="4752975" cy="3062288"/>
          </a:xfr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55875" y="5310188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276350" algn="l"/>
              </a:tabLst>
            </a:pPr>
            <a:r>
              <a:rPr lang="ru-RU" altLang="ru-RU" sz="4000" b="1" i="1">
                <a:solidFill>
                  <a:schemeClr val="accent2"/>
                </a:solidFill>
              </a:rPr>
              <a:t>АССИГНАЦИИ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ru-RU" altLang="ru-RU" sz="4000" smtClean="0"/>
              <a:t>Самая «тёплая и мягкая монета»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ph type="body" idx="1"/>
          </p:nvPr>
        </p:nvSpPr>
        <p:spPr>
          <a:xfrm>
            <a:off x="2700338" y="5734050"/>
            <a:ext cx="4103687" cy="749300"/>
          </a:xfrm>
          <a:noFill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tabLst>
                <a:tab pos="1276350" algn="l"/>
              </a:tabLst>
            </a:pPr>
            <a:r>
              <a:rPr lang="ru-RU" altLang="ru-RU" sz="4000" b="1" i="1" smtClean="0">
                <a:solidFill>
                  <a:schemeClr val="accent2"/>
                </a:solidFill>
              </a:rPr>
              <a:t>КУНА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484313"/>
            <a:ext cx="31734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ВОССТАНОВИ ПОСЛОВИЦУ</a:t>
            </a:r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>
            <p:ph sz="half" idx="1"/>
          </p:nvPr>
        </p:nvGraphicFramePr>
        <p:xfrm>
          <a:off x="2195513" y="4292600"/>
          <a:ext cx="4897437" cy="1800225"/>
        </p:xfrm>
        <a:graphic>
          <a:graphicData uri="http://schemas.openxmlformats.org/drawingml/2006/table">
            <a:tbl>
              <a:tblPr/>
              <a:tblGrid>
                <a:gridCol w="979353"/>
                <a:gridCol w="979353"/>
                <a:gridCol w="979353"/>
                <a:gridCol w="979353"/>
                <a:gridCol w="979353"/>
              </a:tblGrid>
              <a:tr h="10651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08" name="Group 208"/>
          <p:cNvGraphicFramePr>
            <a:graphicFrameLocks noGrp="1"/>
          </p:cNvGraphicFramePr>
          <p:nvPr>
            <p:ph sz="half" idx="2"/>
          </p:nvPr>
        </p:nvGraphicFramePr>
        <p:xfrm>
          <a:off x="179388" y="1268413"/>
          <a:ext cx="8496300" cy="2584450"/>
        </p:xfrm>
        <a:graphic>
          <a:graphicData uri="http://schemas.openxmlformats.org/drawingml/2006/table">
            <a:tbl>
              <a:tblPr/>
              <a:tblGrid>
                <a:gridCol w="4429125"/>
                <a:gridCol w="4067175"/>
              </a:tblGrid>
              <a:tr h="4714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Без денег торговать,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рубль щербатый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Без копейки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на рубль суматохи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Гроша не стоит,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как без соли хлебать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Лучше на гривну убытку,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а глядит рублём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На грош дела,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чем на алтын стыда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ВОССТАНОВИ ПОСЛОВИЦУ</a:t>
            </a:r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>
            <p:ph sz="half" idx="1"/>
          </p:nvPr>
        </p:nvGraphicFramePr>
        <p:xfrm>
          <a:off x="2195513" y="4292600"/>
          <a:ext cx="5545137" cy="1920875"/>
        </p:xfrm>
        <a:graphic>
          <a:graphicData uri="http://schemas.openxmlformats.org/drawingml/2006/table">
            <a:tbl>
              <a:tblPr/>
              <a:tblGrid>
                <a:gridCol w="1108968"/>
                <a:gridCol w="1108968"/>
                <a:gridCol w="1108968"/>
                <a:gridCol w="1108968"/>
                <a:gridCol w="1108968"/>
              </a:tblGrid>
              <a:tr h="2896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08" name="Group 208"/>
          <p:cNvGraphicFramePr>
            <a:graphicFrameLocks noGrp="1"/>
          </p:cNvGraphicFramePr>
          <p:nvPr>
            <p:ph sz="half" idx="2"/>
          </p:nvPr>
        </p:nvGraphicFramePr>
        <p:xfrm>
          <a:off x="179388" y="1268413"/>
          <a:ext cx="8496300" cy="2584450"/>
        </p:xfrm>
        <a:graphic>
          <a:graphicData uri="http://schemas.openxmlformats.org/drawingml/2006/table">
            <a:tbl>
              <a:tblPr/>
              <a:tblGrid>
                <a:gridCol w="4429125"/>
                <a:gridCol w="4067175"/>
              </a:tblGrid>
              <a:tr h="4714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Без денег торговать,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рубль щербатый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Без копейки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на рубль суматохи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Гроша не стоит,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как без соли хлебать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Лучше на гривну убытку,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а глядит рублём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 На грош дела,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чем на алтын стыда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chemeClr val="accent2"/>
                </a:solidFill>
              </a:rPr>
              <a:t>Ожидаемые результаты</a:t>
            </a:r>
            <a:r>
              <a:rPr lang="ru-RU" altLang="ru-RU" sz="2800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4213" y="1052513"/>
            <a:ext cx="81359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ru-RU" sz="1600" b="1"/>
              <a:t>I. </a:t>
            </a:r>
            <a:r>
              <a:rPr lang="ru-RU" altLang="ru-RU" sz="1600" b="1"/>
              <a:t>Предметные</a:t>
            </a:r>
            <a:r>
              <a:rPr lang="ru-RU" altLang="ru-RU" sz="1600"/>
              <a:t>: ознакомление с понятиями «меховые деньги», куны, деньга, копейка, гривна, грош,алтын,рубль,гривенник, полтинник, ассигнация;</a:t>
            </a:r>
            <a:endParaRPr lang="ru-RU" altLang="ru-RU" sz="1600" b="1"/>
          </a:p>
          <a:p>
            <a:pPr eaLnBrk="1" hangingPunct="1"/>
            <a:r>
              <a:rPr lang="en-US" altLang="ru-RU" sz="1600" b="1"/>
              <a:t>II.</a:t>
            </a:r>
            <a:r>
              <a:rPr lang="ru-RU" altLang="ru-RU" sz="1600" b="1"/>
              <a:t>Метапредметные:</a:t>
            </a:r>
          </a:p>
          <a:p>
            <a:pPr eaLnBrk="1" hangingPunct="1"/>
            <a:r>
              <a:rPr lang="ru-RU" altLang="ru-RU" sz="1600"/>
              <a:t>а) </a:t>
            </a:r>
            <a:r>
              <a:rPr lang="ru-RU" altLang="ru-RU" sz="1600" u="sng"/>
              <a:t>познавательные УУД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 Освоение способов решения проблем творческого и поискового характера;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 Использование способа обработки, анализа и представления информации</a:t>
            </a:r>
          </a:p>
          <a:p>
            <a:pPr eaLnBrk="1" hangingPunct="1"/>
            <a:r>
              <a:rPr lang="ru-RU" altLang="ru-RU" sz="1600"/>
              <a:t>б) </a:t>
            </a:r>
            <a:r>
              <a:rPr lang="ru-RU" altLang="ru-RU" sz="1600" u="sng"/>
              <a:t>регулятивные УУД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 Понимание цели своих действий;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 Составление сообщений с опорой на карточку-помощник;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 Проявление познавательной и творческой инициативы.</a:t>
            </a:r>
          </a:p>
          <a:p>
            <a:pPr eaLnBrk="1" hangingPunct="1"/>
            <a:r>
              <a:rPr lang="ru-RU" altLang="ru-RU" sz="1600"/>
              <a:t>в) </a:t>
            </a:r>
            <a:r>
              <a:rPr lang="ru-RU" altLang="ru-RU" sz="1600" u="sng"/>
              <a:t>коммуникатвые УУД: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Умение слушать собеседника и вести диалог;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Умение знавать возможность существования различных точек зрения и права каждого иметь свое;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Умение излагать свое мнение и аргументировать свою точку зрения и оценку событий </a:t>
            </a:r>
          </a:p>
          <a:p>
            <a:pPr eaLnBrk="1" hangingPunct="1"/>
            <a:r>
              <a:rPr lang="ro-RO" altLang="ru-RU" sz="1600" b="1"/>
              <a:t>III</a:t>
            </a:r>
            <a:r>
              <a:rPr lang="ru-RU" altLang="ru-RU" sz="1600" b="1"/>
              <a:t>.Личностные</a:t>
            </a:r>
            <a:r>
              <a:rPr lang="ru-RU" altLang="ru-RU" sz="1600"/>
              <a:t>:</a:t>
            </a:r>
          </a:p>
          <a:p>
            <a:pPr eaLnBrk="1" hangingPunct="1">
              <a:buFontTx/>
              <a:buChar char="•"/>
            </a:pPr>
            <a:r>
              <a:rPr lang="ru-RU" altLang="ru-RU" sz="1600"/>
              <a:t>Овладение начальными навыками адаптации в мире финансовых отношений.</a:t>
            </a:r>
          </a:p>
          <a:p>
            <a:pPr eaLnBrk="1" hangingPunct="1">
              <a:buFontTx/>
              <a:buChar char="•"/>
            </a:pPr>
            <a:endParaRPr lang="ru-RU" altLang="ru-RU" sz="1600"/>
          </a:p>
          <a:p>
            <a:pPr eaLnBrk="1" hangingPunct="1"/>
            <a:endParaRPr lang="ru-RU" altLang="ru-RU" sz="1600"/>
          </a:p>
        </p:txBody>
      </p:sp>
      <p:pic>
        <p:nvPicPr>
          <p:cNvPr id="4100" name="Picture 7" descr="мыш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368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Всё было понятно</a:t>
            </a:r>
          </a:p>
        </p:txBody>
      </p:sp>
      <p:pic>
        <p:nvPicPr>
          <p:cNvPr id="31747" name="Picture 4" descr="Дерево пожеланий на свадьбу - шабло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888"/>
            <a:ext cx="47529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5276850" y="1431925"/>
            <a:ext cx="576263" cy="503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rgbClr val="FF6600"/>
              </a:solidFill>
            </a:endParaRP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5313363" y="2976563"/>
            <a:ext cx="576262" cy="503237"/>
          </a:xfrm>
          <a:prstGeom prst="ellipse">
            <a:avLst/>
          </a:prstGeom>
          <a:solidFill>
            <a:srgbClr val="DEDED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5278438" y="4546600"/>
            <a:ext cx="576262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919788" y="2493963"/>
            <a:ext cx="17478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972175" y="1484313"/>
            <a:ext cx="326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Всё было понятно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6227763" y="2997200"/>
            <a:ext cx="259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Есть  сомнения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227763" y="46529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Ничего не понял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33375"/>
            <a:ext cx="7777163" cy="6191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chemeClr val="accent2"/>
                </a:solidFill>
              </a:rPr>
              <a:t>Форма проведения занятия:</a:t>
            </a:r>
            <a:r>
              <a:rPr lang="ru-RU" altLang="ru-RU" sz="2800" b="1" smtClean="0"/>
              <a:t> </a:t>
            </a:r>
            <a:r>
              <a:rPr lang="ru-RU" altLang="ru-RU" sz="2800" smtClean="0"/>
              <a:t>исследовательская работа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chemeClr val="accent2"/>
                </a:solidFill>
              </a:rPr>
              <a:t>Форма организации деятельности</a:t>
            </a:r>
            <a:r>
              <a:rPr lang="ru-RU" altLang="ru-RU" sz="2800" b="1" smtClean="0"/>
              <a:t> </a:t>
            </a:r>
            <a:r>
              <a:rPr lang="ru-RU" altLang="ru-RU" sz="2800" b="1" i="1" smtClean="0">
                <a:solidFill>
                  <a:schemeClr val="accent2"/>
                </a:solidFill>
              </a:rPr>
              <a:t>обучающихся</a:t>
            </a:r>
            <a:r>
              <a:rPr lang="ru-RU" altLang="ru-RU" sz="2800" smtClean="0"/>
              <a:t>: групповая, индивидуальная и фронтальная формы работы.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chemeClr val="accent2"/>
                </a:solidFill>
              </a:rPr>
              <a:t>Методы, приемы</a:t>
            </a:r>
            <a:r>
              <a:rPr lang="ru-RU" altLang="ru-RU" sz="2800" smtClean="0"/>
              <a:t>: мини-исследование, метод проектов</a:t>
            </a:r>
          </a:p>
          <a:p>
            <a:pPr algn="r" eaLnBrk="1" hangingPunct="1">
              <a:buFontTx/>
              <a:buNone/>
            </a:pPr>
            <a:r>
              <a:rPr lang="en-US" altLang="ru-RU" sz="2800" b="1" i="1" smtClean="0">
                <a:solidFill>
                  <a:schemeClr val="accent2"/>
                </a:solidFill>
              </a:rPr>
              <a:t>               </a:t>
            </a:r>
            <a:r>
              <a:rPr lang="ru-RU" altLang="ru-RU" sz="2800" b="1" i="1" smtClean="0">
                <a:solidFill>
                  <a:schemeClr val="accent2"/>
                </a:solidFill>
              </a:rPr>
              <a:t>Основные понятия и термины</a:t>
            </a:r>
            <a:r>
              <a:rPr lang="ru-RU" altLang="ru-RU" sz="2800" b="1" smtClean="0"/>
              <a:t>:</a:t>
            </a:r>
            <a:r>
              <a:rPr lang="en-US" altLang="ru-RU" sz="2800" b="1" smtClean="0"/>
              <a:t> </a:t>
            </a:r>
            <a:r>
              <a:rPr lang="ru-RU" altLang="ru-RU" sz="2800" smtClean="0"/>
              <a:t> </a:t>
            </a:r>
            <a:r>
              <a:rPr lang="en-US" altLang="ru-RU" sz="2800" smtClean="0"/>
              <a:t> </a:t>
            </a:r>
            <a:r>
              <a:rPr lang="ru-RU" altLang="ru-RU" sz="2800" smtClean="0"/>
              <a:t>  «меховые деньги», куны, деньга, копейка, гривна, грош,алтын,рубль,гривенник, полтинник, ассигнация.</a:t>
            </a:r>
          </a:p>
          <a:p>
            <a:pPr algn="r" eaLnBrk="1" hangingPunct="1">
              <a:buFontTx/>
              <a:buNone/>
            </a:pPr>
            <a:r>
              <a:rPr lang="ru-RU" altLang="ru-RU" sz="2800" b="1" i="1" smtClean="0">
                <a:solidFill>
                  <a:schemeClr val="accent2"/>
                </a:solidFill>
              </a:rPr>
              <a:t>Целевая аудитория</a:t>
            </a:r>
            <a:r>
              <a:rPr lang="ru-RU" altLang="ru-RU" sz="2800" smtClean="0"/>
              <a:t>: 3 класс</a:t>
            </a:r>
          </a:p>
        </p:txBody>
      </p:sp>
      <p:pic>
        <p:nvPicPr>
          <p:cNvPr id="5123" name="Picture 5" descr="мыши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2133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eu.ru/wp-content/uploads/2016/02/scroog_1351878465-1500x10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9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st-im.kinopoisk.ru/im/kadr/8/5/8/kinopoisk.ru-Alesha-Popovich-i-Tugarin-Zmey-858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57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mamadelki.ru/wp-content/uploads/2014/03/f_4d80485903a89-22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3995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s://upload.wikimedia.org/wikipedia/ru/2/24/Buratino_vladimiro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sp>
        <p:nvSpPr>
          <p:cNvPr id="7172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pic>
        <p:nvPicPr>
          <p:cNvPr id="7173" name="Picture 6" descr="http://img-fotki.yandex.ru/get/4132/6444752.7f/0_8f587_418c869a_L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598863"/>
          </a:xfrm>
          <a:noFill/>
        </p:spPr>
      </p:pic>
      <p:pic>
        <p:nvPicPr>
          <p:cNvPr id="7174" name="Picture 4" descr="https://www.1c-interes.ru/upload/resize_src/c0/c06098ae91910edb73c888f985bc093f.jpg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587750"/>
          </a:xfrm>
          <a:noFill/>
        </p:spPr>
      </p:pic>
      <p:pic>
        <p:nvPicPr>
          <p:cNvPr id="7175" name="Picture 12" descr="imgpreview?key=6df481953a98506&amp;mb=imgdb_preview_8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498850"/>
            <a:ext cx="42481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Клад кота Леопольда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5" descr="1482037772_leop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41438"/>
            <a:ext cx="644683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ГРИВЕННИК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3313112" cy="1727200"/>
          </a:xfrm>
          <a:noFill/>
        </p:spPr>
      </p:pic>
      <p:pic>
        <p:nvPicPr>
          <p:cNvPr id="9219" name="preview-image" descr="https://go1.imgsmail.ru/imgpreview?key=588fef71b11e4350&amp;mb=imgdb_preview_462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219700" y="188913"/>
            <a:ext cx="3384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00438"/>
            <a:ext cx="2736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844675"/>
            <a:ext cx="25923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review-image" descr="http://fotoartefakt.ru/foto/foto-denga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276600" y="2420938"/>
            <a:ext cx="230346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review-image" descr="http://900igr.net/datai/ekonomika/Monety/0024-037-Altyn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95288" y="5013325"/>
            <a:ext cx="30956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1500" y="2276475"/>
            <a:ext cx="26654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review-image" descr="http://finavi.ru/wp-content/uploads/2014/11/assignatsiya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851275" y="4365625"/>
            <a:ext cx="38163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7200" i="1" smtClean="0">
                <a:solidFill>
                  <a:schemeClr val="accent2"/>
                </a:solidFill>
              </a:rPr>
              <a:t>Какие деньги были раньше </a:t>
            </a:r>
            <a:r>
              <a:rPr lang="en-US" altLang="ru-RU" sz="7200" i="1" smtClean="0">
                <a:solidFill>
                  <a:schemeClr val="accent2"/>
                </a:solidFill>
              </a:rPr>
              <a:t/>
            </a:r>
            <a:br>
              <a:rPr lang="en-US" altLang="ru-RU" sz="7200" i="1" smtClean="0">
                <a:solidFill>
                  <a:schemeClr val="accent2"/>
                </a:solidFill>
              </a:rPr>
            </a:br>
            <a:r>
              <a:rPr lang="ru-RU" altLang="ru-RU" sz="7200" i="1" smtClean="0">
                <a:solidFill>
                  <a:schemeClr val="accent2"/>
                </a:solidFill>
              </a:rPr>
              <a:t>в России.</a:t>
            </a:r>
          </a:p>
        </p:txBody>
      </p:sp>
      <p:pic>
        <p:nvPicPr>
          <p:cNvPr id="10243" name="Picture 7" descr="maxres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721100"/>
            <a:ext cx="66960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871</Words>
  <Application>Microsoft Office PowerPoint</Application>
  <PresentationFormat>Экран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Оформление по умолчанию</vt:lpstr>
      <vt:lpstr>  Тема проекта:  Содержание и методы преподавания  темы по истории возникновения денег в России.</vt:lpstr>
      <vt:lpstr>Цель: организовать творческий поиск и применение знаний по теме  «Какие деньги были раньше в России»</vt:lpstr>
      <vt:lpstr>Ожидаемые результаты:</vt:lpstr>
      <vt:lpstr>Слайд 4</vt:lpstr>
      <vt:lpstr>Слайд 5</vt:lpstr>
      <vt:lpstr>Слайд 6</vt:lpstr>
      <vt:lpstr>Клад кота Леопольда</vt:lpstr>
      <vt:lpstr>Слайд 8</vt:lpstr>
      <vt:lpstr>Какие деньги были раньше  в России.</vt:lpstr>
      <vt:lpstr>«Меховые деньги»</vt:lpstr>
      <vt:lpstr>ГРИВНА</vt:lpstr>
      <vt:lpstr>РУБЛЬ</vt:lpstr>
      <vt:lpstr>КОПЕЙКА</vt:lpstr>
      <vt:lpstr>ДЕНЬГА</vt:lpstr>
      <vt:lpstr>ГРОШ</vt:lpstr>
      <vt:lpstr>АЛТЫН</vt:lpstr>
      <vt:lpstr>ГРИВЕННИК</vt:lpstr>
      <vt:lpstr>ПОЛТИННИК</vt:lpstr>
      <vt:lpstr>АССИГНАЦИИ</vt:lpstr>
      <vt:lpstr>АННАГРАММЫ</vt:lpstr>
      <vt:lpstr>АННАГРАММЫ (проверка)</vt:lpstr>
      <vt:lpstr>ВИКТОРИНА С 16 века на Руси чеканилась серебряная  монета,  на  которой изображался всадник, с копьём в руках.</vt:lpstr>
      <vt:lpstr>Монета,  название  которой получилось  от  татарского  слова «алты» (шесть).</vt:lpstr>
      <vt:lpstr> Эта монета имеет почтенный возраст и одно из старых названий, доживших до наших дней. Оно родилось в 18 веке. До первой половины 15 века её вырубали из металлического бруска. </vt:lpstr>
      <vt:lpstr>Брусок из расплавленного серебра</vt:lpstr>
      <vt:lpstr>Слайд 26</vt:lpstr>
      <vt:lpstr>Самая «тёплая и мягкая монета»</vt:lpstr>
      <vt:lpstr>ВОССТАНОВИ ПОСЛОВИЦУ</vt:lpstr>
      <vt:lpstr>ВОССТАНОВИ ПОСЛОВИЦУ</vt:lpstr>
      <vt:lpstr>Слайд 30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Содержание и методы преподавания темы история возникновения денег в России</dc:title>
  <dc:creator>Ольга и Алексей</dc:creator>
  <cp:lastModifiedBy>Natali</cp:lastModifiedBy>
  <cp:revision>11</cp:revision>
  <dcterms:created xsi:type="dcterms:W3CDTF">2007-11-29T22:04:13Z</dcterms:created>
  <dcterms:modified xsi:type="dcterms:W3CDTF">2018-11-12T12:38:19Z</dcterms:modified>
</cp:coreProperties>
</file>