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74" r:id="rId6"/>
    <p:sldId id="273" r:id="rId7"/>
    <p:sldId id="275" r:id="rId8"/>
    <p:sldId id="276" r:id="rId9"/>
    <p:sldId id="257" r:id="rId10"/>
    <p:sldId id="278" r:id="rId11"/>
    <p:sldId id="279" r:id="rId12"/>
    <p:sldId id="264" r:id="rId13"/>
    <p:sldId id="280" r:id="rId14"/>
    <p:sldId id="281" r:id="rId15"/>
    <p:sldId id="261" r:id="rId16"/>
    <p:sldId id="263" r:id="rId17"/>
    <p:sldId id="262" r:id="rId18"/>
    <p:sldId id="265" r:id="rId19"/>
    <p:sldId id="266" r:id="rId20"/>
    <p:sldId id="282" r:id="rId21"/>
    <p:sldId id="284" r:id="rId22"/>
    <p:sldId id="271" r:id="rId23"/>
    <p:sldId id="267" r:id="rId24"/>
    <p:sldId id="268" r:id="rId25"/>
    <p:sldId id="269" r:id="rId26"/>
    <p:sldId id="270" r:id="rId27"/>
    <p:sldId id="272" r:id="rId28"/>
    <p:sldId id="285" r:id="rId29"/>
    <p:sldId id="287" r:id="rId30"/>
    <p:sldId id="286" r:id="rId31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7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7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7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7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7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7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7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7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7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DEDEDE"/>
    <a:srgbClr val="FFFF00"/>
    <a:srgbClr val="C2C2C2"/>
    <a:srgbClr val="FF9900"/>
    <a:srgbClr val="FF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9771" autoAdjust="0"/>
  </p:normalViewPr>
  <p:slideViewPr>
    <p:cSldViewPr>
      <p:cViewPr varScale="1">
        <p:scale>
          <a:sx n="60" d="100"/>
          <a:sy n="60" d="100"/>
        </p:scale>
        <p:origin x="-90" y="-5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270A22-B0C6-45E9-93AF-CAD80C7304CD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28F003-DA97-4093-9D73-311C3A41903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3FC635-1FC8-4935-863F-EAC137A3719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0ED428-8B5E-4289-A658-707865CA058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0020A4-D5A5-449B-8F63-453D6C6E7185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1E7960-09A2-42B1-9772-1E342FFA8AD5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3200E7-B228-4803-A63F-AD8996100734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A9D37-E8B1-4A37-BD45-ED7C976A4B3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F0D099-86B4-4F6E-9A5A-5EF1090D384D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653129-65B1-4D28-9B84-D464A02DF7ED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40354C-78C8-4A19-A85B-D785225507A5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06F703-3D98-49EB-89C1-A9945010D05E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FE6BFF-BEF5-4224-A006-6B7B771A64B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DED5C27-2F57-4D2A-95AD-A585DD61C91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http://fotoartefakt.ru/foto/foto-denga.JPG" TargetMode="External"/><Relationship Id="rId13" Type="http://schemas.openxmlformats.org/officeDocument/2006/relationships/image" Target="http://finavi.ru/wp-content/uploads/2014/11/assignatsiya.jpg" TargetMode="External"/><Relationship Id="rId3" Type="http://schemas.openxmlformats.org/officeDocument/2006/relationships/image" Target="../media/image14.jpeg"/><Relationship Id="rId7" Type="http://schemas.openxmlformats.org/officeDocument/2006/relationships/image" Target="../media/image17.jpeg"/><Relationship Id="rId12" Type="http://schemas.openxmlformats.org/officeDocument/2006/relationships/image" Target="../media/image20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11" Type="http://schemas.openxmlformats.org/officeDocument/2006/relationships/image" Target="../media/image19.png"/><Relationship Id="rId5" Type="http://schemas.openxmlformats.org/officeDocument/2006/relationships/image" Target="../media/image15.png"/><Relationship Id="rId10" Type="http://schemas.openxmlformats.org/officeDocument/2006/relationships/image" Target="http://900igr.net/datai/ekonomika/Monety/0024-037-Altyn.jpg" TargetMode="External"/><Relationship Id="rId4" Type="http://schemas.openxmlformats.org/officeDocument/2006/relationships/image" Target="https://go1.imgsmail.ru/imgpreview?key=588fef71b11e4350&amp;mb=imgdb_preview_462" TargetMode="External"/><Relationship Id="rId9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http://cdn01.ru/files/users/images/4b/65/4b654ed9b230668cff4765bd54021063.jpg" TargetMode="Externa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https://bearloka63.files.wordpress.com/2015/01/ekaterina2_24.jpg" TargetMode="Externa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68313" y="260350"/>
            <a:ext cx="7772400" cy="1470025"/>
          </a:xfrm>
        </p:spPr>
        <p:txBody>
          <a:bodyPr anchor="ctr"/>
          <a:lstStyle/>
          <a:p>
            <a:pPr algn="l" eaLnBrk="1" hangingPunct="1"/>
            <a:r>
              <a:rPr lang="ru-RU" altLang="ru-RU" sz="3200" smtClean="0">
                <a:solidFill>
                  <a:schemeClr val="accent2"/>
                </a:solidFill>
              </a:rPr>
              <a:t/>
            </a:r>
            <a:br>
              <a:rPr lang="ru-RU" altLang="ru-RU" sz="3200" smtClean="0">
                <a:solidFill>
                  <a:schemeClr val="accent2"/>
                </a:solidFill>
              </a:rPr>
            </a:br>
            <a:r>
              <a:rPr lang="en-US" altLang="ru-RU" sz="3200" smtClean="0">
                <a:solidFill>
                  <a:schemeClr val="accent2"/>
                </a:solidFill>
              </a:rPr>
              <a:t/>
            </a:r>
            <a:br>
              <a:rPr lang="en-US" altLang="ru-RU" sz="3200" smtClean="0">
                <a:solidFill>
                  <a:schemeClr val="accent2"/>
                </a:solidFill>
              </a:rPr>
            </a:br>
            <a:r>
              <a:rPr lang="ru-RU" altLang="ru-RU" sz="4400" smtClean="0">
                <a:solidFill>
                  <a:schemeClr val="accent2"/>
                </a:solidFill>
              </a:rPr>
              <a:t>Тема проекта:</a:t>
            </a:r>
            <a:br>
              <a:rPr lang="ru-RU" altLang="ru-RU" sz="4400" smtClean="0">
                <a:solidFill>
                  <a:schemeClr val="accent2"/>
                </a:solidFill>
              </a:rPr>
            </a:br>
            <a:r>
              <a:rPr lang="ru-RU" altLang="ru-RU" sz="3200" smtClean="0"/>
              <a:t> Содержание и методы преподавания </a:t>
            </a:r>
            <a:r>
              <a:rPr lang="en-US" altLang="ru-RU" sz="3200" smtClean="0"/>
              <a:t> </a:t>
            </a:r>
            <a:r>
              <a:rPr lang="ru-RU" altLang="ru-RU" sz="3200" smtClean="0"/>
              <a:t>темы по истории возникновения денег в России</a:t>
            </a:r>
            <a:r>
              <a:rPr lang="en-US" altLang="ru-RU" sz="3200" smtClean="0"/>
              <a:t>.</a:t>
            </a:r>
            <a:endParaRPr lang="ru-RU" altLang="ru-RU" sz="3200" smtClean="0"/>
          </a:p>
        </p:txBody>
      </p:sp>
      <p:sp>
        <p:nvSpPr>
          <p:cNvPr id="205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68313" y="3141663"/>
            <a:ext cx="8675687" cy="5400675"/>
          </a:xfrm>
        </p:spPr>
        <p:txBody>
          <a:bodyPr/>
          <a:lstStyle/>
          <a:p>
            <a:pPr algn="l" eaLnBrk="1" hangingPunct="1"/>
            <a:r>
              <a:rPr lang="ru-RU" altLang="ru-RU" sz="2000" b="1" smtClean="0">
                <a:solidFill>
                  <a:schemeClr val="accent2"/>
                </a:solidFill>
              </a:rPr>
              <a:t>Участники группы:</a:t>
            </a:r>
          </a:p>
          <a:p>
            <a:pPr algn="l" eaLnBrk="1" hangingPunct="1">
              <a:buFontTx/>
              <a:buChar char="•"/>
            </a:pPr>
            <a:r>
              <a:rPr lang="ru-RU" altLang="ru-RU" sz="2000" i="1" smtClean="0"/>
              <a:t>Галанц Юлия Валерьевна</a:t>
            </a:r>
          </a:p>
          <a:p>
            <a:pPr algn="l" eaLnBrk="1" hangingPunct="1">
              <a:buFontTx/>
              <a:buChar char="•"/>
            </a:pPr>
            <a:r>
              <a:rPr lang="ru-RU" altLang="ru-RU" sz="2000" i="1" smtClean="0"/>
              <a:t>Медведева Ольга Александрона</a:t>
            </a:r>
          </a:p>
          <a:p>
            <a:pPr algn="l" eaLnBrk="1" hangingPunct="1">
              <a:buFontTx/>
              <a:buChar char="•"/>
            </a:pPr>
            <a:r>
              <a:rPr lang="ru-RU" altLang="ru-RU" sz="2000" i="1" smtClean="0"/>
              <a:t>Бушманова Светлана Викторовна</a:t>
            </a:r>
            <a:endParaRPr lang="ru-RU" altLang="ru-RU" sz="3200" i="1" smtClean="0">
              <a:solidFill>
                <a:schemeClr val="accent2"/>
              </a:solidFill>
            </a:endParaRPr>
          </a:p>
          <a:p>
            <a:pPr algn="l" eaLnBrk="1" hangingPunct="1"/>
            <a:endParaRPr lang="ru-RU" altLang="ru-RU" sz="2000" i="1" smtClean="0"/>
          </a:p>
          <a:p>
            <a:pPr algn="l" eaLnBrk="1" hangingPunct="1"/>
            <a:endParaRPr lang="ru-RU" altLang="ru-RU" sz="3200" i="1" smtClean="0"/>
          </a:p>
          <a:p>
            <a:pPr algn="l" eaLnBrk="1" hangingPunct="1">
              <a:buFontTx/>
              <a:buChar char="•"/>
            </a:pPr>
            <a:endParaRPr lang="ru-RU" altLang="ru-RU" sz="3200" smtClean="0"/>
          </a:p>
        </p:txBody>
      </p:sp>
      <p:pic>
        <p:nvPicPr>
          <p:cNvPr id="2052" name="Picture 6" descr="kozzi-bag_full_of_golden_coin-2330x16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8725" y="3644900"/>
            <a:ext cx="4105275" cy="287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395288" y="404813"/>
            <a:ext cx="7772400" cy="1470025"/>
          </a:xfrm>
        </p:spPr>
        <p:txBody>
          <a:bodyPr anchor="ctr"/>
          <a:lstStyle/>
          <a:p>
            <a:pPr algn="l" eaLnBrk="1" hangingPunct="1"/>
            <a:r>
              <a:rPr lang="ru-RU" altLang="ru-RU" sz="3200" b="1" i="1" smtClean="0">
                <a:solidFill>
                  <a:schemeClr val="accent2"/>
                </a:solidFill>
              </a:rPr>
              <a:t>Цель:</a:t>
            </a:r>
            <a:r>
              <a:rPr lang="ru-RU" altLang="ru-RU" sz="2800" smtClean="0"/>
              <a:t> организовать творческий поиск и применение знаний по теме </a:t>
            </a:r>
            <a:r>
              <a:rPr lang="en-US" altLang="ru-RU" sz="2800" smtClean="0"/>
              <a:t/>
            </a:r>
            <a:br>
              <a:rPr lang="en-US" altLang="ru-RU" sz="2800" smtClean="0"/>
            </a:br>
            <a:r>
              <a:rPr lang="ru-RU" altLang="ru-RU" sz="2800" smtClean="0"/>
              <a:t>«Какие деньги были раньше в России»</a:t>
            </a:r>
          </a:p>
        </p:txBody>
      </p:sp>
      <p:sp>
        <p:nvSpPr>
          <p:cNvPr id="307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395288" y="2205038"/>
            <a:ext cx="6264275" cy="3240087"/>
          </a:xfrm>
        </p:spPr>
        <p:txBody>
          <a:bodyPr/>
          <a:lstStyle/>
          <a:p>
            <a:pPr marL="609600" indent="-609600" algn="l" eaLnBrk="1" hangingPunct="1">
              <a:lnSpc>
                <a:spcPct val="80000"/>
              </a:lnSpc>
            </a:pPr>
            <a:r>
              <a:rPr lang="ru-RU" altLang="ru-RU" sz="3200" b="1" i="1" smtClean="0">
                <a:solidFill>
                  <a:schemeClr val="accent2"/>
                </a:solidFill>
              </a:rPr>
              <a:t>Задачи:</a:t>
            </a:r>
          </a:p>
          <a:p>
            <a:pPr marL="609600" indent="-609600" algn="l" eaLnBrk="1" hangingPunct="1">
              <a:lnSpc>
                <a:spcPct val="80000"/>
              </a:lnSpc>
              <a:buFontTx/>
              <a:buAutoNum type="arabicPeriod"/>
            </a:pPr>
            <a:r>
              <a:rPr lang="ru-RU" altLang="ru-RU" smtClean="0"/>
              <a:t>Создать условия для овладения методами научного познания в процессе деятельности учащихся по поиску новых знаний;</a:t>
            </a:r>
          </a:p>
          <a:p>
            <a:pPr marL="609600" indent="-609600" algn="l" eaLnBrk="1" hangingPunct="1">
              <a:lnSpc>
                <a:spcPct val="80000"/>
              </a:lnSpc>
              <a:buFontTx/>
              <a:buAutoNum type="arabicPeriod"/>
            </a:pPr>
            <a:r>
              <a:rPr lang="ru-RU" altLang="ru-RU" smtClean="0"/>
              <a:t>Способствовать формированию интереса, потребности </a:t>
            </a:r>
          </a:p>
          <a:p>
            <a:pPr marL="609600" indent="-609600" algn="l" eaLnBrk="1" hangingPunct="1">
              <a:lnSpc>
                <a:spcPct val="80000"/>
              </a:lnSpc>
            </a:pPr>
            <a:r>
              <a:rPr lang="ru-RU" altLang="ru-RU" smtClean="0"/>
              <a:t>       в творческой деятельности, </a:t>
            </a:r>
          </a:p>
          <a:p>
            <a:pPr marL="609600" indent="-609600" algn="l" eaLnBrk="1" hangingPunct="1">
              <a:lnSpc>
                <a:spcPct val="80000"/>
              </a:lnSpc>
            </a:pPr>
            <a:r>
              <a:rPr lang="ru-RU" altLang="ru-RU" smtClean="0"/>
              <a:t>       в самообразовании.</a:t>
            </a:r>
          </a:p>
        </p:txBody>
      </p:sp>
      <p:pic>
        <p:nvPicPr>
          <p:cNvPr id="3076" name="Picture 8" descr="мыши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525" y="3716338"/>
            <a:ext cx="3203575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/>
            <a:r>
              <a:rPr lang="ru-RU" altLang="ru-RU" sz="3600" b="1" i="1" smtClean="0">
                <a:solidFill>
                  <a:schemeClr val="accent2"/>
                </a:solidFill>
              </a:rPr>
              <a:t>Ожидаемые результаты</a:t>
            </a:r>
            <a:r>
              <a:rPr lang="ru-RU" altLang="ru-RU" sz="2800" smtClean="0">
                <a:solidFill>
                  <a:schemeClr val="accent2"/>
                </a:solidFill>
              </a:rPr>
              <a:t>:</a:t>
            </a:r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684213" y="1052513"/>
            <a:ext cx="8135937" cy="498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altLang="ru-RU" sz="1600" b="1"/>
              <a:t>I. </a:t>
            </a:r>
            <a:r>
              <a:rPr lang="ru-RU" altLang="ru-RU" sz="1600" b="1"/>
              <a:t>Предметные</a:t>
            </a:r>
            <a:r>
              <a:rPr lang="ru-RU" altLang="ru-RU" sz="1600"/>
              <a:t>: ознакомление с понятиями «меховые деньги», куны, деньга, копейка, гривна, грош,алтын,рубль,гривенник, полтинник, ассигнация;</a:t>
            </a:r>
            <a:endParaRPr lang="ru-RU" altLang="ru-RU" sz="1600" b="1"/>
          </a:p>
          <a:p>
            <a:pPr eaLnBrk="1" hangingPunct="1"/>
            <a:r>
              <a:rPr lang="en-US" altLang="ru-RU" sz="1600" b="1"/>
              <a:t>II.</a:t>
            </a:r>
            <a:r>
              <a:rPr lang="ru-RU" altLang="ru-RU" sz="1600" b="1"/>
              <a:t>Метапредметные:</a:t>
            </a:r>
          </a:p>
          <a:p>
            <a:pPr eaLnBrk="1" hangingPunct="1"/>
            <a:r>
              <a:rPr lang="ru-RU" altLang="ru-RU" sz="1600"/>
              <a:t>а) </a:t>
            </a:r>
            <a:r>
              <a:rPr lang="ru-RU" altLang="ru-RU" sz="1600" u="sng"/>
              <a:t>познавательные УУД</a:t>
            </a:r>
          </a:p>
          <a:p>
            <a:pPr eaLnBrk="1" hangingPunct="1">
              <a:buFontTx/>
              <a:buChar char="•"/>
            </a:pPr>
            <a:r>
              <a:rPr lang="ru-RU" altLang="ru-RU" sz="1600"/>
              <a:t> Освоение способов решения проблем творческого и поискового характера;</a:t>
            </a:r>
          </a:p>
          <a:p>
            <a:pPr eaLnBrk="1" hangingPunct="1">
              <a:buFontTx/>
              <a:buChar char="•"/>
            </a:pPr>
            <a:r>
              <a:rPr lang="ru-RU" altLang="ru-RU" sz="1600"/>
              <a:t> Использование способа обработки, анализа и представления информации</a:t>
            </a:r>
          </a:p>
          <a:p>
            <a:pPr eaLnBrk="1" hangingPunct="1"/>
            <a:r>
              <a:rPr lang="ru-RU" altLang="ru-RU" sz="1600"/>
              <a:t>б) </a:t>
            </a:r>
            <a:r>
              <a:rPr lang="ru-RU" altLang="ru-RU" sz="1600" u="sng"/>
              <a:t>регулятивные УУД</a:t>
            </a:r>
          </a:p>
          <a:p>
            <a:pPr eaLnBrk="1" hangingPunct="1">
              <a:buFontTx/>
              <a:buChar char="•"/>
            </a:pPr>
            <a:r>
              <a:rPr lang="ru-RU" altLang="ru-RU" sz="1600"/>
              <a:t> Понимание цели своих действий;</a:t>
            </a:r>
          </a:p>
          <a:p>
            <a:pPr eaLnBrk="1" hangingPunct="1">
              <a:buFontTx/>
              <a:buChar char="•"/>
            </a:pPr>
            <a:r>
              <a:rPr lang="ru-RU" altLang="ru-RU" sz="1600"/>
              <a:t> Составление сообщений с опорой на карточку-помощник;</a:t>
            </a:r>
          </a:p>
          <a:p>
            <a:pPr eaLnBrk="1" hangingPunct="1">
              <a:buFontTx/>
              <a:buChar char="•"/>
            </a:pPr>
            <a:r>
              <a:rPr lang="ru-RU" altLang="ru-RU" sz="1600"/>
              <a:t> Проявление познавательной и творческой инициативы.</a:t>
            </a:r>
          </a:p>
          <a:p>
            <a:pPr eaLnBrk="1" hangingPunct="1"/>
            <a:r>
              <a:rPr lang="ru-RU" altLang="ru-RU" sz="1600"/>
              <a:t>в) </a:t>
            </a:r>
            <a:r>
              <a:rPr lang="ru-RU" altLang="ru-RU" sz="1600" u="sng"/>
              <a:t>коммуникатвые УУД:</a:t>
            </a:r>
          </a:p>
          <a:p>
            <a:pPr eaLnBrk="1" hangingPunct="1">
              <a:buFontTx/>
              <a:buChar char="•"/>
            </a:pPr>
            <a:r>
              <a:rPr lang="ru-RU" altLang="ru-RU" sz="1600"/>
              <a:t>Умение слушать собеседника и вести диалог;</a:t>
            </a:r>
          </a:p>
          <a:p>
            <a:pPr eaLnBrk="1" hangingPunct="1">
              <a:buFontTx/>
              <a:buChar char="•"/>
            </a:pPr>
            <a:r>
              <a:rPr lang="ru-RU" altLang="ru-RU" sz="1600"/>
              <a:t>Умение знавать возможность существования различных точек зрения и права каждого иметь свое;</a:t>
            </a:r>
          </a:p>
          <a:p>
            <a:pPr eaLnBrk="1" hangingPunct="1">
              <a:buFontTx/>
              <a:buChar char="•"/>
            </a:pPr>
            <a:r>
              <a:rPr lang="ru-RU" altLang="ru-RU" sz="1600"/>
              <a:t>Умение излагать свое мнение и аргументировать свою точку зрения и оценку событий </a:t>
            </a:r>
          </a:p>
          <a:p>
            <a:pPr eaLnBrk="1" hangingPunct="1"/>
            <a:r>
              <a:rPr lang="ro-RO" altLang="ru-RU" sz="1600" b="1"/>
              <a:t>III</a:t>
            </a:r>
            <a:r>
              <a:rPr lang="ru-RU" altLang="ru-RU" sz="1600" b="1"/>
              <a:t>.Личностные</a:t>
            </a:r>
            <a:r>
              <a:rPr lang="ru-RU" altLang="ru-RU" sz="1600"/>
              <a:t>:</a:t>
            </a:r>
          </a:p>
          <a:p>
            <a:pPr eaLnBrk="1" hangingPunct="1">
              <a:buFontTx/>
              <a:buChar char="•"/>
            </a:pPr>
            <a:r>
              <a:rPr lang="ru-RU" altLang="ru-RU" sz="1600"/>
              <a:t>Овладение начальными навыками адаптации в мире финансовых отношений.</a:t>
            </a:r>
          </a:p>
          <a:p>
            <a:pPr eaLnBrk="1" hangingPunct="1">
              <a:buFontTx/>
              <a:buChar char="•"/>
            </a:pPr>
            <a:endParaRPr lang="ru-RU" altLang="ru-RU" sz="1600"/>
          </a:p>
          <a:p>
            <a:pPr eaLnBrk="1" hangingPunct="1"/>
            <a:endParaRPr lang="ru-RU" altLang="ru-RU" sz="1600"/>
          </a:p>
        </p:txBody>
      </p:sp>
      <p:pic>
        <p:nvPicPr>
          <p:cNvPr id="4100" name="Picture 7" descr="мыши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5825" y="2636838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333375"/>
            <a:ext cx="7777163" cy="61912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800" b="1" i="1" smtClean="0">
                <a:solidFill>
                  <a:schemeClr val="accent2"/>
                </a:solidFill>
              </a:rPr>
              <a:t>Форма проведения занятия:</a:t>
            </a:r>
            <a:r>
              <a:rPr lang="ru-RU" altLang="ru-RU" sz="2800" b="1" smtClean="0"/>
              <a:t> </a:t>
            </a:r>
            <a:r>
              <a:rPr lang="ru-RU" altLang="ru-RU" sz="2800" smtClean="0"/>
              <a:t>исследовательская работа</a:t>
            </a:r>
          </a:p>
          <a:p>
            <a:pPr eaLnBrk="1" hangingPunct="1">
              <a:buFontTx/>
              <a:buNone/>
            </a:pPr>
            <a:r>
              <a:rPr lang="ru-RU" altLang="ru-RU" sz="2800" b="1" i="1" smtClean="0">
                <a:solidFill>
                  <a:schemeClr val="accent2"/>
                </a:solidFill>
              </a:rPr>
              <a:t>Форма организации деятельности</a:t>
            </a:r>
            <a:r>
              <a:rPr lang="ru-RU" altLang="ru-RU" sz="2800" b="1" smtClean="0"/>
              <a:t> </a:t>
            </a:r>
            <a:r>
              <a:rPr lang="ru-RU" altLang="ru-RU" sz="2800" b="1" i="1" smtClean="0">
                <a:solidFill>
                  <a:schemeClr val="accent2"/>
                </a:solidFill>
              </a:rPr>
              <a:t>обучающихся</a:t>
            </a:r>
            <a:r>
              <a:rPr lang="ru-RU" altLang="ru-RU" sz="2800" smtClean="0"/>
              <a:t>: групповая, индивидуальная и фронтальная формы работы.</a:t>
            </a:r>
          </a:p>
          <a:p>
            <a:pPr eaLnBrk="1" hangingPunct="1">
              <a:buFontTx/>
              <a:buNone/>
            </a:pPr>
            <a:r>
              <a:rPr lang="ru-RU" altLang="ru-RU" sz="2800" b="1" i="1" smtClean="0">
                <a:solidFill>
                  <a:schemeClr val="accent2"/>
                </a:solidFill>
              </a:rPr>
              <a:t>Методы, приемы</a:t>
            </a:r>
            <a:r>
              <a:rPr lang="ru-RU" altLang="ru-RU" sz="2800" smtClean="0"/>
              <a:t>: мини-исследование, метод проектов</a:t>
            </a:r>
          </a:p>
          <a:p>
            <a:pPr algn="r" eaLnBrk="1" hangingPunct="1">
              <a:buFontTx/>
              <a:buNone/>
            </a:pPr>
            <a:r>
              <a:rPr lang="en-US" altLang="ru-RU" sz="2800" b="1" i="1" smtClean="0">
                <a:solidFill>
                  <a:schemeClr val="accent2"/>
                </a:solidFill>
              </a:rPr>
              <a:t>               </a:t>
            </a:r>
            <a:r>
              <a:rPr lang="ru-RU" altLang="ru-RU" sz="2800" b="1" i="1" smtClean="0">
                <a:solidFill>
                  <a:schemeClr val="accent2"/>
                </a:solidFill>
              </a:rPr>
              <a:t>Основные понятия и термины</a:t>
            </a:r>
            <a:r>
              <a:rPr lang="ru-RU" altLang="ru-RU" sz="2800" b="1" smtClean="0"/>
              <a:t>:</a:t>
            </a:r>
            <a:r>
              <a:rPr lang="en-US" altLang="ru-RU" sz="2800" b="1" smtClean="0"/>
              <a:t> </a:t>
            </a:r>
            <a:r>
              <a:rPr lang="ru-RU" altLang="ru-RU" sz="2800" smtClean="0"/>
              <a:t> </a:t>
            </a:r>
            <a:r>
              <a:rPr lang="en-US" altLang="ru-RU" sz="2800" smtClean="0"/>
              <a:t> </a:t>
            </a:r>
            <a:r>
              <a:rPr lang="ru-RU" altLang="ru-RU" sz="2800" smtClean="0"/>
              <a:t>  «меховые деньги», куны, деньга, копейка, гривна, грош,алтын,рубль,гривенник, полтинник, ассигнация.</a:t>
            </a:r>
          </a:p>
          <a:p>
            <a:pPr algn="r" eaLnBrk="1" hangingPunct="1">
              <a:buFontTx/>
              <a:buNone/>
            </a:pPr>
            <a:r>
              <a:rPr lang="ru-RU" altLang="ru-RU" sz="2800" b="1" i="1" smtClean="0">
                <a:solidFill>
                  <a:schemeClr val="accent2"/>
                </a:solidFill>
              </a:rPr>
              <a:t>Целевая аудитория</a:t>
            </a:r>
            <a:r>
              <a:rPr lang="ru-RU" altLang="ru-RU" sz="2800" smtClean="0"/>
              <a:t>: 3 класс</a:t>
            </a:r>
          </a:p>
        </p:txBody>
      </p:sp>
      <p:pic>
        <p:nvPicPr>
          <p:cNvPr id="5123" name="Picture 5" descr="мыши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97425"/>
            <a:ext cx="2133600" cy="179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creu.ru/wp-content/uploads/2016/02/scroog_1351878465-1500x102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2197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2" descr="http://st-im.kinopoisk.ru/im/kadr/8/5/8/kinopoisk.ru-Alesha-Popovich-i-Tugarin-Zmey-8582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29000"/>
            <a:ext cx="475773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8" descr="http://mamadelki.ru/wp-content/uploads/2014/03/f_4d80485903a89-228x3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263" y="0"/>
            <a:ext cx="3995737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2" descr="https://upload.wikimedia.org/wikipedia/ru/2/24/Buratino_vladimirov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7171" name="Rectangle 7"/>
          <p:cNvSpPr>
            <a:spLocks noGrp="1" noChangeArrowheads="1"/>
          </p:cNvSpPr>
          <p:nvPr>
            <p:ph sz="quarter" idx="3"/>
          </p:nvPr>
        </p:nvSpPr>
        <p:spPr/>
        <p:txBody>
          <a:bodyPr/>
          <a:lstStyle/>
          <a:p>
            <a:endParaRPr lang="ru-RU" altLang="ru-RU" sz="2400" smtClean="0"/>
          </a:p>
        </p:txBody>
      </p:sp>
      <p:sp>
        <p:nvSpPr>
          <p:cNvPr id="7172" name="Rectangle 8"/>
          <p:cNvSpPr>
            <a:spLocks noGrp="1" noChangeArrowheads="1"/>
          </p:cNvSpPr>
          <p:nvPr>
            <p:ph sz="quarter" idx="4"/>
          </p:nvPr>
        </p:nvSpPr>
        <p:spPr/>
        <p:txBody>
          <a:bodyPr/>
          <a:lstStyle/>
          <a:p>
            <a:endParaRPr lang="ru-RU" altLang="ru-RU" sz="2400" smtClean="0"/>
          </a:p>
        </p:txBody>
      </p:sp>
      <p:pic>
        <p:nvPicPr>
          <p:cNvPr id="7173" name="Picture 6" descr="http://img-fotki.yandex.ru/get/4132/6444752.7f/0_8f587_418c869a_L"/>
          <p:cNvPicPr>
            <a:picLocks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643438" cy="3598863"/>
          </a:xfrm>
          <a:noFill/>
        </p:spPr>
      </p:pic>
      <p:pic>
        <p:nvPicPr>
          <p:cNvPr id="7174" name="Picture 4" descr="https://www.1c-interes.ru/upload/resize_src/c0/c06098ae91910edb73c888f985bc093f.jpg"/>
          <p:cNvPicPr>
            <a:picLocks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3438" y="0"/>
            <a:ext cx="4500562" cy="3587750"/>
          </a:xfrm>
          <a:noFill/>
        </p:spPr>
      </p:pic>
      <p:pic>
        <p:nvPicPr>
          <p:cNvPr id="7175" name="Picture 12" descr="imgpreview?key=6df481953a98506&amp;mb=imgdb_preview_87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4438" y="3498850"/>
            <a:ext cx="4248150" cy="335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>
                <a:solidFill>
                  <a:srgbClr val="FF0000"/>
                </a:solidFill>
              </a:rPr>
              <a:t>Клад кота Леопольда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8196" name="Picture 5" descr="1482037772_leopol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1341438"/>
            <a:ext cx="6446838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ГРИВЕННИК"/>
          <p:cNvPicPr>
            <a:picLocks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115888"/>
            <a:ext cx="3313112" cy="1727200"/>
          </a:xfrm>
          <a:noFill/>
        </p:spPr>
      </p:pic>
      <p:pic>
        <p:nvPicPr>
          <p:cNvPr id="9219" name="preview-image" descr="https://go1.imgsmail.ru/imgpreview?key=588fef71b11e4350&amp;mb=imgdb_preview_462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5219700" y="188913"/>
            <a:ext cx="3384550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3500438"/>
            <a:ext cx="273685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750" y="1844675"/>
            <a:ext cx="2592388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review-image" descr="http://fotoartefakt.ru/foto/foto-denga.JPG"/>
          <p:cNvPicPr>
            <a:picLocks noChangeAspect="1" noChangeArrowheads="1"/>
          </p:cNvPicPr>
          <p:nvPr/>
        </p:nvPicPr>
        <p:blipFill>
          <a:blip r:embed="rId7" r:link="rId8" cstate="print"/>
          <a:srcRect/>
          <a:stretch>
            <a:fillRect/>
          </a:stretch>
        </p:blipFill>
        <p:spPr bwMode="auto">
          <a:xfrm>
            <a:off x="3276600" y="2420938"/>
            <a:ext cx="2303463" cy="173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review-image" descr="http://900igr.net/datai/ekonomika/Monety/0024-037-Altyn.jpg"/>
          <p:cNvPicPr>
            <a:picLocks noChangeAspect="1" noChangeArrowheads="1"/>
          </p:cNvPicPr>
          <p:nvPr/>
        </p:nvPicPr>
        <p:blipFill>
          <a:blip r:embed="rId9" r:link="rId10" cstate="print"/>
          <a:srcRect/>
          <a:stretch>
            <a:fillRect/>
          </a:stretch>
        </p:blipFill>
        <p:spPr bwMode="auto">
          <a:xfrm>
            <a:off x="395288" y="5013325"/>
            <a:ext cx="3095625" cy="157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651500" y="2276475"/>
            <a:ext cx="2665413" cy="203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review-image" descr="http://finavi.ru/wp-content/uploads/2014/11/assignatsiya.jpg"/>
          <p:cNvPicPr>
            <a:picLocks noChangeAspect="1" noChangeArrowheads="1"/>
          </p:cNvPicPr>
          <p:nvPr/>
        </p:nvPicPr>
        <p:blipFill>
          <a:blip r:embed="rId12" r:link="rId13" cstate="print"/>
          <a:srcRect/>
          <a:stretch>
            <a:fillRect/>
          </a:stretch>
        </p:blipFill>
        <p:spPr bwMode="auto">
          <a:xfrm>
            <a:off x="3851275" y="4365625"/>
            <a:ext cx="3816350" cy="237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68313" y="1196975"/>
            <a:ext cx="7772400" cy="1470025"/>
          </a:xfrm>
        </p:spPr>
        <p:txBody>
          <a:bodyPr anchor="ctr"/>
          <a:lstStyle/>
          <a:p>
            <a:pPr eaLnBrk="1" hangingPunct="1"/>
            <a:r>
              <a:rPr lang="ru-RU" altLang="ru-RU" sz="7200" i="1" smtClean="0">
                <a:solidFill>
                  <a:schemeClr val="accent2"/>
                </a:solidFill>
              </a:rPr>
              <a:t>Какие деньги были раньше </a:t>
            </a:r>
            <a:r>
              <a:rPr lang="en-US" altLang="ru-RU" sz="7200" i="1" smtClean="0">
                <a:solidFill>
                  <a:schemeClr val="accent2"/>
                </a:solidFill>
              </a:rPr>
              <a:t/>
            </a:r>
            <a:br>
              <a:rPr lang="en-US" altLang="ru-RU" sz="7200" i="1" smtClean="0">
                <a:solidFill>
                  <a:schemeClr val="accent2"/>
                </a:solidFill>
              </a:rPr>
            </a:br>
            <a:r>
              <a:rPr lang="ru-RU" altLang="ru-RU" sz="7200" i="1" smtClean="0">
                <a:solidFill>
                  <a:schemeClr val="accent2"/>
                </a:solidFill>
              </a:rPr>
              <a:t>в России.</a:t>
            </a:r>
          </a:p>
        </p:txBody>
      </p:sp>
      <p:pic>
        <p:nvPicPr>
          <p:cNvPr id="10243" name="Picture 7" descr="maxresdefaul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3721100"/>
            <a:ext cx="6696075" cy="292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tlCol="0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«Меховые деньги»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267" name="Прямоугольник 2"/>
          <p:cNvSpPr>
            <a:spLocks noChangeArrowheads="1"/>
          </p:cNvSpPr>
          <p:nvPr/>
        </p:nvSpPr>
        <p:spPr bwMode="auto">
          <a:xfrm>
            <a:off x="323850" y="1412875"/>
            <a:ext cx="6161088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sz="2800">
                <a:latin typeface="Calibri" pitchFamily="34" charset="0"/>
              </a:rPr>
              <a:t>В качестве денег на Руси использовалась пушнина: </a:t>
            </a:r>
          </a:p>
          <a:p>
            <a:pPr eaLnBrk="1" hangingPunct="1"/>
            <a:r>
              <a:rPr lang="ru-RU" altLang="ru-RU" sz="2800" b="1">
                <a:solidFill>
                  <a:srgbClr val="215968"/>
                </a:solidFill>
                <a:latin typeface="Calibri" pitchFamily="34" charset="0"/>
              </a:rPr>
              <a:t>«куна» </a:t>
            </a:r>
            <a:r>
              <a:rPr lang="ru-RU" altLang="ru-RU" sz="2800">
                <a:latin typeface="Calibri" pitchFamily="34" charset="0"/>
              </a:rPr>
              <a:t>- шкурка куницы, </a:t>
            </a:r>
          </a:p>
          <a:p>
            <a:pPr eaLnBrk="1" hangingPunct="1"/>
            <a:r>
              <a:rPr lang="ru-RU" altLang="ru-RU" sz="2800" b="1">
                <a:solidFill>
                  <a:srgbClr val="215968"/>
                </a:solidFill>
                <a:latin typeface="Calibri" pitchFamily="34" charset="0"/>
              </a:rPr>
              <a:t>«вевервица» </a:t>
            </a:r>
            <a:r>
              <a:rPr lang="ru-RU" altLang="ru-RU" sz="2800">
                <a:latin typeface="Calibri" pitchFamily="34" charset="0"/>
              </a:rPr>
              <a:t>– шкурка белки, </a:t>
            </a:r>
            <a:endParaRPr lang="ru-RU" altLang="ru-RU" sz="2800"/>
          </a:p>
          <a:p>
            <a:pPr eaLnBrk="1" hangingPunct="1"/>
            <a:r>
              <a:rPr lang="ru-RU" altLang="ru-RU" sz="2800">
                <a:latin typeface="Calibri" pitchFamily="34" charset="0"/>
              </a:rPr>
              <a:t> </a:t>
            </a:r>
            <a:r>
              <a:rPr lang="ru-RU" altLang="ru-RU" sz="2800" b="1">
                <a:solidFill>
                  <a:srgbClr val="215968"/>
                </a:solidFill>
                <a:latin typeface="Calibri" pitchFamily="34" charset="0"/>
              </a:rPr>
              <a:t>«ногата» </a:t>
            </a:r>
            <a:r>
              <a:rPr lang="ru-RU" altLang="ru-RU" sz="2800">
                <a:latin typeface="Calibri" pitchFamily="34" charset="0"/>
              </a:rPr>
              <a:t>– мех с сохранившимися лапками</a:t>
            </a:r>
          </a:p>
        </p:txBody>
      </p:sp>
      <p:pic>
        <p:nvPicPr>
          <p:cNvPr id="11268" name="Picture 2" descr="http://img0.liveinternet.ru/images/attach/c/4/81/835/81835146_large_belka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4292600"/>
            <a:ext cx="2144713" cy="232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AutoShape 4" descr="http://kot-pes.com/wp-content/uploads/2015/07/Kunica_11-650x46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ru-RU" altLang="ru-RU" sz="1800">
              <a:latin typeface="Calibri" pitchFamily="34" charset="0"/>
            </a:endParaRPr>
          </a:p>
        </p:txBody>
      </p:sp>
      <p:pic>
        <p:nvPicPr>
          <p:cNvPr id="11270" name="Picture 6" descr="http://kot-pes.com/wp-content/uploads/2015/07/Kunica_11-650x4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4292600"/>
            <a:ext cx="3332163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8" descr="http://moloddushoy.ru/wp-content/uploads/2014/03/gornostai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975" y="4292600"/>
            <a:ext cx="3357563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025" y="1268413"/>
            <a:ext cx="211455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142852"/>
            <a:ext cx="8229600" cy="1000132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tlCol="0"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ГРИВНА</a:t>
            </a:r>
            <a:endParaRPr lang="ru-RU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291" name="Прямоугольник 2"/>
          <p:cNvSpPr>
            <a:spLocks noChangeArrowheads="1"/>
          </p:cNvSpPr>
          <p:nvPr/>
        </p:nvSpPr>
        <p:spPr bwMode="auto">
          <a:xfrm>
            <a:off x="214313" y="1000125"/>
            <a:ext cx="8572500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sz="2400">
                <a:latin typeface="Calibri" pitchFamily="34" charset="0"/>
              </a:rPr>
              <a:t>С XII столетия место монет на денежном рынке заняли </a:t>
            </a:r>
            <a:r>
              <a:rPr lang="ru-RU" altLang="ru-RU" sz="2400" b="1">
                <a:latin typeface="Calibri" pitchFamily="34" charset="0"/>
              </a:rPr>
              <a:t>гривны</a:t>
            </a:r>
            <a:r>
              <a:rPr lang="ru-RU" altLang="ru-RU" sz="2400">
                <a:latin typeface="Calibri" pitchFamily="34" charset="0"/>
              </a:rPr>
              <a:t> — массивные слитки серебра или золота установленного веса и формы. Они были удобнее чем монеты для уплаты значительных денежных сумм, их было более легко перевозить и превращать в сырье для ремесленников-ювелиров. Наиболее распространенными на всей территории Руси были </a:t>
            </a:r>
            <a:r>
              <a:rPr lang="ru-RU" altLang="ru-RU" sz="2400" b="1">
                <a:latin typeface="Calibri" pitchFamily="34" charset="0"/>
              </a:rPr>
              <a:t>гривны новгородского типа</a:t>
            </a:r>
            <a:r>
              <a:rPr lang="ru-RU" altLang="ru-RU" sz="2400">
                <a:latin typeface="Calibri" pitchFamily="34" charset="0"/>
              </a:rPr>
              <a:t>, которые имели вид немного прогнутой палочки серебра.</a:t>
            </a:r>
          </a:p>
          <a:p>
            <a:pPr eaLnBrk="1" hangingPunct="1"/>
            <a:endParaRPr lang="ru-RU" altLang="ru-RU" sz="1800">
              <a:latin typeface="Calibri" pitchFamily="34" charset="0"/>
            </a:endParaRPr>
          </a:p>
        </p:txBody>
      </p:sp>
      <p:pic>
        <p:nvPicPr>
          <p:cNvPr id="12292" name="Picture 4" descr="http://muzeydeneg.ru/wp-content/uploads/2016/03/ris.1.-Rubl-slitok-300x1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97400" y="4000500"/>
            <a:ext cx="4027488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6" descr="https://go1.imgsmail.ru/imgpreview?key=21f62dbb81428e6b&amp;mb=imgdb_preview_164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88" y="4197350"/>
            <a:ext cx="3000375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>
                <a:solidFill>
                  <a:srgbClr val="FF0000"/>
                </a:solidFill>
              </a:rPr>
              <a:t>РУБЛЬ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268413"/>
            <a:ext cx="8229600" cy="45259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mtClean="0"/>
              <a:t>Как монета рубль существует с 1654 года. Это первая монета с надписью «рубль», двуглавым орлом на левой стороне, с царем на коне на оборотной стороне.</a:t>
            </a:r>
          </a:p>
        </p:txBody>
      </p:sp>
      <p:pic>
        <p:nvPicPr>
          <p:cNvPr id="13316" name="Picture 4" descr="РУБЛ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3429000"/>
            <a:ext cx="691197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857232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tlCol="0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КОПЕЙКА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339" name="Прямоугольник 2"/>
          <p:cNvSpPr>
            <a:spLocks noChangeArrowheads="1"/>
          </p:cNvSpPr>
          <p:nvPr/>
        </p:nvSpPr>
        <p:spPr bwMode="auto">
          <a:xfrm>
            <a:off x="214313" y="785813"/>
            <a:ext cx="8786812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sz="2400">
                <a:latin typeface="Calibri" pitchFamily="34" charset="0"/>
              </a:rPr>
              <a:t>Копейка появилась в результате денежной реформы, проведённой 20 марта 1535 года. Русские монеты того времени имели неправильную форму, так как чеканились на расплющенных обрезках серебряной проволоки. Из-за этого получались продолговатые пластинки, на которых выбивались надпись лицевой стороны и рисунок оборотной (из-за характерной формы  такие монеты называют «чешуйками»). На новой копейке был изображён всадник с копьём и этим она отличалась от старой московской деньги, где был изображён всадник с саблей. </a:t>
            </a:r>
          </a:p>
        </p:txBody>
      </p:sp>
      <p:sp>
        <p:nvSpPr>
          <p:cNvPr id="14340" name="AutoShape 4" descr="https://chronolines.ru/upload/line/354/timeline/media/cheshuik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ru-RU" altLang="ru-RU" sz="1800">
              <a:latin typeface="Calibri" pitchFamily="34" charset="0"/>
            </a:endParaRPr>
          </a:p>
        </p:txBody>
      </p:sp>
      <p:sp>
        <p:nvSpPr>
          <p:cNvPr id="14341" name="AutoShape 6" descr="https://chronolines.ru/upload/line/354/timeline/media/cheshuik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ru-RU" altLang="ru-RU" sz="1800">
              <a:latin typeface="Calibri" pitchFamily="34" charset="0"/>
            </a:endParaRPr>
          </a:p>
        </p:txBody>
      </p:sp>
      <p:pic>
        <p:nvPicPr>
          <p:cNvPr id="14342" name="Picture 8" descr="https://chronolines.ru/upload/line/354/timeline/media/cheshui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25" y="4595813"/>
            <a:ext cx="3944938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tlCol="0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ДЕНЬГА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363" name="Прямоугольник 2"/>
          <p:cNvSpPr>
            <a:spLocks noChangeArrowheads="1"/>
          </p:cNvSpPr>
          <p:nvPr/>
        </p:nvSpPr>
        <p:spPr bwMode="auto">
          <a:xfrm>
            <a:off x="214313" y="1143000"/>
            <a:ext cx="8643937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sz="2400" b="1">
                <a:latin typeface="Calibri" pitchFamily="34" charset="0"/>
              </a:rPr>
              <a:t>Деньга́</a:t>
            </a:r>
            <a:r>
              <a:rPr lang="ru-RU" altLang="ru-RU" sz="2400">
                <a:latin typeface="Calibri" pitchFamily="34" charset="0"/>
              </a:rPr>
              <a:t> (до конца XVIII века — </a:t>
            </a:r>
            <a:r>
              <a:rPr lang="ru-RU" altLang="ru-RU" sz="2400" b="1">
                <a:latin typeface="Calibri" pitchFamily="34" charset="0"/>
              </a:rPr>
              <a:t>денга</a:t>
            </a:r>
            <a:r>
              <a:rPr lang="ru-RU" altLang="ru-RU" sz="2400">
                <a:latin typeface="Calibri" pitchFamily="34" charset="0"/>
              </a:rPr>
              <a:t>, от тюркского </a:t>
            </a:r>
            <a:r>
              <a:rPr lang="ru-RU" altLang="ru-RU" sz="2400" i="1">
                <a:latin typeface="Calibri" pitchFamily="34" charset="0"/>
              </a:rPr>
              <a:t>täŋkä</a:t>
            </a:r>
            <a:r>
              <a:rPr lang="ru-RU" altLang="ru-RU" sz="2400">
                <a:latin typeface="Calibri" pitchFamily="34" charset="0"/>
              </a:rPr>
              <a:t> — монета) — собирательное название древнерусских серебряных монет, чеканившихся начиная со второй половины XIV века в Москве, Новгороде, Рязани, Твери и других центрах монетной чеканки Деньга начала чеканиться как серебряная монета в XIV веке в Великом княжестве Московском, а с начала XV века и в других княжествах и республиках. На ней был изображён всадник с саблей.</a:t>
            </a:r>
          </a:p>
        </p:txBody>
      </p:sp>
      <p:pic>
        <p:nvPicPr>
          <p:cNvPr id="15364" name="Picture 2" descr="https://upload.wikimedia.org/wikipedia/commons/thumb/d/d9/Denga_-_IvanIV.jpg/200px-Denga_-_IvanI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4652963"/>
            <a:ext cx="3387725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4" descr="https://upload.wikimedia.org/wikipedia/commons/thumb/8/81/%D0%94%D0%B5%D0%BD%D0%B3%D0%B0_%28%D1%81%D0%B5%D1%80%D0%B5%D0%B1%D1%80%D0%BE%29%2C_%D0%BE%D0%BA._1535_%D0%B3.%2C_%D0%A2%D0%B2%D0%B5%D1%80%D1%8C.jpg/200px-%D0%94%D0%B5%D0%BD%D0%B3%D0%B0_%28%D1%81%D0%B5%D1%80%D0%B5%D0%B1%D1%80%D0%BE%29%2C_%D0%BE%D0%BA._1535_%D0%B3.%2C_%D0%A2%D0%B2%D0%B5%D1%80%D1%8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6100" y="4724400"/>
            <a:ext cx="3683000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>
                <a:solidFill>
                  <a:srgbClr val="FF0000"/>
                </a:solidFill>
              </a:rPr>
              <a:t>ГРОШ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96975"/>
            <a:ext cx="82296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800" smtClean="0">
                <a:solidFill>
                  <a:schemeClr val="accent2"/>
                </a:solidFill>
              </a:rPr>
              <a:t>Грош</a:t>
            </a:r>
            <a:r>
              <a:rPr lang="ru-RU" altLang="ru-RU" sz="2800" smtClean="0"/>
              <a:t>- мелкая разменная монета достоинством в 2 копейки, появившаяся в России в Х</a:t>
            </a:r>
            <a:r>
              <a:rPr lang="en-US" altLang="ru-RU" sz="2800" smtClean="0"/>
              <a:t>II </a:t>
            </a:r>
            <a:r>
              <a:rPr lang="ru-RU" altLang="ru-RU" sz="2800" smtClean="0"/>
              <a:t>в.</a:t>
            </a:r>
            <a:endParaRPr lang="en-US" altLang="ru-RU" sz="2800" smtClean="0"/>
          </a:p>
          <a:p>
            <a:pPr eaLnBrk="1" hangingPunct="1">
              <a:buFontTx/>
              <a:buNone/>
            </a:pPr>
            <a:endParaRPr lang="ru-RU" altLang="ru-RU" sz="2800" smtClean="0"/>
          </a:p>
        </p:txBody>
      </p:sp>
      <p:pic>
        <p:nvPicPr>
          <p:cNvPr id="16388" name="preview-image" descr="http://cdn01.ru/files/users/images/4b/65/4b654ed9b230668cff4765bd54021063.jpg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1835150" y="2924175"/>
            <a:ext cx="5040313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>
                <a:solidFill>
                  <a:srgbClr val="FF0000"/>
                </a:solidFill>
              </a:rPr>
              <a:t>АЛТЫН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268413"/>
            <a:ext cx="8435975" cy="25923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b="1" i="1" smtClean="0"/>
              <a:t>Алтын, алтынник</a:t>
            </a:r>
            <a:r>
              <a:rPr lang="ru-RU" altLang="ru-RU" smtClean="0"/>
              <a:t> ( от лат. </a:t>
            </a:r>
            <a:r>
              <a:rPr lang="ru-RU" altLang="ru-RU" i="1" smtClean="0"/>
              <a:t>алты</a:t>
            </a:r>
            <a:r>
              <a:rPr lang="ru-RU" altLang="ru-RU" smtClean="0"/>
              <a:t> – «шесть»)- старинная русская монета, а также единица денежного счета.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mtClean="0"/>
              <a:t>С </a:t>
            </a:r>
            <a:r>
              <a:rPr lang="en-US" altLang="ru-RU" smtClean="0"/>
              <a:t>XV </a:t>
            </a:r>
            <a:r>
              <a:rPr lang="ru-RU" altLang="ru-RU" smtClean="0"/>
              <a:t>в. равнялась 6 московским или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mtClean="0"/>
              <a:t>3 новгородским деньгам.</a:t>
            </a:r>
          </a:p>
        </p:txBody>
      </p:sp>
      <p:pic>
        <p:nvPicPr>
          <p:cNvPr id="17412" name="Picture 4" descr="АЛТЫ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8175" y="3860800"/>
            <a:ext cx="5219700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>
                <a:solidFill>
                  <a:srgbClr val="FF0000"/>
                </a:solidFill>
              </a:rPr>
              <a:t>ГРИВЕННИК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1341438"/>
            <a:ext cx="7834312" cy="45688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800" smtClean="0">
                <a:solidFill>
                  <a:schemeClr val="accent2"/>
                </a:solidFill>
              </a:rPr>
              <a:t>Гривенник</a:t>
            </a:r>
            <a:r>
              <a:rPr lang="ru-RU" altLang="ru-RU" sz="2800" smtClean="0"/>
              <a:t>- десятикопеечная русская монета. Первый гривенник, также  называемых гривной, был выпущен в 1701году. Происхождение слова гривенник от древнерусской денежной единицы </a:t>
            </a:r>
            <a:r>
              <a:rPr lang="ru-RU" altLang="ru-RU" sz="2800" smtClean="0">
                <a:solidFill>
                  <a:schemeClr val="accent2"/>
                </a:solidFill>
              </a:rPr>
              <a:t>«гривна».</a:t>
            </a:r>
          </a:p>
        </p:txBody>
      </p:sp>
      <p:pic>
        <p:nvPicPr>
          <p:cNvPr id="18436" name="Picture 4" descr="ГРИВЕННИ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4438" y="3933825"/>
            <a:ext cx="4681537" cy="244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>
                <a:solidFill>
                  <a:srgbClr val="FF0000"/>
                </a:solidFill>
              </a:rPr>
              <a:t>ПОЛТИННИК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341438"/>
            <a:ext cx="8147050" cy="22320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800" smtClean="0"/>
              <a:t>Полтины появились в русских княжествах одновременно с рублями-гривнами, в </a:t>
            </a:r>
            <a:r>
              <a:rPr lang="en-US" altLang="ru-RU" sz="2800" smtClean="0"/>
              <a:t>XII</a:t>
            </a:r>
            <a:r>
              <a:rPr lang="ru-RU" altLang="ru-RU" sz="2800" smtClean="0"/>
              <a:t>-</a:t>
            </a:r>
            <a:r>
              <a:rPr lang="en-US" altLang="ru-RU" sz="2800" smtClean="0"/>
              <a:t>XIV</a:t>
            </a:r>
            <a:r>
              <a:rPr lang="ru-RU" altLang="ru-RU" sz="2800" smtClean="0"/>
              <a:t>веке. Рубль представлял собой серебряный слиток вытянутой формы; разрубленный пополам, он делился на две полтины.</a:t>
            </a:r>
          </a:p>
        </p:txBody>
      </p:sp>
      <p:pic>
        <p:nvPicPr>
          <p:cNvPr id="19460" name="Picture 8" descr="origin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975" y="3860800"/>
            <a:ext cx="4370388" cy="231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>
                <a:solidFill>
                  <a:srgbClr val="FF0000"/>
                </a:solidFill>
              </a:rPr>
              <a:t>АССИГНАЦИИ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25538"/>
            <a:ext cx="8362950" cy="26638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800" smtClean="0"/>
              <a:t>  По указу Екатерины </a:t>
            </a:r>
            <a:r>
              <a:rPr lang="ro-RO" altLang="ru-RU" sz="2800" smtClean="0"/>
              <a:t>II</a:t>
            </a:r>
            <a:r>
              <a:rPr lang="ru-RU" altLang="ru-RU" sz="2800" smtClean="0"/>
              <a:t> на банки был возложен обмен медных денег на государственные ассигнации четырех достоинств: 25, 50, 75 и 100 рублей. Их печатали черной краской на белой бумаге с водяными знаками. Так появились в России первые бумажные деньги.</a:t>
            </a:r>
          </a:p>
        </p:txBody>
      </p:sp>
      <p:pic>
        <p:nvPicPr>
          <p:cNvPr id="20484" name="Picture 10" descr="carskie63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463" y="3933825"/>
            <a:ext cx="42862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12" descr="assignatsiy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3860800"/>
            <a:ext cx="4321175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97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 altLang="ru-RU" b="1" smtClean="0">
                <a:solidFill>
                  <a:srgbClr val="FF0000"/>
                </a:solidFill>
              </a:rPr>
              <a:t>АННАГРАММЫ</a:t>
            </a:r>
          </a:p>
        </p:txBody>
      </p:sp>
      <p:graphicFrame>
        <p:nvGraphicFramePr>
          <p:cNvPr id="40339" name="Group 403"/>
          <p:cNvGraphicFramePr>
            <a:graphicFrameLocks noGrp="1"/>
          </p:cNvGraphicFramePr>
          <p:nvPr>
            <p:ph sz="quarter" idx="1"/>
          </p:nvPr>
        </p:nvGraphicFramePr>
        <p:xfrm>
          <a:off x="468313" y="1555750"/>
          <a:ext cx="3970337" cy="903288"/>
        </p:xfrm>
        <a:graphic>
          <a:graphicData uri="http://schemas.openxmlformats.org/drawingml/2006/table">
            <a:tbl>
              <a:tblPr/>
              <a:tblGrid>
                <a:gridCol w="568325"/>
                <a:gridCol w="565150"/>
                <a:gridCol w="566737"/>
                <a:gridCol w="569913"/>
                <a:gridCol w="566737"/>
                <a:gridCol w="565150"/>
                <a:gridCol w="568325"/>
              </a:tblGrid>
              <a:tr h="17145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й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64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0340" name="Group 404"/>
          <p:cNvGraphicFramePr>
            <a:graphicFrameLocks noGrp="1"/>
          </p:cNvGraphicFramePr>
          <p:nvPr>
            <p:ph sz="quarter" idx="2"/>
          </p:nvPr>
        </p:nvGraphicFramePr>
        <p:xfrm>
          <a:off x="4500563" y="2781300"/>
          <a:ext cx="4100512" cy="914400"/>
        </p:xfrm>
        <a:graphic>
          <a:graphicData uri="http://schemas.openxmlformats.org/drawingml/2006/table">
            <a:tbl>
              <a:tblPr/>
              <a:tblGrid>
                <a:gridCol w="819150"/>
                <a:gridCol w="820737"/>
                <a:gridCol w="820738"/>
                <a:gridCol w="820737"/>
                <a:gridCol w="819150"/>
              </a:tblGrid>
              <a:tr h="18097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kumimoji="0" lang="ru-RU" alt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endParaRPr kumimoji="0" lang="ru-RU" altLang="ru-RU" sz="7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endParaRPr kumimoji="0" lang="ru-RU" altLang="ru-RU" sz="7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endParaRPr kumimoji="0" lang="ru-RU" altLang="ru-RU" sz="7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ь</a:t>
                      </a:r>
                      <a:endParaRPr kumimoji="0" lang="ru-RU" altLang="ru-RU" sz="7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0336" name="Group 400"/>
          <p:cNvGraphicFramePr>
            <a:graphicFrameLocks noGrp="1"/>
          </p:cNvGraphicFramePr>
          <p:nvPr>
            <p:ph sz="quarter" idx="3"/>
          </p:nvPr>
        </p:nvGraphicFramePr>
        <p:xfrm>
          <a:off x="611188" y="4076700"/>
          <a:ext cx="3898900" cy="914400"/>
        </p:xfrm>
        <a:graphic>
          <a:graphicData uri="http://schemas.openxmlformats.org/drawingml/2006/table">
            <a:tbl>
              <a:tblPr/>
              <a:tblGrid>
                <a:gridCol w="779462"/>
                <a:gridCol w="779463"/>
                <a:gridCol w="781050"/>
                <a:gridCol w="779462"/>
                <a:gridCol w="779463"/>
              </a:tblGrid>
              <a:tr h="37147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endParaRPr kumimoji="0" lang="ru-RU" alt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</a:t>
                      </a:r>
                      <a:endParaRPr kumimoji="0" lang="ru-RU" altLang="ru-RU" sz="7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endParaRPr kumimoji="0" lang="ru-RU" altLang="ru-RU" sz="7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kumimoji="0" lang="ru-RU" altLang="ru-RU" sz="7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kumimoji="0" lang="ru-RU" altLang="ru-RU" sz="7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3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0341" name="Group 405"/>
          <p:cNvGraphicFramePr>
            <a:graphicFrameLocks noGrp="1"/>
          </p:cNvGraphicFramePr>
          <p:nvPr>
            <p:ph sz="quarter" idx="4"/>
          </p:nvPr>
        </p:nvGraphicFramePr>
        <p:xfrm>
          <a:off x="4859338" y="5084763"/>
          <a:ext cx="3754437" cy="984250"/>
        </p:xfrm>
        <a:graphic>
          <a:graphicData uri="http://schemas.openxmlformats.org/drawingml/2006/table">
            <a:tbl>
              <a:tblPr/>
              <a:tblGrid>
                <a:gridCol w="625475"/>
                <a:gridCol w="625475"/>
                <a:gridCol w="627062"/>
                <a:gridCol w="625475"/>
                <a:gridCol w="625475"/>
                <a:gridCol w="625475"/>
              </a:tblGrid>
              <a:tr h="46672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kumimoji="0" lang="ru-RU" altLang="ru-RU" sz="7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endParaRPr kumimoji="0" lang="ru-RU" altLang="ru-RU" sz="7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endParaRPr kumimoji="0" lang="ru-RU" altLang="ru-RU" sz="7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kumimoji="0" lang="ru-RU" altLang="ru-RU" sz="7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endParaRPr kumimoji="0" lang="ru-RU" altLang="ru-RU" sz="7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 altLang="ru-RU" sz="4000" b="1" smtClean="0">
                <a:solidFill>
                  <a:srgbClr val="FF0000"/>
                </a:solidFill>
              </a:rPr>
              <a:t>АННАГРАММЫ</a:t>
            </a:r>
            <a:br>
              <a:rPr lang="ru-RU" altLang="ru-RU" sz="4000" b="1" smtClean="0">
                <a:solidFill>
                  <a:srgbClr val="FF0000"/>
                </a:solidFill>
              </a:rPr>
            </a:br>
            <a:r>
              <a:rPr lang="ru-RU" altLang="ru-RU" sz="4000" b="1" smtClean="0">
                <a:solidFill>
                  <a:srgbClr val="FF0000"/>
                </a:solidFill>
              </a:rPr>
              <a:t>(проверка)</a:t>
            </a:r>
          </a:p>
        </p:txBody>
      </p:sp>
      <p:graphicFrame>
        <p:nvGraphicFramePr>
          <p:cNvPr id="50271" name="Group 95"/>
          <p:cNvGraphicFramePr>
            <a:graphicFrameLocks noGrp="1"/>
          </p:cNvGraphicFramePr>
          <p:nvPr>
            <p:ph sz="quarter" idx="1"/>
          </p:nvPr>
        </p:nvGraphicFramePr>
        <p:xfrm>
          <a:off x="468313" y="1555750"/>
          <a:ext cx="3970337" cy="974725"/>
        </p:xfrm>
        <a:graphic>
          <a:graphicData uri="http://schemas.openxmlformats.org/drawingml/2006/table">
            <a:tbl>
              <a:tblPr/>
              <a:tblGrid>
                <a:gridCol w="568325"/>
                <a:gridCol w="565150"/>
                <a:gridCol w="566737"/>
                <a:gridCol w="569913"/>
                <a:gridCol w="566737"/>
                <a:gridCol w="565150"/>
                <a:gridCol w="568325"/>
              </a:tblGrid>
              <a:tr h="17145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й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64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0269" name="Group 93"/>
          <p:cNvGraphicFramePr>
            <a:graphicFrameLocks noGrp="1"/>
          </p:cNvGraphicFramePr>
          <p:nvPr>
            <p:ph sz="quarter" idx="2"/>
          </p:nvPr>
        </p:nvGraphicFramePr>
        <p:xfrm>
          <a:off x="4500563" y="2781300"/>
          <a:ext cx="4100512" cy="974725"/>
        </p:xfrm>
        <a:graphic>
          <a:graphicData uri="http://schemas.openxmlformats.org/drawingml/2006/table">
            <a:tbl>
              <a:tblPr/>
              <a:tblGrid>
                <a:gridCol w="819150"/>
                <a:gridCol w="820737"/>
                <a:gridCol w="820738"/>
                <a:gridCol w="820737"/>
                <a:gridCol w="819150"/>
              </a:tblGrid>
              <a:tr h="18097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kumimoji="0" lang="ru-RU" alt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endParaRPr kumimoji="0" lang="ru-RU" altLang="ru-RU" sz="7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endParaRPr kumimoji="0" lang="ru-RU" altLang="ru-RU" sz="7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endParaRPr kumimoji="0" lang="ru-RU" altLang="ru-RU" sz="7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ь</a:t>
                      </a:r>
                      <a:endParaRPr kumimoji="0" lang="ru-RU" altLang="ru-RU" sz="7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0270" name="Group 94"/>
          <p:cNvGraphicFramePr>
            <a:graphicFrameLocks noGrp="1"/>
          </p:cNvGraphicFramePr>
          <p:nvPr>
            <p:ph sz="quarter" idx="3"/>
          </p:nvPr>
        </p:nvGraphicFramePr>
        <p:xfrm>
          <a:off x="611188" y="4076700"/>
          <a:ext cx="3898900" cy="974725"/>
        </p:xfrm>
        <a:graphic>
          <a:graphicData uri="http://schemas.openxmlformats.org/drawingml/2006/table">
            <a:tbl>
              <a:tblPr/>
              <a:tblGrid>
                <a:gridCol w="779462"/>
                <a:gridCol w="779463"/>
                <a:gridCol w="781050"/>
                <a:gridCol w="779462"/>
                <a:gridCol w="779463"/>
              </a:tblGrid>
              <a:tr h="37147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endParaRPr kumimoji="0" lang="ru-RU" alt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</a:t>
                      </a:r>
                      <a:endParaRPr kumimoji="0" lang="ru-RU" altLang="ru-RU" sz="7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endParaRPr kumimoji="0" lang="ru-RU" altLang="ru-RU" sz="7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kumimoji="0" lang="ru-RU" altLang="ru-RU" sz="7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kumimoji="0" lang="ru-RU" altLang="ru-RU" sz="7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3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0268" name="Group 92"/>
          <p:cNvGraphicFramePr>
            <a:graphicFrameLocks noGrp="1"/>
          </p:cNvGraphicFramePr>
          <p:nvPr>
            <p:ph sz="quarter" idx="4"/>
          </p:nvPr>
        </p:nvGraphicFramePr>
        <p:xfrm>
          <a:off x="4859338" y="5084763"/>
          <a:ext cx="3754437" cy="1046162"/>
        </p:xfrm>
        <a:graphic>
          <a:graphicData uri="http://schemas.openxmlformats.org/drawingml/2006/table">
            <a:tbl>
              <a:tblPr/>
              <a:tblGrid>
                <a:gridCol w="625475"/>
                <a:gridCol w="625475"/>
                <a:gridCol w="627062"/>
                <a:gridCol w="625475"/>
                <a:gridCol w="625475"/>
                <a:gridCol w="625475"/>
              </a:tblGrid>
              <a:tr h="46672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kumimoji="0" lang="ru-RU" altLang="ru-RU" sz="7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endParaRPr kumimoji="0" lang="ru-RU" altLang="ru-RU" sz="7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endParaRPr kumimoji="0" lang="ru-RU" altLang="ru-RU" sz="7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kumimoji="0" lang="ru-RU" altLang="ru-RU" sz="7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endParaRPr kumimoji="0" lang="ru-RU" altLang="ru-RU" sz="7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002588" cy="2794000"/>
          </a:xfrm>
        </p:spPr>
        <p:txBody>
          <a:bodyPr/>
          <a:lstStyle/>
          <a:p>
            <a:r>
              <a:rPr lang="ru-RU" altLang="ru-RU" b="1" smtClean="0">
                <a:solidFill>
                  <a:srgbClr val="FF0000"/>
                </a:solidFill>
              </a:rPr>
              <a:t>ВИКТОРИНА</a:t>
            </a:r>
            <a:br>
              <a:rPr lang="ru-RU" altLang="ru-RU" b="1" smtClean="0">
                <a:solidFill>
                  <a:srgbClr val="FF0000"/>
                </a:solidFill>
              </a:rPr>
            </a:br>
            <a:r>
              <a:rPr lang="ru-RU" altLang="ru-RU" sz="3600" smtClean="0"/>
              <a:t>С 16 века на Руси чеканилась серебряная  монета,  на  которой изображался всадник, с копьём в руках.</a:t>
            </a:r>
          </a:p>
        </p:txBody>
      </p:sp>
      <p:pic>
        <p:nvPicPr>
          <p:cNvPr id="17414" name="Picture 6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00338" y="3284538"/>
            <a:ext cx="3313112" cy="2203450"/>
          </a:xfrm>
          <a:noFill/>
        </p:spPr>
      </p:pic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2987675" y="5516563"/>
            <a:ext cx="26654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tabLst>
                <a:tab pos="1276350" algn="l"/>
              </a:tabLst>
            </a:pPr>
            <a:r>
              <a:rPr lang="ru-RU" altLang="ru-RU" sz="4000" b="1" i="1">
                <a:solidFill>
                  <a:schemeClr val="accent2"/>
                </a:solidFill>
              </a:rPr>
              <a:t>КОПЕЙКА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981075"/>
            <a:ext cx="8229600" cy="1143000"/>
          </a:xfrm>
          <a:noFill/>
        </p:spPr>
        <p:txBody>
          <a:bodyPr/>
          <a:lstStyle/>
          <a:p>
            <a:r>
              <a:rPr lang="ru-RU" altLang="ru-RU" sz="4000" smtClean="0"/>
              <a:t>Монета,  название  которой получилось  от  татарского  слова «алты» (шесть).</a:t>
            </a:r>
          </a:p>
        </p:txBody>
      </p:sp>
      <p:pic>
        <p:nvPicPr>
          <p:cNvPr id="13318" name="Picture 6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00338" y="2852738"/>
            <a:ext cx="3495675" cy="1700212"/>
          </a:xfrm>
          <a:noFill/>
        </p:spPr>
      </p:pic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3132138" y="4724400"/>
            <a:ext cx="26654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tabLst>
                <a:tab pos="1276350" algn="l"/>
              </a:tabLst>
            </a:pPr>
            <a:r>
              <a:rPr lang="ru-RU" altLang="ru-RU" sz="4000" b="1" i="1">
                <a:solidFill>
                  <a:schemeClr val="accent2"/>
                </a:solidFill>
              </a:rPr>
              <a:t>алтын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>
          <a:xfrm>
            <a:off x="611188" y="981075"/>
            <a:ext cx="8075612" cy="1584325"/>
          </a:xfrm>
        </p:spPr>
        <p:txBody>
          <a:bodyPr/>
          <a:lstStyle/>
          <a:p>
            <a:r>
              <a:rPr lang="ru-RU" altLang="ru-RU" sz="3600" smtClean="0"/>
              <a:t/>
            </a:r>
            <a:br>
              <a:rPr lang="ru-RU" altLang="ru-RU" sz="3600" smtClean="0"/>
            </a:br>
            <a:r>
              <a:rPr lang="ru-RU" altLang="ru-RU" sz="3600" smtClean="0"/>
              <a:t>Эта монета имеет почтенный возраст и одно из старых названий, доживших до наших дней. Оно родилось в 18 веке. До первой половины 15 века её вырубали из металлического бруска.</a:t>
            </a:r>
            <a:r>
              <a:rPr lang="ru-RU" altLang="ru-RU" sz="4000" smtClean="0"/>
              <a:t> </a:t>
            </a:r>
          </a:p>
        </p:txBody>
      </p:sp>
      <p:pic>
        <p:nvPicPr>
          <p:cNvPr id="14342" name="Picture 6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987675" y="3933825"/>
            <a:ext cx="3343275" cy="1685925"/>
          </a:xfrm>
          <a:noFill/>
        </p:spPr>
      </p:pic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3419475" y="5661025"/>
            <a:ext cx="24495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1276350" algn="l"/>
              </a:tabLst>
            </a:pPr>
            <a:r>
              <a:rPr lang="ru-RU" altLang="ru-RU" sz="4000" b="1" i="1">
                <a:solidFill>
                  <a:schemeClr val="accent2"/>
                </a:solidFill>
              </a:rPr>
              <a:t>РУБЛЬ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smtClean="0"/>
              <a:t>Брусок из расплавленного серебра</a:t>
            </a:r>
          </a:p>
        </p:txBody>
      </p:sp>
      <p:sp>
        <p:nvSpPr>
          <p:cNvPr id="15366" name="Rectangle 6"/>
          <p:cNvSpPr>
            <a:spLocks noChangeArrowheads="1"/>
          </p:cNvSpPr>
          <p:nvPr>
            <p:ph idx="1"/>
          </p:nvPr>
        </p:nvSpPr>
        <p:spPr>
          <a:xfrm>
            <a:off x="2411413" y="4581525"/>
            <a:ext cx="4043362" cy="1184275"/>
          </a:xfrm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  <a:tabLst>
                <a:tab pos="1276350" algn="l"/>
              </a:tabLst>
            </a:pPr>
            <a:r>
              <a:rPr lang="ru-RU" altLang="ru-RU" sz="4000" b="1" i="1" smtClean="0">
                <a:solidFill>
                  <a:schemeClr val="accent2"/>
                </a:solidFill>
              </a:rPr>
              <a:t>ГРИВНА</a:t>
            </a:r>
          </a:p>
        </p:txBody>
      </p:sp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2133600"/>
            <a:ext cx="6069013" cy="196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333375"/>
            <a:ext cx="8229600" cy="15113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mtClean="0"/>
              <a:t>Эти деньги появились во времена правления Екатерины </a:t>
            </a:r>
            <a:r>
              <a:rPr lang="en-US" altLang="ru-RU" smtClean="0"/>
              <a:t>II</a:t>
            </a:r>
            <a:r>
              <a:rPr lang="ru-RU" altLang="ru-RU" smtClean="0"/>
              <a:t>. Они стали заменять металлические деньги. </a:t>
            </a:r>
          </a:p>
        </p:txBody>
      </p:sp>
      <p:pic>
        <p:nvPicPr>
          <p:cNvPr id="16390" name="Picture 6" descr="https://bearloka63.files.wordpress.com/2015/01/ekaterina2_24.jpg"/>
          <p:cNvPicPr>
            <a:picLocks noChangeAspect="1" noChangeArrowheads="1"/>
          </p:cNvPicPr>
          <p:nvPr>
            <p:ph idx="1"/>
          </p:nvPr>
        </p:nvPicPr>
        <p:blipFill>
          <a:blip r:embed="rId2" r:link="rId3" cstate="print"/>
          <a:srcRect/>
          <a:stretch>
            <a:fillRect/>
          </a:stretch>
        </p:blipFill>
        <p:spPr>
          <a:xfrm>
            <a:off x="2124075" y="2349500"/>
            <a:ext cx="4752975" cy="3062288"/>
          </a:xfrm>
          <a:noFill/>
        </p:spPr>
      </p:pic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2555875" y="5310188"/>
            <a:ext cx="4248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tabLst>
                <a:tab pos="1276350" algn="l"/>
              </a:tabLst>
            </a:pPr>
            <a:r>
              <a:rPr lang="ru-RU" altLang="ru-RU" sz="4000" b="1" i="1">
                <a:solidFill>
                  <a:schemeClr val="accent2"/>
                </a:solidFill>
              </a:rPr>
              <a:t>АССИГНАЦИИ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229600" cy="1143000"/>
          </a:xfrm>
        </p:spPr>
        <p:txBody>
          <a:bodyPr/>
          <a:lstStyle/>
          <a:p>
            <a:r>
              <a:rPr lang="ru-RU" altLang="ru-RU" sz="4000" smtClean="0"/>
              <a:t>Самая «тёплая и мягкая монета»</a:t>
            </a:r>
          </a:p>
        </p:txBody>
      </p:sp>
      <p:sp>
        <p:nvSpPr>
          <p:cNvPr id="23559" name="Rectangle 7"/>
          <p:cNvSpPr>
            <a:spLocks noChangeArrowheads="1"/>
          </p:cNvSpPr>
          <p:nvPr>
            <p:ph type="body" idx="1"/>
          </p:nvPr>
        </p:nvSpPr>
        <p:spPr>
          <a:xfrm>
            <a:off x="2700338" y="5734050"/>
            <a:ext cx="4103687" cy="749300"/>
          </a:xfrm>
          <a:noFill/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  <a:tabLst>
                <a:tab pos="1276350" algn="l"/>
              </a:tabLst>
            </a:pPr>
            <a:r>
              <a:rPr lang="ru-RU" altLang="ru-RU" sz="4000" b="1" i="1" smtClean="0">
                <a:solidFill>
                  <a:schemeClr val="accent2"/>
                </a:solidFill>
              </a:rPr>
              <a:t>КУНА</a:t>
            </a:r>
          </a:p>
        </p:txBody>
      </p:sp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675" y="1484313"/>
            <a:ext cx="3173413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5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9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9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smtClean="0">
                <a:solidFill>
                  <a:srgbClr val="FF0000"/>
                </a:solidFill>
              </a:rPr>
              <a:t>ВОССТАНОВИ ПОСЛОВИЦУ</a:t>
            </a:r>
          </a:p>
        </p:txBody>
      </p:sp>
      <p:graphicFrame>
        <p:nvGraphicFramePr>
          <p:cNvPr id="51267" name="Group 67"/>
          <p:cNvGraphicFramePr>
            <a:graphicFrameLocks noGrp="1"/>
          </p:cNvGraphicFramePr>
          <p:nvPr>
            <p:ph sz="half" idx="1"/>
          </p:nvPr>
        </p:nvGraphicFramePr>
        <p:xfrm>
          <a:off x="2195513" y="4292600"/>
          <a:ext cx="4897437" cy="1800225"/>
        </p:xfrm>
        <a:graphic>
          <a:graphicData uri="http://schemas.openxmlformats.org/drawingml/2006/table">
            <a:tbl>
              <a:tblPr/>
              <a:tblGrid>
                <a:gridCol w="979353"/>
                <a:gridCol w="979353"/>
                <a:gridCol w="979353"/>
                <a:gridCol w="979353"/>
                <a:gridCol w="979353"/>
              </a:tblGrid>
              <a:tr h="1065131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altLang="ru-RU" sz="4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altLang="ru-RU" sz="4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altLang="ru-RU" sz="4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altLang="ru-RU" sz="4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altLang="ru-RU" sz="4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556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1408" name="Group 208"/>
          <p:cNvGraphicFramePr>
            <a:graphicFrameLocks noGrp="1"/>
          </p:cNvGraphicFramePr>
          <p:nvPr>
            <p:ph sz="half" idx="2"/>
          </p:nvPr>
        </p:nvGraphicFramePr>
        <p:xfrm>
          <a:off x="179388" y="1268413"/>
          <a:ext cx="8496300" cy="2584450"/>
        </p:xfrm>
        <a:graphic>
          <a:graphicData uri="http://schemas.openxmlformats.org/drawingml/2006/table">
            <a:tbl>
              <a:tblPr/>
              <a:tblGrid>
                <a:gridCol w="4429125"/>
                <a:gridCol w="4067175"/>
              </a:tblGrid>
              <a:tr h="47148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.  Без денег торговать,</a:t>
                      </a:r>
                      <a:endParaRPr kumimoji="0" lang="ru-RU" alt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      рубль щербатый</a:t>
                      </a:r>
                      <a:endParaRPr kumimoji="0" lang="ru-RU" alt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768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.  Без копейки</a:t>
                      </a:r>
                      <a:endParaRPr kumimoji="0" lang="ru-RU" alt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     на рубль суматохи</a:t>
                      </a:r>
                      <a:endParaRPr kumimoji="0" lang="ru-RU" alt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1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.  Гроша не стоит,</a:t>
                      </a:r>
                      <a:endParaRPr kumimoji="0" lang="ru-RU" alt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    как без соли хлебать</a:t>
                      </a:r>
                      <a:endParaRPr kumimoji="0" lang="ru-RU" alt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.  Лучше на гривну убытку,</a:t>
                      </a:r>
                      <a:endParaRPr kumimoji="0" lang="ru-RU" alt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А </a:t>
                      </a: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   а глядит рублём</a:t>
                      </a:r>
                      <a:endParaRPr kumimoji="0" lang="ru-RU" alt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768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.  На грош дела,</a:t>
                      </a:r>
                      <a:endParaRPr kumimoji="0" lang="ru-RU" alt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    чем на алтын стыда</a:t>
                      </a:r>
                      <a:endParaRPr kumimoji="0" lang="ru-RU" alt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9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smtClean="0">
                <a:solidFill>
                  <a:srgbClr val="FF0000"/>
                </a:solidFill>
              </a:rPr>
              <a:t>ВОССТАНОВИ ПОСЛОВИЦУ</a:t>
            </a:r>
          </a:p>
        </p:txBody>
      </p:sp>
      <p:graphicFrame>
        <p:nvGraphicFramePr>
          <p:cNvPr id="51267" name="Group 67"/>
          <p:cNvGraphicFramePr>
            <a:graphicFrameLocks noGrp="1"/>
          </p:cNvGraphicFramePr>
          <p:nvPr>
            <p:ph sz="half" idx="1"/>
          </p:nvPr>
        </p:nvGraphicFramePr>
        <p:xfrm>
          <a:off x="2195513" y="4292600"/>
          <a:ext cx="5545137" cy="1920875"/>
        </p:xfrm>
        <a:graphic>
          <a:graphicData uri="http://schemas.openxmlformats.org/drawingml/2006/table">
            <a:tbl>
              <a:tblPr/>
              <a:tblGrid>
                <a:gridCol w="1108968"/>
                <a:gridCol w="1108968"/>
                <a:gridCol w="1108968"/>
                <a:gridCol w="1108968"/>
                <a:gridCol w="1108968"/>
              </a:tblGrid>
              <a:tr h="289654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altLang="ru-RU" sz="4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altLang="ru-RU" sz="4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altLang="ru-RU" sz="4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altLang="ru-RU" sz="4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altLang="ru-RU" sz="4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297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6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6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6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6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6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1408" name="Group 208"/>
          <p:cNvGraphicFramePr>
            <a:graphicFrameLocks noGrp="1"/>
          </p:cNvGraphicFramePr>
          <p:nvPr>
            <p:ph sz="half" idx="2"/>
          </p:nvPr>
        </p:nvGraphicFramePr>
        <p:xfrm>
          <a:off x="179388" y="1268413"/>
          <a:ext cx="8496300" cy="2584450"/>
        </p:xfrm>
        <a:graphic>
          <a:graphicData uri="http://schemas.openxmlformats.org/drawingml/2006/table">
            <a:tbl>
              <a:tblPr/>
              <a:tblGrid>
                <a:gridCol w="4429125"/>
                <a:gridCol w="4067175"/>
              </a:tblGrid>
              <a:tr h="47148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.  Без денег торговать,</a:t>
                      </a:r>
                      <a:endParaRPr kumimoji="0" lang="ru-RU" alt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      рубль щербатый</a:t>
                      </a:r>
                      <a:endParaRPr kumimoji="0" lang="ru-RU" alt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768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.  Без копейки</a:t>
                      </a:r>
                      <a:endParaRPr kumimoji="0" lang="ru-RU" alt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     на рубль суматохи</a:t>
                      </a:r>
                      <a:endParaRPr kumimoji="0" lang="ru-RU" alt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1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.  Гроша не стоит,</a:t>
                      </a:r>
                      <a:endParaRPr kumimoji="0" lang="ru-RU" alt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    как без соли хлебать</a:t>
                      </a:r>
                      <a:endParaRPr kumimoji="0" lang="ru-RU" alt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.  Лучше на гривну убытку,</a:t>
                      </a:r>
                      <a:endParaRPr kumimoji="0" lang="ru-RU" alt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А </a:t>
                      </a: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   а глядит рублём</a:t>
                      </a:r>
                      <a:endParaRPr kumimoji="0" lang="ru-RU" alt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768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.  На грош дела,</a:t>
                      </a:r>
                      <a:endParaRPr kumimoji="0" lang="ru-RU" alt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    чем на алтын стыда</a:t>
                      </a:r>
                      <a:endParaRPr kumimoji="0" lang="ru-RU" alt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smtClean="0"/>
              <a:t>Всё было понятно</a:t>
            </a:r>
          </a:p>
        </p:txBody>
      </p:sp>
      <p:pic>
        <p:nvPicPr>
          <p:cNvPr id="31747" name="Picture 4" descr="Дерево пожеланий на свадьбу - шаблон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15888"/>
            <a:ext cx="4752975" cy="611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Oval 5"/>
          <p:cNvSpPr>
            <a:spLocks noChangeArrowheads="1"/>
          </p:cNvSpPr>
          <p:nvPr/>
        </p:nvSpPr>
        <p:spPr bwMode="auto">
          <a:xfrm>
            <a:off x="5276850" y="1431925"/>
            <a:ext cx="576263" cy="50323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altLang="ru-RU">
              <a:solidFill>
                <a:srgbClr val="FF6600"/>
              </a:solidFill>
            </a:endParaRPr>
          </a:p>
        </p:txBody>
      </p:sp>
      <p:sp>
        <p:nvSpPr>
          <p:cNvPr id="31749" name="Oval 6"/>
          <p:cNvSpPr>
            <a:spLocks noChangeArrowheads="1"/>
          </p:cNvSpPr>
          <p:nvPr/>
        </p:nvSpPr>
        <p:spPr bwMode="auto">
          <a:xfrm>
            <a:off x="5313363" y="2976563"/>
            <a:ext cx="576262" cy="503237"/>
          </a:xfrm>
          <a:prstGeom prst="ellipse">
            <a:avLst/>
          </a:prstGeom>
          <a:solidFill>
            <a:srgbClr val="DEDEDE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altLang="ru-RU">
              <a:solidFill>
                <a:srgbClr val="FF0000"/>
              </a:solidFill>
            </a:endParaRPr>
          </a:p>
        </p:txBody>
      </p:sp>
      <p:sp>
        <p:nvSpPr>
          <p:cNvPr id="31750" name="Oval 7"/>
          <p:cNvSpPr>
            <a:spLocks noChangeArrowheads="1"/>
          </p:cNvSpPr>
          <p:nvPr/>
        </p:nvSpPr>
        <p:spPr bwMode="auto">
          <a:xfrm>
            <a:off x="5278438" y="4546600"/>
            <a:ext cx="576262" cy="503238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altLang="ru-RU">
              <a:solidFill>
                <a:srgbClr val="FF0000"/>
              </a:solidFill>
            </a:endParaRPr>
          </a:p>
        </p:txBody>
      </p:sp>
      <p:sp>
        <p:nvSpPr>
          <p:cNvPr id="31751" name="Text Box 8"/>
          <p:cNvSpPr txBox="1">
            <a:spLocks noChangeArrowheads="1"/>
          </p:cNvSpPr>
          <p:nvPr/>
        </p:nvSpPr>
        <p:spPr bwMode="auto">
          <a:xfrm>
            <a:off x="5919788" y="2493963"/>
            <a:ext cx="1747837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31752" name="Text Box 9"/>
          <p:cNvSpPr txBox="1">
            <a:spLocks noChangeArrowheads="1"/>
          </p:cNvSpPr>
          <p:nvPr/>
        </p:nvSpPr>
        <p:spPr bwMode="auto">
          <a:xfrm>
            <a:off x="5972175" y="1484313"/>
            <a:ext cx="32670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b="1"/>
              <a:t>Всё было понятно</a:t>
            </a:r>
          </a:p>
        </p:txBody>
      </p:sp>
      <p:sp>
        <p:nvSpPr>
          <p:cNvPr id="31753" name="Text Box 10"/>
          <p:cNvSpPr txBox="1">
            <a:spLocks noChangeArrowheads="1"/>
          </p:cNvSpPr>
          <p:nvPr/>
        </p:nvSpPr>
        <p:spPr bwMode="auto">
          <a:xfrm>
            <a:off x="6227763" y="2997200"/>
            <a:ext cx="25923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b="1"/>
              <a:t>Есть  сомнения</a:t>
            </a:r>
          </a:p>
        </p:txBody>
      </p:sp>
      <p:sp>
        <p:nvSpPr>
          <p:cNvPr id="31754" name="Text Box 11"/>
          <p:cNvSpPr txBox="1">
            <a:spLocks noChangeArrowheads="1"/>
          </p:cNvSpPr>
          <p:nvPr/>
        </p:nvSpPr>
        <p:spPr bwMode="auto">
          <a:xfrm>
            <a:off x="6227763" y="4652963"/>
            <a:ext cx="27368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b="1"/>
              <a:t>Ничего не понял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871</Words>
  <Application>Microsoft Office PowerPoint</Application>
  <PresentationFormat>Экран (4:3)</PresentationFormat>
  <Paragraphs>184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4" baseType="lpstr">
      <vt:lpstr>Arial</vt:lpstr>
      <vt:lpstr>Calibri</vt:lpstr>
      <vt:lpstr>Times New Roman</vt:lpstr>
      <vt:lpstr>Оформление по умолчанию</vt:lpstr>
      <vt:lpstr>  Тема проекта:  Содержание и методы преподавания  темы по истории возникновения денег в России.</vt:lpstr>
      <vt:lpstr>Цель: организовать творческий поиск и применение знаний по теме  «Какие деньги были раньше в России»</vt:lpstr>
      <vt:lpstr>Ожидаемые результаты:</vt:lpstr>
      <vt:lpstr>Слайд 4</vt:lpstr>
      <vt:lpstr>Слайд 5</vt:lpstr>
      <vt:lpstr>Слайд 6</vt:lpstr>
      <vt:lpstr>Клад кота Леопольда</vt:lpstr>
      <vt:lpstr>Слайд 8</vt:lpstr>
      <vt:lpstr>Какие деньги были раньше  в России.</vt:lpstr>
      <vt:lpstr>«Меховые деньги»</vt:lpstr>
      <vt:lpstr>ГРИВНА</vt:lpstr>
      <vt:lpstr>РУБЛЬ</vt:lpstr>
      <vt:lpstr>КОПЕЙКА</vt:lpstr>
      <vt:lpstr>ДЕНЬГА</vt:lpstr>
      <vt:lpstr>ГРОШ</vt:lpstr>
      <vt:lpstr>АЛТЫН</vt:lpstr>
      <vt:lpstr>ГРИВЕННИК</vt:lpstr>
      <vt:lpstr>ПОЛТИННИК</vt:lpstr>
      <vt:lpstr>АССИГНАЦИИ</vt:lpstr>
      <vt:lpstr>АННАГРАММЫ</vt:lpstr>
      <vt:lpstr>АННАГРАММЫ (проверка)</vt:lpstr>
      <vt:lpstr>ВИКТОРИНА С 16 века на Руси чеканилась серебряная  монета,  на  которой изображался всадник, с копьём в руках.</vt:lpstr>
      <vt:lpstr>Монета,  название  которой получилось  от  татарского  слова «алты» (шесть).</vt:lpstr>
      <vt:lpstr> Эта монета имеет почтенный возраст и одно из старых названий, доживших до наших дней. Оно родилось в 18 веке. До первой половины 15 века её вырубали из металлического бруска. </vt:lpstr>
      <vt:lpstr>Брусок из расплавленного серебра</vt:lpstr>
      <vt:lpstr>Слайд 26</vt:lpstr>
      <vt:lpstr>Самая «тёплая и мягкая монета»</vt:lpstr>
      <vt:lpstr>ВОССТАНОВИ ПОСЛОВИЦУ</vt:lpstr>
      <vt:lpstr>ВОССТАНОВИ ПОСЛОВИЦУ</vt:lpstr>
      <vt:lpstr>Слайд 30</vt:lpstr>
    </vt:vector>
  </TitlesOfParts>
  <Company>CtrlSoft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проекта:  Содержание и методы преподавания темы история возникновения денег в России</dc:title>
  <dc:creator>Ольга и Алексей</dc:creator>
  <cp:lastModifiedBy>Natali</cp:lastModifiedBy>
  <cp:revision>11</cp:revision>
  <dcterms:created xsi:type="dcterms:W3CDTF">2007-11-29T22:04:13Z</dcterms:created>
  <dcterms:modified xsi:type="dcterms:W3CDTF">2018-11-12T12:38:19Z</dcterms:modified>
</cp:coreProperties>
</file>