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2" r:id="rId1"/>
  </p:sldMasterIdLst>
  <p:sldIdLst>
    <p:sldId id="256" r:id="rId2"/>
    <p:sldId id="260" r:id="rId3"/>
    <p:sldId id="298" r:id="rId4"/>
    <p:sldId id="259" r:id="rId5"/>
    <p:sldId id="261" r:id="rId6"/>
    <p:sldId id="262" r:id="rId7"/>
    <p:sldId id="265" r:id="rId8"/>
    <p:sldId id="267" r:id="rId9"/>
    <p:sldId id="268" r:id="rId10"/>
    <p:sldId id="270" r:id="rId11"/>
    <p:sldId id="271" r:id="rId12"/>
    <p:sldId id="272" r:id="rId13"/>
    <p:sldId id="290" r:id="rId14"/>
    <p:sldId id="291" r:id="rId15"/>
    <p:sldId id="273" r:id="rId16"/>
    <p:sldId id="278" r:id="rId17"/>
    <p:sldId id="297" r:id="rId18"/>
    <p:sldId id="284" r:id="rId19"/>
    <p:sldId id="285" r:id="rId20"/>
    <p:sldId id="293" r:id="rId21"/>
    <p:sldId id="296" r:id="rId22"/>
    <p:sldId id="274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382" autoAdjust="0"/>
    <p:restoredTop sz="94660"/>
  </p:normalViewPr>
  <p:slideViewPr>
    <p:cSldViewPr>
      <p:cViewPr>
        <p:scale>
          <a:sx n="78" d="100"/>
          <a:sy n="78" d="100"/>
        </p:scale>
        <p:origin x="78" y="-1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D3B368B-FA2A-4098-B0DA-E987616B6B66}" type="datetimeFigureOut">
              <a:rPr lang="ru-RU" smtClean="0"/>
              <a:pPr/>
              <a:t>12.11.2018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8AE9779-7834-4BDA-B918-C052EF4B1BA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D3B368B-FA2A-4098-B0DA-E987616B6B66}" type="datetimeFigureOut">
              <a:rPr lang="ru-RU" smtClean="0"/>
              <a:pPr/>
              <a:t>12.11.2018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8AE9779-7834-4BDA-B918-C052EF4B1B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D3B368B-FA2A-4098-B0DA-E987616B6B66}" type="datetimeFigureOut">
              <a:rPr lang="ru-RU" smtClean="0"/>
              <a:pPr/>
              <a:t>12.11.2018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8AE9779-7834-4BDA-B918-C052EF4B1BA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D3B368B-FA2A-4098-B0DA-E987616B6B66}" type="datetimeFigureOut">
              <a:rPr lang="ru-RU" smtClean="0"/>
              <a:pPr/>
              <a:t>12.11.2018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8AE9779-7834-4BDA-B918-C052EF4B1B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D3B368B-FA2A-4098-B0DA-E987616B6B66}" type="datetimeFigureOut">
              <a:rPr lang="ru-RU" smtClean="0"/>
              <a:pPr/>
              <a:t>12.11.2018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8AE9779-7834-4BDA-B918-C052EF4B1B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D3B368B-FA2A-4098-B0DA-E987616B6B66}" type="datetimeFigureOut">
              <a:rPr lang="ru-RU" smtClean="0"/>
              <a:pPr/>
              <a:t>12.11.2018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8AE9779-7834-4BDA-B918-C052EF4B1B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D3B368B-FA2A-4098-B0DA-E987616B6B66}" type="datetimeFigureOut">
              <a:rPr lang="ru-RU" smtClean="0"/>
              <a:pPr/>
              <a:t>12.11.2018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8AE9779-7834-4BDA-B918-C052EF4B1BA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D3B368B-FA2A-4098-B0DA-E987616B6B66}" type="datetimeFigureOut">
              <a:rPr lang="ru-RU" smtClean="0"/>
              <a:pPr/>
              <a:t>12.11.2018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8AE9779-7834-4BDA-B918-C052EF4B1B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D3B368B-FA2A-4098-B0DA-E987616B6B66}" type="datetimeFigureOut">
              <a:rPr lang="ru-RU" smtClean="0"/>
              <a:pPr/>
              <a:t>12.11.2018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8AE9779-7834-4BDA-B918-C052EF4B1BA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D3B368B-FA2A-4098-B0DA-E987616B6B66}" type="datetimeFigureOut">
              <a:rPr lang="ru-RU" smtClean="0"/>
              <a:pPr/>
              <a:t>12.11.2018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8AE9779-7834-4BDA-B918-C052EF4B1B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D3B368B-FA2A-4098-B0DA-E987616B6B66}" type="datetimeFigureOut">
              <a:rPr lang="ru-RU" smtClean="0"/>
              <a:pPr/>
              <a:t>12.11.2018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8AE9779-7834-4BDA-B918-C052EF4B1B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4D3B368B-FA2A-4098-B0DA-E987616B6B66}" type="datetimeFigureOut">
              <a:rPr lang="ru-RU" smtClean="0"/>
              <a:pPr/>
              <a:t>12.11.2018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8AE9779-7834-4BDA-B918-C052EF4B1BA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332655"/>
            <a:ext cx="9144000" cy="2016225"/>
          </a:xfrm>
        </p:spPr>
        <p:txBody>
          <a:bodyPr>
            <a:normAutofit fontScale="90000"/>
          </a:bodyPr>
          <a:lstStyle/>
          <a:p>
            <a:r>
              <a:rPr lang="ru-RU" sz="2700" b="1" dirty="0" smtClean="0">
                <a:effectLst/>
                <a:latin typeface="Times New Roman"/>
                <a:ea typeface="Calibri"/>
              </a:rPr>
              <a:t>               </a:t>
            </a:r>
            <a:br>
              <a:rPr lang="ru-RU" sz="2700" b="1" dirty="0" smtClean="0">
                <a:effectLst/>
                <a:latin typeface="Times New Roman"/>
                <a:ea typeface="Calibri"/>
              </a:rPr>
            </a:br>
            <a:r>
              <a:rPr lang="ru-RU" sz="2700" b="1" dirty="0">
                <a:effectLst/>
                <a:latin typeface="Times New Roman"/>
                <a:ea typeface="Calibri"/>
              </a:rPr>
              <a:t> </a:t>
            </a:r>
            <a:r>
              <a:rPr lang="ru-RU" sz="2700" b="1" dirty="0" smtClean="0">
                <a:effectLst/>
                <a:latin typeface="Times New Roman"/>
                <a:ea typeface="Calibri"/>
              </a:rPr>
              <a:t>          </a:t>
            </a:r>
            <a:br>
              <a:rPr lang="ru-RU" sz="2700" b="1" dirty="0" smtClean="0">
                <a:effectLst/>
                <a:latin typeface="Times New Roman"/>
                <a:ea typeface="Calibri"/>
              </a:rPr>
            </a:br>
            <a:r>
              <a:rPr lang="ru-RU" sz="2700" b="1" dirty="0" smtClean="0">
                <a:effectLst/>
                <a:latin typeface="Times New Roman"/>
                <a:ea typeface="Calibri"/>
              </a:rPr>
              <a:t> </a:t>
            </a:r>
            <a:br>
              <a:rPr lang="ru-RU" sz="2700" b="1" dirty="0" smtClean="0">
                <a:effectLst/>
                <a:latin typeface="Times New Roman"/>
                <a:ea typeface="Calibri"/>
              </a:rPr>
            </a:br>
            <a:r>
              <a:rPr lang="ru-RU" sz="2700" b="1" dirty="0">
                <a:effectLst/>
                <a:latin typeface="Times New Roman"/>
                <a:ea typeface="Calibri"/>
              </a:rPr>
              <a:t> </a:t>
            </a:r>
            <a:r>
              <a:rPr lang="ru-RU" sz="2700" b="1" dirty="0" smtClean="0">
                <a:effectLst/>
                <a:latin typeface="Times New Roman"/>
                <a:ea typeface="Calibri"/>
              </a:rPr>
              <a:t>       </a:t>
            </a:r>
            <a:br>
              <a:rPr lang="ru-RU" sz="2700" b="1" dirty="0" smtClean="0">
                <a:effectLst/>
                <a:latin typeface="Times New Roman"/>
                <a:ea typeface="Calibri"/>
              </a:rPr>
            </a:br>
            <a:r>
              <a:rPr lang="ru-RU" sz="2700" b="1" dirty="0">
                <a:effectLst/>
                <a:latin typeface="Times New Roman"/>
                <a:ea typeface="Calibri"/>
              </a:rPr>
              <a:t/>
            </a:r>
            <a:br>
              <a:rPr lang="ru-RU" sz="2700" b="1" dirty="0">
                <a:effectLst/>
                <a:latin typeface="Times New Roman"/>
                <a:ea typeface="Calibri"/>
              </a:rPr>
            </a:br>
            <a:r>
              <a:rPr lang="ru-RU" sz="2700" b="1" dirty="0" smtClean="0">
                <a:effectLst/>
                <a:latin typeface="Times New Roman"/>
                <a:ea typeface="Calibri"/>
              </a:rPr>
              <a:t/>
            </a:r>
            <a:br>
              <a:rPr lang="ru-RU" sz="2700" b="1" dirty="0" smtClean="0">
                <a:effectLst/>
                <a:latin typeface="Times New Roman"/>
                <a:ea typeface="Calibri"/>
              </a:rPr>
            </a:br>
            <a:r>
              <a:rPr lang="ru-RU" sz="2700" b="1" dirty="0">
                <a:effectLst/>
                <a:latin typeface="Times New Roman"/>
                <a:ea typeface="Calibri"/>
              </a:rPr>
              <a:t> </a:t>
            </a:r>
            <a:r>
              <a:rPr lang="ru-RU" sz="3600" b="1" dirty="0" smtClean="0">
                <a:effectLst/>
                <a:latin typeface="Times New Roman"/>
                <a:ea typeface="Calibri"/>
              </a:rPr>
              <a:t>Санкт-Петербургский государственный</a:t>
            </a:r>
            <a:br>
              <a:rPr lang="ru-RU" sz="3600" b="1" dirty="0" smtClean="0">
                <a:effectLst/>
                <a:latin typeface="Times New Roman"/>
                <a:ea typeface="Calibri"/>
              </a:rPr>
            </a:br>
            <a:r>
              <a:rPr lang="ru-RU" sz="3600" b="1" dirty="0" smtClean="0">
                <a:effectLst/>
                <a:latin typeface="Times New Roman"/>
                <a:ea typeface="Calibri"/>
              </a:rPr>
              <a:t>          экономический университет</a:t>
            </a:r>
            <a:br>
              <a:rPr lang="ru-RU" sz="3600" b="1" dirty="0" smtClean="0">
                <a:effectLst/>
                <a:latin typeface="Times New Roman"/>
                <a:ea typeface="Calibri"/>
              </a:rPr>
            </a:br>
            <a:r>
              <a:rPr lang="ru-RU" sz="2700" dirty="0" smtClean="0">
                <a:effectLst/>
                <a:latin typeface="Times New Roman"/>
                <a:ea typeface="Calibri"/>
              </a:rPr>
              <a:t/>
            </a:r>
            <a:br>
              <a:rPr lang="ru-RU" sz="2700" dirty="0" smtClean="0">
                <a:effectLst/>
                <a:latin typeface="Times New Roman"/>
                <a:ea typeface="Calibri"/>
              </a:rPr>
            </a:br>
            <a:r>
              <a:rPr lang="ru-RU" sz="3100" dirty="0" smtClean="0">
                <a:effectLst/>
                <a:latin typeface="Times New Roman"/>
                <a:ea typeface="Calibri"/>
              </a:rPr>
              <a:t> </a:t>
            </a:r>
            <a:r>
              <a:rPr lang="ru-RU" sz="4000" dirty="0" smtClean="0">
                <a:effectLst/>
                <a:latin typeface="Times New Roman"/>
                <a:ea typeface="Calibri"/>
              </a:rPr>
              <a:t/>
            </a:r>
            <a:br>
              <a:rPr lang="ru-RU" sz="4000" dirty="0" smtClean="0">
                <a:effectLst/>
                <a:latin typeface="Times New Roman"/>
                <a:ea typeface="Calibri"/>
              </a:rPr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1340768"/>
            <a:ext cx="8784976" cy="5184576"/>
          </a:xfrm>
        </p:spPr>
        <p:txBody>
          <a:bodyPr>
            <a:normAutofit fontScale="92500" lnSpcReduction="20000"/>
          </a:bodyPr>
          <a:lstStyle/>
          <a:p>
            <a:r>
              <a:rPr lang="ru-RU" sz="2800" b="1" dirty="0" smtClean="0">
                <a:effectLst/>
                <a:latin typeface="Times New Roman"/>
                <a:ea typeface="Calibri"/>
              </a:rPr>
              <a:t>Игровой групповой проект</a:t>
            </a:r>
            <a:r>
              <a:rPr lang="en-US" sz="2800" dirty="0">
                <a:latin typeface="Times New Roman"/>
                <a:ea typeface="Calibri"/>
              </a:rPr>
              <a:t> </a:t>
            </a:r>
            <a:r>
              <a:rPr lang="ru-RU" sz="2800" b="1" dirty="0" smtClean="0">
                <a:effectLst/>
                <a:latin typeface="Times New Roman"/>
                <a:ea typeface="Calibri"/>
              </a:rPr>
              <a:t>по модулю:</a:t>
            </a:r>
            <a:endParaRPr lang="ru-RU" sz="2800" dirty="0" smtClean="0">
              <a:effectLst/>
              <a:latin typeface="Times New Roman"/>
              <a:ea typeface="Calibri"/>
            </a:endParaRPr>
          </a:p>
          <a:p>
            <a:r>
              <a:rPr lang="ru-RU" sz="2800" b="1" dirty="0" smtClean="0">
                <a:effectLst/>
                <a:latin typeface="Times New Roman"/>
                <a:ea typeface="Calibri"/>
              </a:rPr>
              <a:t>«Содержание и методика преподавание тем по управлению личными финансами и формированию семейного бюджета»</a:t>
            </a:r>
            <a:endParaRPr lang="ru-RU" sz="2800" dirty="0" smtClean="0">
              <a:effectLst/>
              <a:latin typeface="Times New Roman"/>
              <a:ea typeface="Calibri"/>
            </a:endParaRPr>
          </a:p>
          <a:p>
            <a:r>
              <a:rPr lang="ru-RU" sz="2800" b="1" dirty="0" smtClean="0">
                <a:effectLst/>
                <a:latin typeface="Times New Roman"/>
                <a:ea typeface="Calibri"/>
              </a:rPr>
              <a:t> </a:t>
            </a:r>
            <a:endParaRPr lang="ru-RU" sz="2800" dirty="0" smtClean="0">
              <a:effectLst/>
              <a:latin typeface="Times New Roman"/>
              <a:ea typeface="Calibri"/>
            </a:endParaRPr>
          </a:p>
          <a:p>
            <a:pPr algn="just">
              <a:spcAft>
                <a:spcPts val="0"/>
              </a:spcAft>
            </a:pPr>
            <a:r>
              <a:rPr lang="ru-RU" sz="2800" b="1" dirty="0" smtClean="0">
                <a:effectLst/>
                <a:latin typeface="Times New Roman"/>
                <a:ea typeface="Calibri"/>
              </a:rPr>
              <a:t>Авторы проекта:</a:t>
            </a:r>
            <a:endParaRPr lang="ru-RU" sz="2400" dirty="0" smtClean="0">
              <a:effectLst/>
              <a:latin typeface="Times New Roman"/>
              <a:ea typeface="Calibri"/>
            </a:endParaRPr>
          </a:p>
          <a:p>
            <a:pPr algn="just">
              <a:spcAft>
                <a:spcPts val="0"/>
              </a:spcAft>
            </a:pPr>
            <a:r>
              <a:rPr lang="ru-RU" sz="2800" dirty="0" err="1" smtClean="0">
                <a:effectLst/>
                <a:latin typeface="Times New Roman"/>
                <a:ea typeface="Calibri"/>
              </a:rPr>
              <a:t>Сушенцов</a:t>
            </a:r>
            <a:r>
              <a:rPr lang="ru-RU" sz="2800" dirty="0" smtClean="0">
                <a:effectLst/>
                <a:latin typeface="Times New Roman"/>
                <a:ea typeface="Calibri"/>
              </a:rPr>
              <a:t> Василий Валерьевич, заместитель директора  по безопасности МБОУ «Гатчинская СОШ №7», учитель истории, обществознания и ОБЖ</a:t>
            </a:r>
            <a:endParaRPr lang="ru-RU" sz="2400" dirty="0" smtClean="0">
              <a:effectLst/>
              <a:latin typeface="Times New Roman"/>
              <a:ea typeface="Calibri"/>
            </a:endParaRPr>
          </a:p>
          <a:p>
            <a:pPr algn="just">
              <a:spcAft>
                <a:spcPts val="0"/>
              </a:spcAft>
            </a:pPr>
            <a:r>
              <a:rPr lang="ru-RU" sz="2800" dirty="0" smtClean="0">
                <a:effectLst/>
                <a:latin typeface="Times New Roman"/>
                <a:ea typeface="Calibri"/>
              </a:rPr>
              <a:t>Балашова Анастасия Сергеевна, учитель математики МБОУ «Гатчинская СОШ №7»</a:t>
            </a:r>
            <a:endParaRPr lang="ru-RU" sz="2400" dirty="0" smtClean="0">
              <a:effectLst/>
              <a:latin typeface="Times New Roman"/>
              <a:ea typeface="Calibri"/>
            </a:endParaRPr>
          </a:p>
          <a:p>
            <a:pPr algn="just">
              <a:spcAft>
                <a:spcPts val="0"/>
              </a:spcAft>
            </a:pPr>
            <a:r>
              <a:rPr lang="ru-RU" sz="2800" dirty="0" smtClean="0">
                <a:effectLst/>
                <a:latin typeface="Times New Roman"/>
                <a:ea typeface="Calibri"/>
              </a:rPr>
              <a:t> </a:t>
            </a:r>
            <a:endParaRPr lang="ru-RU" sz="2400" dirty="0" smtClean="0">
              <a:effectLst/>
              <a:latin typeface="Times New Roman"/>
              <a:ea typeface="Calibri"/>
            </a:endParaRPr>
          </a:p>
          <a:p>
            <a:r>
              <a:rPr lang="ru-RU" sz="2800" b="1" dirty="0" smtClean="0">
                <a:effectLst/>
                <a:latin typeface="Times New Roman"/>
                <a:ea typeface="Calibri"/>
              </a:rPr>
              <a:t> </a:t>
            </a:r>
            <a:endParaRPr lang="ru-RU" sz="2400" dirty="0" smtClean="0">
              <a:effectLst/>
              <a:latin typeface="Times New Roman"/>
              <a:ea typeface="Calibri"/>
            </a:endParaRPr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44208" y="404664"/>
            <a:ext cx="2648884" cy="1296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260193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1944216"/>
          </a:xfrm>
        </p:spPr>
        <p:txBody>
          <a:bodyPr>
            <a:noAutofit/>
          </a:bodyPr>
          <a:lstStyle/>
          <a:p>
            <a:pPr marL="27432" lvl="0">
              <a:spcBef>
                <a:spcPts val="600"/>
              </a:spcBef>
            </a:pPr>
            <a:r>
              <a:rPr lang="ru-RU" sz="4000" b="1" dirty="0" smtClean="0">
                <a:solidFill>
                  <a:srgbClr val="FF0000"/>
                </a:solidFill>
                <a:effectLst/>
                <a:latin typeface="Times New Roman"/>
                <a:ea typeface="Calibri"/>
                <a:cs typeface="+mn-cs"/>
              </a:rPr>
              <a:t/>
            </a:r>
            <a:br>
              <a:rPr lang="ru-RU" sz="4000" b="1" dirty="0" smtClean="0">
                <a:solidFill>
                  <a:srgbClr val="FF0000"/>
                </a:solidFill>
                <a:effectLst/>
                <a:latin typeface="Times New Roman"/>
                <a:ea typeface="Calibri"/>
                <a:cs typeface="+mn-cs"/>
              </a:rPr>
            </a:br>
            <a:r>
              <a:rPr lang="ru-RU" sz="4000" b="1" dirty="0">
                <a:solidFill>
                  <a:srgbClr val="FF0000"/>
                </a:solidFill>
                <a:effectLst/>
                <a:latin typeface="Times New Roman"/>
                <a:ea typeface="Calibri"/>
                <a:cs typeface="+mn-cs"/>
              </a:rPr>
              <a:t> </a:t>
            </a:r>
            <a:r>
              <a:rPr lang="ru-RU" sz="4000" b="1" dirty="0" smtClean="0">
                <a:solidFill>
                  <a:srgbClr val="FF0000"/>
                </a:solidFill>
                <a:effectLst/>
                <a:latin typeface="Times New Roman"/>
                <a:ea typeface="Calibri"/>
                <a:cs typeface="+mn-cs"/>
              </a:rPr>
              <a:t>                                 КВН</a:t>
            </a:r>
            <a:r>
              <a:rPr lang="ru-RU" sz="4000" b="1" dirty="0">
                <a:solidFill>
                  <a:srgbClr val="FF0000"/>
                </a:solidFill>
                <a:effectLst/>
                <a:latin typeface="Times New Roman"/>
                <a:ea typeface="Calibri"/>
                <a:cs typeface="+mn-cs"/>
              </a:rPr>
              <a:t>: </a:t>
            </a:r>
            <a:r>
              <a:rPr lang="ru-RU" sz="4000" b="1" dirty="0" smtClean="0">
                <a:solidFill>
                  <a:srgbClr val="FF0000"/>
                </a:solidFill>
                <a:effectLst/>
                <a:latin typeface="Times New Roman"/>
                <a:ea typeface="Calibri"/>
                <a:cs typeface="+mn-cs"/>
              </a:rPr>
              <a:t/>
            </a:r>
            <a:br>
              <a:rPr lang="ru-RU" sz="4000" b="1" dirty="0" smtClean="0">
                <a:solidFill>
                  <a:srgbClr val="FF0000"/>
                </a:solidFill>
                <a:effectLst/>
                <a:latin typeface="Times New Roman"/>
                <a:ea typeface="Calibri"/>
                <a:cs typeface="+mn-cs"/>
              </a:rPr>
            </a:br>
            <a:r>
              <a:rPr lang="ru-RU" sz="4000" b="1" dirty="0" smtClean="0">
                <a:solidFill>
                  <a:srgbClr val="FF0000"/>
                </a:solidFill>
                <a:effectLst/>
                <a:latin typeface="Times New Roman"/>
                <a:ea typeface="Calibri"/>
                <a:cs typeface="+mn-cs"/>
              </a:rPr>
              <a:t>       «</a:t>
            </a:r>
            <a:r>
              <a:rPr lang="ru-RU" sz="4000" b="1" dirty="0">
                <a:solidFill>
                  <a:srgbClr val="FF0000"/>
                </a:solidFill>
                <a:effectLst/>
                <a:latin typeface="Times New Roman"/>
                <a:ea typeface="Calibri"/>
                <a:cs typeface="+mn-cs"/>
              </a:rPr>
              <a:t>О финансах и в шутку, и всерьез»</a:t>
            </a:r>
            <a:br>
              <a:rPr lang="ru-RU" sz="4000" b="1" dirty="0">
                <a:solidFill>
                  <a:srgbClr val="FF0000"/>
                </a:solidFill>
                <a:effectLst/>
                <a:latin typeface="Times New Roman"/>
                <a:ea typeface="Calibri"/>
                <a:cs typeface="+mn-cs"/>
              </a:rPr>
            </a:br>
            <a:r>
              <a:rPr lang="en-US" sz="4000" b="1" dirty="0">
                <a:solidFill>
                  <a:srgbClr val="4F271C">
                    <a:shade val="30000"/>
                    <a:satMod val="150000"/>
                  </a:srgbClr>
                </a:solidFill>
                <a:effectLst/>
                <a:latin typeface="Times New Roman"/>
                <a:ea typeface="Calibri"/>
                <a:cs typeface="+mn-cs"/>
              </a:rPr>
              <a:t/>
            </a:r>
            <a:br>
              <a:rPr lang="en-US" sz="4000" b="1" dirty="0">
                <a:solidFill>
                  <a:srgbClr val="4F271C">
                    <a:shade val="30000"/>
                    <a:satMod val="150000"/>
                  </a:srgbClr>
                </a:solidFill>
                <a:effectLst/>
                <a:latin typeface="Times New Roman"/>
                <a:ea typeface="Calibri"/>
                <a:cs typeface="+mn-cs"/>
              </a:rPr>
            </a:br>
            <a:endParaRPr lang="ru-RU" sz="40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71600" y="1447800"/>
            <a:ext cx="7920880" cy="5149552"/>
          </a:xfrm>
        </p:spPr>
      </p:pic>
    </p:spTree>
    <p:extLst>
      <p:ext uri="{BB962C8B-B14F-4D97-AF65-F5344CB8AC3E}">
        <p14:creationId xmlns:p14="http://schemas.microsoft.com/office/powerpoint/2010/main" xmlns="" val="1330495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741368"/>
          </a:xfrm>
        </p:spPr>
        <p:txBody>
          <a:bodyPr>
            <a:noAutofit/>
          </a:bodyPr>
          <a:lstStyle/>
          <a:p>
            <a:pPr algn="ctr">
              <a:spcAft>
                <a:spcPts val="0"/>
              </a:spcAft>
            </a:pPr>
            <a:r>
              <a:rPr lang="ru-RU" sz="1800" b="1" dirty="0" smtClean="0">
                <a:effectLst/>
                <a:latin typeface="Times New Roman"/>
                <a:ea typeface="Calibri"/>
              </a:rPr>
              <a:t/>
            </a:r>
            <a:br>
              <a:rPr lang="ru-RU" sz="1800" b="1" dirty="0" smtClean="0">
                <a:effectLst/>
                <a:latin typeface="Times New Roman"/>
                <a:ea typeface="Calibri"/>
              </a:rPr>
            </a:br>
            <a:r>
              <a:rPr lang="ru-RU" sz="1800" b="1" dirty="0">
                <a:effectLst/>
                <a:latin typeface="Times New Roman"/>
                <a:ea typeface="Calibri"/>
              </a:rPr>
              <a:t/>
            </a:r>
            <a:br>
              <a:rPr lang="ru-RU" sz="1800" b="1" dirty="0">
                <a:effectLst/>
                <a:latin typeface="Times New Roman"/>
                <a:ea typeface="Calibri"/>
              </a:rPr>
            </a:br>
            <a:r>
              <a:rPr lang="ru-RU" sz="1800" b="1" dirty="0" smtClean="0">
                <a:effectLst/>
                <a:latin typeface="Times New Roman"/>
                <a:ea typeface="Calibri"/>
              </a:rPr>
              <a:t/>
            </a:r>
            <a:br>
              <a:rPr lang="ru-RU" sz="1800" b="1" dirty="0" smtClean="0">
                <a:effectLst/>
                <a:latin typeface="Times New Roman"/>
                <a:ea typeface="Calibri"/>
              </a:rPr>
            </a:br>
            <a:r>
              <a:rPr lang="ru-RU" sz="1800" b="1" dirty="0" smtClean="0">
                <a:effectLst/>
                <a:latin typeface="Times New Roman"/>
                <a:ea typeface="Calibri"/>
              </a:rPr>
              <a:t>Цель </a:t>
            </a:r>
            <a:r>
              <a:rPr lang="ru-RU" sz="1800" b="1" dirty="0">
                <a:effectLst/>
                <a:latin typeface="Times New Roman"/>
                <a:ea typeface="Calibri"/>
              </a:rPr>
              <a:t>работы</a:t>
            </a:r>
            <a:r>
              <a:rPr lang="ru-RU" sz="1800" dirty="0">
                <a:effectLst/>
                <a:latin typeface="Times New Roman"/>
                <a:ea typeface="Calibri"/>
              </a:rPr>
              <a:t>: Проверить и обобщить знания, полученные по теме    «Личные финансы и формирование семейного бюджета».</a:t>
            </a:r>
            <a:br>
              <a:rPr lang="ru-RU" sz="1800" dirty="0">
                <a:effectLst/>
                <a:latin typeface="Times New Roman"/>
                <a:ea typeface="Calibri"/>
              </a:rPr>
            </a:br>
            <a:r>
              <a:rPr lang="ru-RU" sz="1800" b="1" dirty="0">
                <a:effectLst/>
                <a:latin typeface="Times New Roman"/>
                <a:ea typeface="Calibri"/>
              </a:rPr>
              <a:t>Задачи: </a:t>
            </a:r>
            <a:r>
              <a:rPr lang="ru-RU" sz="1800" dirty="0">
                <a:effectLst/>
                <a:latin typeface="Times New Roman"/>
                <a:ea typeface="Calibri"/>
              </a:rPr>
              <a:t/>
            </a:r>
            <a:br>
              <a:rPr lang="ru-RU" sz="1800" dirty="0">
                <a:effectLst/>
                <a:latin typeface="Times New Roman"/>
                <a:ea typeface="Calibri"/>
              </a:rPr>
            </a:br>
            <a:r>
              <a:rPr lang="ru-RU" sz="1800" b="1" dirty="0">
                <a:effectLst/>
                <a:latin typeface="Times New Roman"/>
                <a:ea typeface="Calibri"/>
              </a:rPr>
              <a:t>Образовательные:</a:t>
            </a:r>
            <a:r>
              <a:rPr lang="ru-RU" sz="1800" dirty="0">
                <a:effectLst/>
                <a:latin typeface="Times New Roman"/>
                <a:ea typeface="Calibri"/>
              </a:rPr>
              <a:t/>
            </a:r>
            <a:br>
              <a:rPr lang="ru-RU" sz="1800" dirty="0">
                <a:effectLst/>
                <a:latin typeface="Times New Roman"/>
                <a:ea typeface="Calibri"/>
              </a:rPr>
            </a:br>
            <a:r>
              <a:rPr lang="ru-RU" sz="1800" dirty="0">
                <a:effectLst/>
                <a:latin typeface="Times New Roman"/>
                <a:ea typeface="Calibri"/>
              </a:rPr>
              <a:t>– закрепление и осмысление изученного материала по теме «Личные финансы и формирование семейного бюджета» ; </a:t>
            </a:r>
            <a:br>
              <a:rPr lang="ru-RU" sz="1800" dirty="0">
                <a:effectLst/>
                <a:latin typeface="Times New Roman"/>
                <a:ea typeface="Calibri"/>
              </a:rPr>
            </a:br>
            <a:r>
              <a:rPr lang="ru-RU" sz="1800" b="1" dirty="0" smtClean="0">
                <a:effectLst/>
                <a:latin typeface="Times New Roman"/>
                <a:ea typeface="Calibri"/>
              </a:rPr>
              <a:t>Развивающие</a:t>
            </a:r>
            <a:r>
              <a:rPr lang="ru-RU" sz="1800" b="1" dirty="0">
                <a:effectLst/>
                <a:latin typeface="Times New Roman"/>
                <a:ea typeface="Calibri"/>
              </a:rPr>
              <a:t>:</a:t>
            </a:r>
            <a:r>
              <a:rPr lang="ru-RU" sz="1800" dirty="0">
                <a:effectLst/>
                <a:latin typeface="Times New Roman"/>
                <a:ea typeface="Calibri"/>
              </a:rPr>
              <a:t/>
            </a:r>
            <a:br>
              <a:rPr lang="ru-RU" sz="1800" dirty="0">
                <a:effectLst/>
                <a:latin typeface="Times New Roman"/>
                <a:ea typeface="Calibri"/>
              </a:rPr>
            </a:br>
            <a:r>
              <a:rPr lang="ru-RU" sz="1800" dirty="0">
                <a:effectLst/>
                <a:latin typeface="Times New Roman"/>
                <a:ea typeface="Calibri"/>
              </a:rPr>
              <a:t> – развитие </a:t>
            </a:r>
            <a:r>
              <a:rPr lang="ru-RU" sz="1800" dirty="0" smtClean="0">
                <a:effectLst/>
                <a:latin typeface="Times New Roman"/>
                <a:ea typeface="Calibri"/>
              </a:rPr>
              <a:t>познавательной активности </a:t>
            </a:r>
            <a:r>
              <a:rPr lang="ru-RU" sz="1800" dirty="0">
                <a:effectLst/>
                <a:latin typeface="Times New Roman"/>
                <a:ea typeface="Calibri"/>
              </a:rPr>
              <a:t>и </a:t>
            </a:r>
            <a:r>
              <a:rPr lang="ru-RU" sz="1800" dirty="0" smtClean="0">
                <a:effectLst/>
                <a:latin typeface="Times New Roman"/>
                <a:ea typeface="Calibri"/>
              </a:rPr>
              <a:t>творческого начала </a:t>
            </a:r>
            <a:r>
              <a:rPr lang="ru-RU" sz="1800" dirty="0">
                <a:effectLst/>
                <a:latin typeface="Times New Roman"/>
                <a:ea typeface="Calibri"/>
              </a:rPr>
              <a:t>личности, критического </a:t>
            </a:r>
            <a:r>
              <a:rPr lang="ru-RU" sz="1800" dirty="0" smtClean="0">
                <a:effectLst/>
                <a:latin typeface="Times New Roman"/>
                <a:ea typeface="Calibri"/>
              </a:rPr>
              <a:t>мышлении </a:t>
            </a:r>
            <a:r>
              <a:rPr lang="ru-RU" sz="1800" dirty="0">
                <a:effectLst/>
                <a:latin typeface="Times New Roman"/>
                <a:ea typeface="Calibri"/>
              </a:rPr>
              <a:t>адаптивные возможности к изменяющимся внешним условиям; </a:t>
            </a:r>
            <a:br>
              <a:rPr lang="ru-RU" sz="1800" dirty="0">
                <a:effectLst/>
                <a:latin typeface="Times New Roman"/>
                <a:ea typeface="Calibri"/>
              </a:rPr>
            </a:br>
            <a:r>
              <a:rPr lang="ru-RU" sz="1800" b="1" dirty="0" smtClean="0">
                <a:effectLst/>
                <a:latin typeface="Times New Roman"/>
                <a:ea typeface="Calibri"/>
              </a:rPr>
              <a:t>Воспитывающая</a:t>
            </a:r>
            <a:r>
              <a:rPr lang="ru-RU" sz="1800" dirty="0">
                <a:effectLst/>
                <a:latin typeface="Times New Roman"/>
                <a:ea typeface="Calibri"/>
              </a:rPr>
              <a:t>: совершенствование методики воспитательного воздействия на личность обучающегося через групповые и игровые формы; воспитание интереса к игре, предмету «Финансовая грамотность</a:t>
            </a:r>
            <a:r>
              <a:rPr lang="ru-RU" sz="1800" dirty="0" smtClean="0">
                <a:effectLst/>
                <a:latin typeface="Times New Roman"/>
                <a:ea typeface="Calibri"/>
              </a:rPr>
              <a:t>».</a:t>
            </a:r>
            <a:br>
              <a:rPr lang="ru-RU" sz="1800" dirty="0" smtClean="0">
                <a:effectLst/>
                <a:latin typeface="Times New Roman"/>
                <a:ea typeface="Calibri"/>
              </a:rPr>
            </a:br>
            <a:r>
              <a:rPr lang="ru-RU" sz="1800" b="1" dirty="0">
                <a:solidFill>
                  <a:srgbClr val="4F271C">
                    <a:satMod val="130000"/>
                  </a:srgbClr>
                </a:solidFill>
                <a:effectLst/>
                <a:latin typeface="Times New Roman"/>
                <a:ea typeface="Calibri"/>
              </a:rPr>
              <a:t>Планируемые результаты. </a:t>
            </a:r>
            <a:r>
              <a:rPr lang="ru-RU" sz="1800" dirty="0">
                <a:solidFill>
                  <a:srgbClr val="4F271C">
                    <a:satMod val="130000"/>
                  </a:srgbClr>
                </a:solidFill>
                <a:effectLst/>
                <a:latin typeface="Times New Roman"/>
                <a:ea typeface="Calibri"/>
              </a:rPr>
              <a:t/>
            </a:r>
            <a:br>
              <a:rPr lang="ru-RU" sz="1800" dirty="0">
                <a:solidFill>
                  <a:srgbClr val="4F271C">
                    <a:satMod val="130000"/>
                  </a:srgbClr>
                </a:solidFill>
                <a:effectLst/>
                <a:latin typeface="Times New Roman"/>
                <a:ea typeface="Calibri"/>
              </a:rPr>
            </a:br>
            <a:r>
              <a:rPr lang="ru-RU" sz="1800" b="1" dirty="0">
                <a:solidFill>
                  <a:srgbClr val="4F271C">
                    <a:satMod val="130000"/>
                  </a:srgbClr>
                </a:solidFill>
                <a:effectLst/>
                <a:latin typeface="Times New Roman"/>
                <a:ea typeface="Calibri"/>
              </a:rPr>
              <a:t>Личностные:</a:t>
            </a:r>
            <a:r>
              <a:rPr lang="ru-RU" sz="1800" dirty="0">
                <a:solidFill>
                  <a:srgbClr val="4F271C">
                    <a:satMod val="130000"/>
                  </a:srgbClr>
                </a:solidFill>
                <a:effectLst/>
                <a:latin typeface="Times New Roman"/>
                <a:ea typeface="Calibri"/>
              </a:rPr>
              <a:t/>
            </a:r>
            <a:br>
              <a:rPr lang="ru-RU" sz="1800" dirty="0">
                <a:solidFill>
                  <a:srgbClr val="4F271C">
                    <a:satMod val="130000"/>
                  </a:srgbClr>
                </a:solidFill>
                <a:effectLst/>
                <a:latin typeface="Times New Roman"/>
                <a:ea typeface="Calibri"/>
              </a:rPr>
            </a:br>
            <a:r>
              <a:rPr lang="ru-RU" sz="1800" dirty="0">
                <a:solidFill>
                  <a:srgbClr val="4F271C">
                    <a:satMod val="130000"/>
                  </a:srgbClr>
                </a:solidFill>
                <a:effectLst/>
                <a:latin typeface="Times New Roman"/>
                <a:ea typeface="Calibri"/>
              </a:rPr>
              <a:t> – понимание принципов формирования семейного </a:t>
            </a:r>
            <a:r>
              <a:rPr lang="ru-RU" sz="1800" dirty="0" smtClean="0">
                <a:solidFill>
                  <a:srgbClr val="4F271C">
                    <a:satMod val="130000"/>
                  </a:srgbClr>
                </a:solidFill>
                <a:effectLst/>
                <a:latin typeface="Times New Roman"/>
                <a:ea typeface="Calibri"/>
              </a:rPr>
              <a:t>бюджета</a:t>
            </a:r>
            <a:br>
              <a:rPr lang="ru-RU" sz="1800" dirty="0" smtClean="0">
                <a:solidFill>
                  <a:srgbClr val="4F271C">
                    <a:satMod val="130000"/>
                  </a:srgbClr>
                </a:solidFill>
                <a:effectLst/>
                <a:latin typeface="Times New Roman"/>
                <a:ea typeface="Calibri"/>
              </a:rPr>
            </a:br>
            <a:r>
              <a:rPr lang="ru-RU" sz="1800" b="1" dirty="0">
                <a:solidFill>
                  <a:srgbClr val="4F271C">
                    <a:satMod val="130000"/>
                  </a:srgbClr>
                </a:solidFill>
                <a:effectLst/>
                <a:latin typeface="Times New Roman"/>
                <a:ea typeface="Calibri"/>
              </a:rPr>
              <a:t>Предметные:</a:t>
            </a:r>
            <a:r>
              <a:rPr lang="ru-RU" sz="1800" dirty="0">
                <a:solidFill>
                  <a:srgbClr val="4F271C">
                    <a:satMod val="130000"/>
                  </a:srgbClr>
                </a:solidFill>
                <a:effectLst/>
                <a:latin typeface="Times New Roman"/>
                <a:ea typeface="Calibri"/>
              </a:rPr>
              <a:t/>
            </a:r>
            <a:br>
              <a:rPr lang="ru-RU" sz="1800" dirty="0">
                <a:solidFill>
                  <a:srgbClr val="4F271C">
                    <a:satMod val="130000"/>
                  </a:srgbClr>
                </a:solidFill>
                <a:effectLst/>
                <a:latin typeface="Times New Roman"/>
                <a:ea typeface="Calibri"/>
              </a:rPr>
            </a:br>
            <a:r>
              <a:rPr lang="ru-RU" sz="1800" dirty="0">
                <a:solidFill>
                  <a:srgbClr val="4F271C">
                    <a:satMod val="130000"/>
                  </a:srgbClr>
                </a:solidFill>
                <a:effectLst/>
                <a:latin typeface="Times New Roman"/>
                <a:ea typeface="Calibri"/>
              </a:rPr>
              <a:t> – владение основными понятиями и инструментами взаимодействия с участниками финансовых </a:t>
            </a:r>
            <a:r>
              <a:rPr lang="ru-RU" sz="1800" dirty="0" smtClean="0">
                <a:solidFill>
                  <a:srgbClr val="4F271C">
                    <a:satMod val="130000"/>
                  </a:srgbClr>
                </a:solidFill>
                <a:effectLst/>
                <a:latin typeface="Times New Roman"/>
                <a:ea typeface="Calibri"/>
              </a:rPr>
              <a:t>отношений</a:t>
            </a:r>
            <a:br>
              <a:rPr lang="ru-RU" sz="1800" dirty="0" smtClean="0">
                <a:solidFill>
                  <a:srgbClr val="4F271C">
                    <a:satMod val="130000"/>
                  </a:srgbClr>
                </a:solidFill>
                <a:effectLst/>
                <a:latin typeface="Times New Roman"/>
                <a:ea typeface="Calibri"/>
              </a:rPr>
            </a:br>
            <a:r>
              <a:rPr lang="ru-RU" sz="1800" b="1" dirty="0" err="1">
                <a:solidFill>
                  <a:srgbClr val="4F271C">
                    <a:satMod val="130000"/>
                  </a:srgbClr>
                </a:solidFill>
                <a:effectLst/>
                <a:latin typeface="Times New Roman"/>
                <a:ea typeface="Calibri"/>
              </a:rPr>
              <a:t>Метапредметные</a:t>
            </a:r>
            <a:r>
              <a:rPr lang="ru-RU" sz="1800" b="1" dirty="0">
                <a:solidFill>
                  <a:srgbClr val="4F271C">
                    <a:satMod val="130000"/>
                  </a:srgbClr>
                </a:solidFill>
                <a:effectLst/>
                <a:latin typeface="Times New Roman"/>
                <a:ea typeface="Calibri"/>
              </a:rPr>
              <a:t>: </a:t>
            </a:r>
            <a:r>
              <a:rPr lang="ru-RU" sz="1800" dirty="0">
                <a:solidFill>
                  <a:srgbClr val="4F271C">
                    <a:satMod val="130000"/>
                  </a:srgbClr>
                </a:solidFill>
                <a:effectLst/>
                <a:latin typeface="Times New Roman"/>
                <a:ea typeface="Calibri"/>
              </a:rPr>
              <a:t/>
            </a:r>
            <a:br>
              <a:rPr lang="ru-RU" sz="1800" dirty="0">
                <a:solidFill>
                  <a:srgbClr val="4F271C">
                    <a:satMod val="130000"/>
                  </a:srgbClr>
                </a:solidFill>
                <a:effectLst/>
                <a:latin typeface="Times New Roman"/>
                <a:ea typeface="Calibri"/>
              </a:rPr>
            </a:br>
            <a:r>
              <a:rPr lang="ru-RU" sz="1800" dirty="0">
                <a:solidFill>
                  <a:srgbClr val="4F271C">
                    <a:satMod val="130000"/>
                  </a:srgbClr>
                </a:solidFill>
                <a:effectLst/>
                <a:latin typeface="Times New Roman"/>
                <a:ea typeface="Calibri"/>
              </a:rPr>
              <a:t>– владение умением решать практические финансовые задачи (математическая база); </a:t>
            </a:r>
            <a:br>
              <a:rPr lang="ru-RU" sz="1800" dirty="0">
                <a:solidFill>
                  <a:srgbClr val="4F271C">
                    <a:satMod val="130000"/>
                  </a:srgbClr>
                </a:solidFill>
                <a:effectLst/>
                <a:latin typeface="Times New Roman"/>
                <a:ea typeface="Calibri"/>
              </a:rPr>
            </a:br>
            <a:r>
              <a:rPr lang="ru-RU" sz="1800" dirty="0">
                <a:solidFill>
                  <a:srgbClr val="4F271C">
                    <a:satMod val="130000"/>
                  </a:srgbClr>
                </a:solidFill>
                <a:effectLst/>
                <a:latin typeface="Times New Roman"/>
                <a:ea typeface="Calibri"/>
              </a:rPr>
              <a:t>– владение информацией финансового характера, своевременный анализ и адаптация к собственным потребностям.</a:t>
            </a:r>
            <a:br>
              <a:rPr lang="ru-RU" sz="1800" dirty="0">
                <a:solidFill>
                  <a:srgbClr val="4F271C">
                    <a:satMod val="130000"/>
                  </a:srgbClr>
                </a:solidFill>
                <a:effectLst/>
                <a:latin typeface="Times New Roman"/>
                <a:ea typeface="Calibri"/>
              </a:rPr>
            </a:br>
            <a:r>
              <a:rPr lang="ru-RU" sz="1800" dirty="0">
                <a:solidFill>
                  <a:srgbClr val="4F271C">
                    <a:satMod val="130000"/>
                  </a:srgbClr>
                </a:solidFill>
                <a:effectLst/>
                <a:latin typeface="Times New Roman"/>
                <a:ea typeface="Calibri"/>
              </a:rPr>
              <a:t/>
            </a:r>
            <a:br>
              <a:rPr lang="ru-RU" sz="1800" dirty="0">
                <a:solidFill>
                  <a:srgbClr val="4F271C">
                    <a:satMod val="130000"/>
                  </a:srgbClr>
                </a:solidFill>
                <a:effectLst/>
                <a:latin typeface="Times New Roman"/>
                <a:ea typeface="Calibri"/>
              </a:rPr>
            </a:br>
            <a:r>
              <a:rPr lang="ru-RU" sz="1800" dirty="0">
                <a:effectLst/>
                <a:latin typeface="Times New Roman"/>
                <a:ea typeface="Calibri"/>
              </a:rPr>
              <a:t/>
            </a:r>
            <a:br>
              <a:rPr lang="ru-RU" sz="1800" dirty="0">
                <a:effectLst/>
                <a:latin typeface="Times New Roman"/>
                <a:ea typeface="Calibri"/>
              </a:rPr>
            </a:b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xmlns="" val="2607351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320"/>
            <a:ext cx="8933688" cy="6323032"/>
          </a:xfrm>
        </p:spPr>
        <p:txBody>
          <a:bodyPr>
            <a:normAutofit fontScale="90000"/>
          </a:bodyPr>
          <a:lstStyle/>
          <a:p>
            <a:pPr algn="ctr">
              <a:spcAft>
                <a:spcPts val="0"/>
              </a:spcAft>
            </a:pPr>
            <a:r>
              <a:rPr lang="ru-RU" sz="4400" dirty="0">
                <a:effectLst/>
                <a:latin typeface="Times New Roman"/>
                <a:ea typeface="Calibri"/>
              </a:rPr>
              <a:t>Данная работа рассчитана на проведение итогового занятия по разделу «Личные финансы и формирование семейного бюджета». Форма проведения занятия – КВН. Ниже представлен  перечень заданий и  конкурсов для учащихся. Время для ответа – 3-5 минут. Для выполнения заданий участники делятся на две команды </a:t>
            </a:r>
            <a:r>
              <a:rPr lang="ru-RU" sz="4400" b="1" dirty="0">
                <a:effectLst/>
                <a:latin typeface="Times New Roman"/>
                <a:ea typeface="Calibri"/>
              </a:rPr>
              <a:t>«Сальдо» и «</a:t>
            </a:r>
            <a:r>
              <a:rPr lang="ru-RU" sz="4400" b="1" dirty="0" err="1">
                <a:effectLst/>
                <a:latin typeface="Times New Roman"/>
                <a:ea typeface="Calibri"/>
              </a:rPr>
              <a:t>Бульдо</a:t>
            </a:r>
            <a:r>
              <a:rPr lang="ru-RU" sz="4400" b="1" dirty="0">
                <a:effectLst/>
                <a:latin typeface="Times New Roman"/>
                <a:ea typeface="Calibri"/>
              </a:rPr>
              <a:t>». </a:t>
            </a:r>
            <a:r>
              <a:rPr lang="ru-RU" sz="4000" dirty="0">
                <a:effectLst/>
                <a:latin typeface="Times New Roman"/>
                <a:ea typeface="Calibri"/>
              </a:rPr>
              <a:t/>
            </a:r>
            <a:br>
              <a:rPr lang="ru-RU" sz="4000" dirty="0">
                <a:effectLst/>
                <a:latin typeface="Times New Roman"/>
                <a:ea typeface="Calibri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150069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74320"/>
            <a:ext cx="8538152" cy="1930545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Девиз команды «Сальдо»:</a:t>
            </a:r>
            <a:br>
              <a:rPr lang="ru-RU" dirty="0" smtClean="0"/>
            </a:br>
            <a:r>
              <a:rPr lang="ru-RU" dirty="0" smtClean="0"/>
              <a:t>«Смеяться над копейкой не смей, когда ее много-  богатей» 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51920" y="2204865"/>
            <a:ext cx="5292079" cy="4653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 descr="http://cdn.tvc.ru/pictures/mood/bw/158/4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204865"/>
            <a:ext cx="3851920" cy="4653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042643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856984" cy="201622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Девиз команды «</a:t>
            </a:r>
            <a:r>
              <a:rPr lang="ru-RU" dirty="0" err="1" smtClean="0"/>
              <a:t>Бульдо</a:t>
            </a:r>
            <a:r>
              <a:rPr lang="ru-RU" dirty="0" smtClean="0"/>
              <a:t>»;</a:t>
            </a:r>
            <a:br>
              <a:rPr lang="ru-RU" dirty="0" smtClean="0"/>
            </a:br>
            <a:r>
              <a:rPr lang="ru-RU" dirty="0" smtClean="0"/>
              <a:t>«Я рубль превращу в миллион, как некогда с франком  поступил  Наполеон»</a:t>
            </a:r>
            <a:endParaRPr lang="ru-RU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0310" y="2248183"/>
            <a:ext cx="5806186" cy="4509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 descr="https://img-fotki.yandex.ru/get/9797/122263170.1b1/0_28d28d_1d780c16_XXX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0050" y="2248183"/>
            <a:ext cx="3240360" cy="4509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30650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16632"/>
            <a:ext cx="8280920" cy="6624736"/>
          </a:xfrm>
        </p:spPr>
        <p:txBody>
          <a:bodyPr>
            <a:normAutofit fontScale="90000"/>
          </a:bodyPr>
          <a:lstStyle/>
          <a:p>
            <a:pPr algn="ctr">
              <a:spcAft>
                <a:spcPts val="0"/>
              </a:spcAft>
            </a:pPr>
            <a:r>
              <a:rPr lang="ru-RU" sz="4400" b="1" dirty="0">
                <a:effectLst/>
                <a:latin typeface="Times New Roman"/>
                <a:ea typeface="Calibri"/>
              </a:rPr>
              <a:t>Конкурс №1</a:t>
            </a:r>
            <a:r>
              <a:rPr lang="ru-RU" sz="4000" dirty="0">
                <a:effectLst/>
                <a:latin typeface="Times New Roman"/>
                <a:ea typeface="Calibri"/>
              </a:rPr>
              <a:t/>
            </a:r>
            <a:br>
              <a:rPr lang="ru-RU" sz="4000" dirty="0">
                <a:effectLst/>
                <a:latin typeface="Times New Roman"/>
                <a:ea typeface="Calibri"/>
              </a:rPr>
            </a:br>
            <a:r>
              <a:rPr lang="ru-RU" sz="4400" dirty="0">
                <a:effectLst/>
                <a:latin typeface="Times New Roman"/>
                <a:ea typeface="Calibri"/>
              </a:rPr>
              <a:t>Домашнее задание</a:t>
            </a:r>
            <a:r>
              <a:rPr lang="ru-RU" sz="4000" dirty="0">
                <a:effectLst/>
                <a:latin typeface="Times New Roman"/>
                <a:ea typeface="Calibri"/>
              </a:rPr>
              <a:t/>
            </a:r>
            <a:br>
              <a:rPr lang="ru-RU" sz="4000" dirty="0">
                <a:effectLst/>
                <a:latin typeface="Times New Roman"/>
                <a:ea typeface="Calibri"/>
              </a:rPr>
            </a:br>
            <a:r>
              <a:rPr lang="ru-RU" sz="4400" dirty="0">
                <a:effectLst/>
                <a:latin typeface="Times New Roman"/>
                <a:ea typeface="Calibri"/>
              </a:rPr>
              <a:t>Музыкальное приветствие команд</a:t>
            </a:r>
            <a:r>
              <a:rPr lang="ru-RU" sz="4000" dirty="0">
                <a:effectLst/>
                <a:latin typeface="Times New Roman"/>
                <a:ea typeface="Calibri"/>
              </a:rPr>
              <a:t/>
            </a:r>
            <a:br>
              <a:rPr lang="ru-RU" sz="4000" dirty="0">
                <a:effectLst/>
                <a:latin typeface="Times New Roman"/>
                <a:ea typeface="Calibri"/>
              </a:rPr>
            </a:br>
            <a:r>
              <a:rPr lang="ru-RU" sz="4400" dirty="0">
                <a:effectLst/>
                <a:latin typeface="Times New Roman"/>
                <a:ea typeface="Calibri"/>
              </a:rPr>
              <a:t>Оценка – 5 </a:t>
            </a:r>
            <a:r>
              <a:rPr lang="ru-RU" sz="4400" dirty="0" smtClean="0">
                <a:effectLst/>
                <a:latin typeface="Times New Roman"/>
                <a:ea typeface="Calibri"/>
              </a:rPr>
              <a:t>баллов</a:t>
            </a:r>
            <a:br>
              <a:rPr lang="ru-RU" sz="4400" dirty="0" smtClean="0">
                <a:effectLst/>
                <a:latin typeface="Times New Roman"/>
                <a:ea typeface="Calibri"/>
              </a:rPr>
            </a:br>
            <a:r>
              <a:rPr lang="ru-RU" sz="4400" dirty="0" smtClean="0">
                <a:effectLst/>
                <a:latin typeface="Times New Roman"/>
                <a:ea typeface="Calibri"/>
              </a:rPr>
              <a:t>Команда «Сальдо»:</a:t>
            </a:r>
            <a:r>
              <a:rPr lang="ru-RU" sz="4000" dirty="0">
                <a:effectLst/>
                <a:latin typeface="Times New Roman"/>
                <a:ea typeface="Calibri"/>
              </a:rPr>
              <a:t/>
            </a:r>
            <a:br>
              <a:rPr lang="ru-RU" sz="4000" dirty="0">
                <a:effectLst/>
                <a:latin typeface="Times New Roman"/>
                <a:ea typeface="Calibri"/>
              </a:rPr>
            </a:br>
            <a:r>
              <a:rPr lang="ru-RU" sz="4400" b="1" dirty="0">
                <a:effectLst/>
                <a:latin typeface="Times New Roman"/>
                <a:ea typeface="Calibri"/>
              </a:rPr>
              <a:t>Главней всего погода в доме,</a:t>
            </a:r>
            <a:r>
              <a:rPr lang="ru-RU" sz="4000" b="1" dirty="0">
                <a:effectLst/>
                <a:latin typeface="Times New Roman"/>
                <a:ea typeface="Calibri"/>
              </a:rPr>
              <a:t/>
            </a:r>
            <a:br>
              <a:rPr lang="ru-RU" sz="4000" b="1" dirty="0">
                <a:effectLst/>
                <a:latin typeface="Times New Roman"/>
                <a:ea typeface="Calibri"/>
              </a:rPr>
            </a:br>
            <a:r>
              <a:rPr lang="ru-RU" sz="4400" b="1" dirty="0">
                <a:effectLst/>
                <a:latin typeface="Times New Roman"/>
                <a:ea typeface="Calibri"/>
              </a:rPr>
              <a:t>Но без гроша всегда гроза,</a:t>
            </a:r>
            <a:r>
              <a:rPr lang="ru-RU" sz="4000" b="1" dirty="0">
                <a:effectLst/>
                <a:latin typeface="Times New Roman"/>
                <a:ea typeface="Calibri"/>
              </a:rPr>
              <a:t/>
            </a:r>
            <a:br>
              <a:rPr lang="ru-RU" sz="4000" b="1" dirty="0">
                <a:effectLst/>
                <a:latin typeface="Times New Roman"/>
                <a:ea typeface="Calibri"/>
              </a:rPr>
            </a:br>
            <a:r>
              <a:rPr lang="ru-RU" sz="4400" b="1" dirty="0">
                <a:effectLst/>
                <a:latin typeface="Times New Roman"/>
                <a:ea typeface="Calibri"/>
              </a:rPr>
              <a:t>Без денег вся семейка в коме,</a:t>
            </a:r>
            <a:r>
              <a:rPr lang="ru-RU" sz="4000" b="1" dirty="0">
                <a:effectLst/>
                <a:latin typeface="Times New Roman"/>
                <a:ea typeface="Calibri"/>
              </a:rPr>
              <a:t/>
            </a:r>
            <a:br>
              <a:rPr lang="ru-RU" sz="4000" b="1" dirty="0">
                <a:effectLst/>
                <a:latin typeface="Times New Roman"/>
                <a:ea typeface="Calibri"/>
              </a:rPr>
            </a:br>
            <a:r>
              <a:rPr lang="ru-RU" sz="4400" b="1" dirty="0">
                <a:effectLst/>
                <a:latin typeface="Times New Roman"/>
                <a:ea typeface="Calibri"/>
              </a:rPr>
              <a:t>А с капитальцем - хороша.</a:t>
            </a:r>
            <a:r>
              <a:rPr lang="ru-RU" sz="4000" b="1" dirty="0">
                <a:effectLst/>
                <a:latin typeface="Times New Roman"/>
                <a:ea typeface="Calibri"/>
              </a:rPr>
              <a:t/>
            </a:r>
            <a:br>
              <a:rPr lang="ru-RU" sz="4000" b="1" dirty="0">
                <a:effectLst/>
                <a:latin typeface="Times New Roman"/>
                <a:ea typeface="Calibri"/>
              </a:rPr>
            </a:b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xmlns="" val="1401504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74320"/>
            <a:ext cx="8394136" cy="6323032"/>
          </a:xfrm>
        </p:spPr>
        <p:txBody>
          <a:bodyPr>
            <a:normAutofit/>
          </a:bodyPr>
          <a:lstStyle/>
          <a:p>
            <a:pPr algn="ctr">
              <a:spcAft>
                <a:spcPts val="0"/>
              </a:spcAft>
            </a:pPr>
            <a:r>
              <a:rPr lang="ru-RU" sz="3100" dirty="0">
                <a:effectLst/>
                <a:latin typeface="Times New Roman"/>
                <a:ea typeface="Calibri"/>
              </a:rPr>
              <a:t>Команда «</a:t>
            </a:r>
            <a:r>
              <a:rPr lang="ru-RU" sz="3100" dirty="0" err="1">
                <a:effectLst/>
                <a:latin typeface="Times New Roman"/>
                <a:ea typeface="Calibri"/>
              </a:rPr>
              <a:t>Бульдо</a:t>
            </a:r>
            <a:r>
              <a:rPr lang="ru-RU" sz="3100" dirty="0">
                <a:effectLst/>
                <a:latin typeface="Times New Roman"/>
                <a:ea typeface="Calibri"/>
              </a:rPr>
              <a:t>»</a:t>
            </a:r>
            <a:br>
              <a:rPr lang="ru-RU" sz="3100" dirty="0">
                <a:effectLst/>
                <a:latin typeface="Times New Roman"/>
                <a:ea typeface="Calibri"/>
              </a:rPr>
            </a:br>
            <a:r>
              <a:rPr lang="ru-RU" sz="3100" dirty="0">
                <a:effectLst/>
                <a:latin typeface="Times New Roman"/>
                <a:ea typeface="Calibri"/>
              </a:rPr>
              <a:t>Исполняет куплет на тему песню «Буратино</a:t>
            </a:r>
            <a:r>
              <a:rPr lang="ru-RU" sz="3100" dirty="0" smtClean="0">
                <a:effectLst/>
                <a:latin typeface="Times New Roman"/>
                <a:ea typeface="Calibri"/>
              </a:rPr>
              <a:t>»</a:t>
            </a:r>
            <a:r>
              <a:rPr lang="ru-RU" sz="4400" b="1" dirty="0">
                <a:effectLst/>
                <a:latin typeface="Times New Roman"/>
                <a:ea typeface="Calibri"/>
              </a:rPr>
              <a:t> </a:t>
            </a:r>
            <a:r>
              <a:rPr lang="ru-RU" sz="4000" dirty="0">
                <a:effectLst/>
                <a:latin typeface="Times New Roman"/>
                <a:ea typeface="Calibri"/>
              </a:rPr>
              <a:t/>
            </a:r>
            <a:br>
              <a:rPr lang="ru-RU" sz="4000" dirty="0">
                <a:effectLst/>
                <a:latin typeface="Times New Roman"/>
                <a:ea typeface="Calibri"/>
              </a:rPr>
            </a:br>
            <a:r>
              <a:rPr lang="ru-RU" sz="3100" b="1" dirty="0">
                <a:effectLst/>
                <a:latin typeface="Times New Roman"/>
                <a:ea typeface="Calibri"/>
              </a:rPr>
              <a:t>Кому живется хорошо,</a:t>
            </a:r>
            <a:br>
              <a:rPr lang="ru-RU" sz="3100" b="1" dirty="0">
                <a:effectLst/>
                <a:latin typeface="Times New Roman"/>
                <a:ea typeface="Calibri"/>
              </a:rPr>
            </a:br>
            <a:r>
              <a:rPr lang="ru-RU" sz="3100" b="1" dirty="0">
                <a:effectLst/>
                <a:latin typeface="Times New Roman"/>
                <a:ea typeface="Calibri"/>
              </a:rPr>
              <a:t>Тому, кто </a:t>
            </a:r>
            <a:r>
              <a:rPr lang="ru-RU" sz="3100" b="1" dirty="0" err="1">
                <a:effectLst/>
                <a:latin typeface="Times New Roman"/>
                <a:ea typeface="Calibri"/>
              </a:rPr>
              <a:t>денюжки</a:t>
            </a:r>
            <a:r>
              <a:rPr lang="ru-RU" sz="3100" b="1" dirty="0">
                <a:effectLst/>
                <a:latin typeface="Times New Roman"/>
                <a:ea typeface="Calibri"/>
              </a:rPr>
              <a:t> припас,</a:t>
            </a:r>
            <a:br>
              <a:rPr lang="ru-RU" sz="3100" b="1" dirty="0">
                <a:effectLst/>
                <a:latin typeface="Times New Roman"/>
                <a:ea typeface="Calibri"/>
              </a:rPr>
            </a:br>
            <a:r>
              <a:rPr lang="ru-RU" sz="3100" b="1" dirty="0">
                <a:effectLst/>
                <a:latin typeface="Times New Roman"/>
                <a:ea typeface="Calibri"/>
              </a:rPr>
              <a:t>Ему не страшен серый волк </a:t>
            </a:r>
            <a:br>
              <a:rPr lang="ru-RU" sz="3100" b="1" dirty="0">
                <a:effectLst/>
                <a:latin typeface="Times New Roman"/>
                <a:ea typeface="Calibri"/>
              </a:rPr>
            </a:br>
            <a:r>
              <a:rPr lang="ru-RU" sz="3100" b="1" dirty="0">
                <a:effectLst/>
                <a:latin typeface="Times New Roman"/>
                <a:ea typeface="Calibri"/>
              </a:rPr>
              <a:t>И даже </a:t>
            </a:r>
            <a:r>
              <a:rPr lang="ru-RU" sz="3100" b="1" dirty="0" err="1">
                <a:effectLst/>
                <a:latin typeface="Times New Roman"/>
                <a:ea typeface="Calibri"/>
              </a:rPr>
              <a:t>Барабас</a:t>
            </a:r>
            <a:r>
              <a:rPr lang="ru-RU" sz="3100" b="1" dirty="0">
                <a:effectLst/>
                <a:latin typeface="Times New Roman"/>
                <a:ea typeface="Calibri"/>
              </a:rPr>
              <a:t>.</a:t>
            </a:r>
            <a:br>
              <a:rPr lang="ru-RU" sz="3100" b="1" dirty="0">
                <a:effectLst/>
                <a:latin typeface="Times New Roman"/>
                <a:ea typeface="Calibri"/>
              </a:rPr>
            </a:br>
            <a:r>
              <a:rPr lang="ru-RU" sz="3100" b="1" dirty="0">
                <a:effectLst/>
                <a:latin typeface="Times New Roman"/>
                <a:ea typeface="Calibri"/>
              </a:rPr>
              <a:t>Известно всем давно,</a:t>
            </a:r>
            <a:br>
              <a:rPr lang="ru-RU" sz="3100" b="1" dirty="0">
                <a:effectLst/>
                <a:latin typeface="Times New Roman"/>
                <a:ea typeface="Calibri"/>
              </a:rPr>
            </a:br>
            <a:r>
              <a:rPr lang="ru-RU" sz="3100" b="1" dirty="0">
                <a:effectLst/>
                <a:latin typeface="Times New Roman"/>
                <a:ea typeface="Calibri"/>
              </a:rPr>
              <a:t>С деньгами можешь ты пойти в кино,</a:t>
            </a:r>
            <a:br>
              <a:rPr lang="ru-RU" sz="3100" b="1" dirty="0">
                <a:effectLst/>
                <a:latin typeface="Times New Roman"/>
                <a:ea typeface="Calibri"/>
              </a:rPr>
            </a:br>
            <a:r>
              <a:rPr lang="ru-RU" sz="3100" b="1" dirty="0">
                <a:effectLst/>
                <a:latin typeface="Times New Roman"/>
                <a:ea typeface="Calibri"/>
              </a:rPr>
              <a:t>И  многого купить всего,</a:t>
            </a:r>
            <a:br>
              <a:rPr lang="ru-RU" sz="3100" b="1" dirty="0">
                <a:effectLst/>
                <a:latin typeface="Times New Roman"/>
                <a:ea typeface="Calibri"/>
              </a:rPr>
            </a:br>
            <a:r>
              <a:rPr lang="ru-RU" sz="3100" b="1" dirty="0">
                <a:effectLst/>
                <a:latin typeface="Times New Roman"/>
                <a:ea typeface="Calibri"/>
              </a:rPr>
              <a:t>Однако не зевай ,</a:t>
            </a:r>
            <a:br>
              <a:rPr lang="ru-RU" sz="3100" b="1" dirty="0">
                <a:effectLst/>
                <a:latin typeface="Times New Roman"/>
                <a:ea typeface="Calibri"/>
              </a:rPr>
            </a:br>
            <a:r>
              <a:rPr lang="ru-RU" sz="3100" b="1" dirty="0">
                <a:effectLst/>
                <a:latin typeface="Times New Roman"/>
                <a:ea typeface="Calibri"/>
              </a:rPr>
              <a:t>И про резервный капитал не забывай.</a:t>
            </a:r>
            <a:endParaRPr lang="ru-RU" sz="3100" b="1" dirty="0"/>
          </a:p>
        </p:txBody>
      </p:sp>
    </p:spTree>
    <p:extLst>
      <p:ext uri="{BB962C8B-B14F-4D97-AF65-F5344CB8AC3E}">
        <p14:creationId xmlns:p14="http://schemas.microsoft.com/office/powerpoint/2010/main" xmlns="" val="2620155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640960" cy="1512168"/>
          </a:xfrm>
        </p:spPr>
        <p:txBody>
          <a:bodyPr>
            <a:normAutofit fontScale="90000"/>
          </a:bodyPr>
          <a:lstStyle/>
          <a:p>
            <a:pPr algn="ctr">
              <a:spcAft>
                <a:spcPts val="0"/>
              </a:spcAft>
            </a:pPr>
            <a:r>
              <a:rPr lang="ru-RU" sz="2700" b="1" dirty="0">
                <a:effectLst/>
                <a:latin typeface="Times New Roman"/>
                <a:ea typeface="Calibri"/>
              </a:rPr>
              <a:t>Конкурс №2</a:t>
            </a:r>
            <a:br>
              <a:rPr lang="ru-RU" sz="2700" b="1" dirty="0">
                <a:effectLst/>
                <a:latin typeface="Times New Roman"/>
                <a:ea typeface="Calibri"/>
              </a:rPr>
            </a:br>
            <a:r>
              <a:rPr lang="ru-RU" sz="2700" b="1" dirty="0">
                <a:effectLst/>
                <a:latin typeface="Times New Roman"/>
                <a:ea typeface="Calibri"/>
              </a:rPr>
              <a:t>Конкурс художников-передвижников</a:t>
            </a:r>
            <a:br>
              <a:rPr lang="ru-RU" sz="2700" b="1" dirty="0">
                <a:effectLst/>
                <a:latin typeface="Times New Roman"/>
                <a:ea typeface="Calibri"/>
              </a:rPr>
            </a:br>
            <a:r>
              <a:rPr lang="ru-RU" sz="2700" b="1" dirty="0">
                <a:effectLst/>
                <a:latin typeface="Times New Roman"/>
                <a:ea typeface="Calibri"/>
              </a:rPr>
              <a:t>Нарисовать картину : «Почему мои финансы поют романсы?»</a:t>
            </a:r>
            <a:br>
              <a:rPr lang="ru-RU" sz="2700" b="1" dirty="0">
                <a:effectLst/>
                <a:latin typeface="Times New Roman"/>
                <a:ea typeface="Calibri"/>
              </a:rPr>
            </a:br>
            <a:r>
              <a:rPr lang="ru-RU" sz="2700" b="1" dirty="0">
                <a:effectLst/>
                <a:latin typeface="Times New Roman"/>
                <a:ea typeface="Calibri"/>
              </a:rPr>
              <a:t>Оценка 5 </a:t>
            </a:r>
            <a:r>
              <a:rPr lang="ru-RU" sz="2700" b="1" dirty="0" smtClean="0">
                <a:effectLst/>
                <a:latin typeface="Times New Roman"/>
                <a:ea typeface="Calibri"/>
              </a:rPr>
              <a:t>баллов</a:t>
            </a:r>
            <a:br>
              <a:rPr lang="ru-RU" sz="2700" b="1" dirty="0" smtClean="0">
                <a:effectLst/>
                <a:latin typeface="Times New Roman"/>
                <a:ea typeface="Calibri"/>
              </a:rPr>
            </a:br>
            <a:r>
              <a:rPr lang="ru-RU" sz="2700" dirty="0" smtClean="0">
                <a:effectLst/>
                <a:latin typeface="Times New Roman"/>
                <a:ea typeface="Calibri"/>
              </a:rPr>
              <a:t>Рисунки команд</a:t>
            </a:r>
            <a:r>
              <a:rPr lang="ru-RU" sz="4000" dirty="0">
                <a:effectLst/>
                <a:latin typeface="Times New Roman"/>
                <a:ea typeface="Calibri"/>
              </a:rPr>
              <a:t/>
            </a:r>
            <a:br>
              <a:rPr lang="ru-RU" sz="4000" dirty="0">
                <a:effectLst/>
                <a:latin typeface="Times New Roman"/>
                <a:ea typeface="Calibri"/>
              </a:rPr>
            </a:br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132855"/>
            <a:ext cx="3096344" cy="46801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185097"/>
            <a:ext cx="3352800" cy="46278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538863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0"/>
            <a:ext cx="8244408" cy="6858000"/>
          </a:xfrm>
        </p:spPr>
        <p:txBody>
          <a:bodyPr>
            <a:normAutofit fontScale="90000"/>
          </a:bodyPr>
          <a:lstStyle/>
          <a:p>
            <a:pPr algn="ctr">
              <a:spcAft>
                <a:spcPts val="0"/>
              </a:spcAft>
            </a:pPr>
            <a:r>
              <a:rPr lang="ru-RU" sz="3100" b="1" dirty="0">
                <a:effectLst/>
                <a:latin typeface="Times New Roman"/>
                <a:ea typeface="Calibri"/>
              </a:rPr>
              <a:t>Конкурс №3</a:t>
            </a:r>
            <a:r>
              <a:rPr lang="ru-RU" sz="3100" dirty="0">
                <a:effectLst/>
                <a:latin typeface="Times New Roman"/>
                <a:ea typeface="Calibri"/>
              </a:rPr>
              <a:t/>
            </a:r>
            <a:br>
              <a:rPr lang="ru-RU" sz="3100" dirty="0">
                <a:effectLst/>
                <a:latin typeface="Times New Roman"/>
                <a:ea typeface="Calibri"/>
              </a:rPr>
            </a:br>
            <a:r>
              <a:rPr lang="ru-RU" sz="3100" dirty="0">
                <a:effectLst/>
                <a:latin typeface="Times New Roman"/>
                <a:ea typeface="Calibri"/>
              </a:rPr>
              <a:t>Конкурс фольклористов</a:t>
            </a:r>
            <a:br>
              <a:rPr lang="ru-RU" sz="3100" dirty="0">
                <a:effectLst/>
                <a:latin typeface="Times New Roman"/>
                <a:ea typeface="Calibri"/>
              </a:rPr>
            </a:br>
            <a:r>
              <a:rPr lang="ru-RU" sz="3100" dirty="0">
                <a:effectLst/>
                <a:latin typeface="Times New Roman"/>
                <a:ea typeface="Calibri"/>
              </a:rPr>
              <a:t>«Пословицы и поговорки о семейном бюджете»</a:t>
            </a:r>
            <a:br>
              <a:rPr lang="ru-RU" sz="3100" dirty="0">
                <a:effectLst/>
                <a:latin typeface="Times New Roman"/>
                <a:ea typeface="Calibri"/>
              </a:rPr>
            </a:br>
            <a:r>
              <a:rPr lang="ru-RU" sz="3100" dirty="0">
                <a:effectLst/>
                <a:latin typeface="Times New Roman"/>
                <a:ea typeface="Calibri"/>
              </a:rPr>
              <a:t>Оценка 5 баллов</a:t>
            </a:r>
            <a:br>
              <a:rPr lang="ru-RU" sz="3100" dirty="0">
                <a:effectLst/>
                <a:latin typeface="Times New Roman"/>
                <a:ea typeface="Calibri"/>
              </a:rPr>
            </a:br>
            <a:r>
              <a:rPr lang="ru-RU" sz="3100" dirty="0">
                <a:effectLst/>
                <a:latin typeface="Times New Roman"/>
                <a:ea typeface="Calibri"/>
              </a:rPr>
              <a:t>Каждая из команд по очереди читают пословицу или поговорку. Выиграет та команда, которая больше всего их назовет.</a:t>
            </a:r>
            <a:br>
              <a:rPr lang="ru-RU" sz="3100" dirty="0">
                <a:effectLst/>
                <a:latin typeface="Times New Roman"/>
                <a:ea typeface="Calibri"/>
              </a:rPr>
            </a:br>
            <a:r>
              <a:rPr lang="ru-RU" sz="3100" dirty="0">
                <a:effectLst/>
                <a:latin typeface="Times New Roman"/>
                <a:ea typeface="Calibri"/>
              </a:rPr>
              <a:t> </a:t>
            </a:r>
            <a:br>
              <a:rPr lang="ru-RU" sz="3100" dirty="0">
                <a:effectLst/>
                <a:latin typeface="Times New Roman"/>
                <a:ea typeface="Calibri"/>
              </a:rPr>
            </a:br>
            <a:r>
              <a:rPr lang="ru-RU" sz="3100" b="1" dirty="0">
                <a:effectLst/>
                <a:latin typeface="Times New Roman"/>
                <a:ea typeface="Calibri"/>
              </a:rPr>
              <a:t>Конкурс № 4</a:t>
            </a:r>
            <a:br>
              <a:rPr lang="ru-RU" sz="3100" b="1" dirty="0">
                <a:effectLst/>
                <a:latin typeface="Times New Roman"/>
                <a:ea typeface="Calibri"/>
              </a:rPr>
            </a:br>
            <a:r>
              <a:rPr lang="ru-RU" sz="3100" dirty="0">
                <a:effectLst/>
                <a:latin typeface="Times New Roman"/>
                <a:ea typeface="Calibri"/>
              </a:rPr>
              <a:t>Конкурс математиков</a:t>
            </a:r>
            <a:br>
              <a:rPr lang="ru-RU" sz="3100" dirty="0">
                <a:effectLst/>
                <a:latin typeface="Times New Roman"/>
                <a:ea typeface="Calibri"/>
              </a:rPr>
            </a:br>
            <a:r>
              <a:rPr lang="ru-RU" sz="3100" dirty="0">
                <a:effectLst/>
                <a:latin typeface="Times New Roman"/>
                <a:ea typeface="Calibri"/>
              </a:rPr>
              <a:t>Решить по 2 задачи по планированию семейного бюджета</a:t>
            </a:r>
            <a:br>
              <a:rPr lang="ru-RU" sz="3100" dirty="0">
                <a:effectLst/>
                <a:latin typeface="Times New Roman"/>
                <a:ea typeface="Calibri"/>
              </a:rPr>
            </a:br>
            <a:r>
              <a:rPr lang="ru-RU" sz="3100" dirty="0">
                <a:effectLst/>
                <a:latin typeface="Times New Roman"/>
                <a:ea typeface="Calibri"/>
              </a:rPr>
              <a:t>Оценка 5 баллов за одну правильно решенную задачу, 10 баллов-за две правильно решенные  задачи</a:t>
            </a:r>
            <a:endParaRPr lang="ru-RU" sz="3100" dirty="0"/>
          </a:p>
        </p:txBody>
      </p:sp>
    </p:spTree>
    <p:extLst>
      <p:ext uri="{BB962C8B-B14F-4D97-AF65-F5344CB8AC3E}">
        <p14:creationId xmlns:p14="http://schemas.microsoft.com/office/powerpoint/2010/main" xmlns="" val="3146408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188640"/>
            <a:ext cx="8064896" cy="6192688"/>
          </a:xfrm>
        </p:spPr>
        <p:txBody>
          <a:bodyPr>
            <a:noAutofit/>
          </a:bodyPr>
          <a:lstStyle/>
          <a:p>
            <a:pPr>
              <a:spcAft>
                <a:spcPts val="0"/>
              </a:spcAft>
            </a:pPr>
            <a:r>
              <a:rPr lang="ru-RU" sz="2800" b="1" dirty="0">
                <a:effectLst/>
                <a:latin typeface="Times New Roman"/>
                <a:ea typeface="Calibri"/>
              </a:rPr>
              <a:t>Команда «Сальдо</a:t>
            </a:r>
            <a:r>
              <a:rPr lang="ru-RU" sz="2800" dirty="0" smtClean="0">
                <a:effectLst/>
                <a:latin typeface="Times New Roman"/>
                <a:ea typeface="Calibri"/>
              </a:rPr>
              <a:t>»</a:t>
            </a:r>
            <a:r>
              <a:rPr lang="ru-RU" sz="2800" dirty="0">
                <a:effectLst/>
                <a:latin typeface="Times New Roman"/>
                <a:ea typeface="Calibri"/>
              </a:rPr>
              <a:t/>
            </a:r>
            <a:br>
              <a:rPr lang="ru-RU" sz="2800" dirty="0">
                <a:effectLst/>
                <a:latin typeface="Times New Roman"/>
                <a:ea typeface="Calibri"/>
              </a:rPr>
            </a:br>
            <a:r>
              <a:rPr lang="ru-RU" sz="2800" dirty="0">
                <a:effectLst/>
                <a:latin typeface="Times New Roman"/>
                <a:ea typeface="Calibri"/>
                <a:cs typeface="Arial"/>
              </a:rPr>
              <a:t>№1. В семье Ивановых приняли решение: откладывать на летний отдых все деньги, которые семья заработала, но не успела израсходовать в том же месяце. В мае Ивановы потратили на питание и транспорт 26 800 рублей, а на приобретение одежды и обуви – в четыре раза меньше. Кроме того, на квартирную плату и другие текущие расходы ушло 23 100 рублей. Сколько денег удалось Ивановым отложить на летний отдых, если общий доход семьи в этом месяце составил 62 700 рублей?</a:t>
            </a:r>
            <a:r>
              <a:rPr lang="ru-RU" sz="2800" dirty="0">
                <a:effectLst/>
                <a:latin typeface="Times New Roman"/>
                <a:ea typeface="Calibri"/>
              </a:rPr>
              <a:t/>
            </a:r>
            <a:br>
              <a:rPr lang="ru-RU" sz="2800" dirty="0">
                <a:effectLst/>
                <a:latin typeface="Times New Roman"/>
                <a:ea typeface="Calibri"/>
              </a:rPr>
            </a:b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xmlns="" val="3991636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0"/>
            <a:ext cx="8064896" cy="6858000"/>
          </a:xfrm>
        </p:spPr>
        <p:txBody>
          <a:bodyPr>
            <a:normAutofit fontScale="90000"/>
          </a:bodyPr>
          <a:lstStyle/>
          <a:p>
            <a:pPr algn="just">
              <a:spcBef>
                <a:spcPts val="300"/>
              </a:spcBef>
              <a:spcAft>
                <a:spcPts val="300"/>
              </a:spcAft>
            </a:pPr>
            <a:r>
              <a:rPr lang="ru-RU" sz="4400" dirty="0">
                <a:effectLst/>
                <a:latin typeface="Times New Roman"/>
                <a:ea typeface="Calibri"/>
              </a:rPr>
              <a:t> </a:t>
            </a:r>
            <a:r>
              <a:rPr lang="ru-RU" sz="3100" b="1" dirty="0" err="1" smtClean="0">
                <a:solidFill>
                  <a:schemeClr val="tx1"/>
                </a:solidFill>
                <a:effectLst/>
                <a:latin typeface="Times New Roman"/>
                <a:ea typeface="Calibri"/>
              </a:rPr>
              <a:t>Команда«Бульдо</a:t>
            </a:r>
            <a:r>
              <a:rPr lang="ru-RU" sz="3100" b="1" dirty="0">
                <a:solidFill>
                  <a:schemeClr val="tx1"/>
                </a:solidFill>
                <a:effectLst/>
                <a:latin typeface="Times New Roman"/>
                <a:ea typeface="Calibri"/>
              </a:rPr>
              <a:t>»</a:t>
            </a:r>
            <a:r>
              <a:rPr lang="ru-RU" sz="3100" dirty="0">
                <a:solidFill>
                  <a:schemeClr val="tx1"/>
                </a:solidFill>
                <a:effectLst/>
                <a:latin typeface="Times New Roman"/>
                <a:ea typeface="Calibri"/>
              </a:rPr>
              <a:t/>
            </a:r>
            <a:br>
              <a:rPr lang="ru-RU" sz="3100" dirty="0">
                <a:solidFill>
                  <a:schemeClr val="tx1"/>
                </a:solidFill>
                <a:effectLst/>
                <a:latin typeface="Times New Roman"/>
                <a:ea typeface="Calibri"/>
              </a:rPr>
            </a:br>
            <a:r>
              <a:rPr lang="ru-RU" sz="3100" dirty="0">
                <a:solidFill>
                  <a:schemeClr val="tx1"/>
                </a:solidFill>
                <a:effectLst/>
                <a:latin typeface="Times New Roman"/>
                <a:ea typeface="MS Gothic"/>
                <a:cs typeface="Times New Roman"/>
              </a:rPr>
              <a:t>№1.</a:t>
            </a:r>
            <a:r>
              <a:rPr lang="ru-RU" sz="3100" dirty="0">
                <a:solidFill>
                  <a:schemeClr val="tx1"/>
                </a:solidFill>
                <a:effectLst/>
                <a:latin typeface="Times New Roman"/>
                <a:ea typeface="Calibri"/>
                <a:cs typeface="Times New Roman"/>
              </a:rPr>
              <a:t>  Накопления Антона на начало календарного года составляют 400 000 рублей. В месяц Антон зарабатывает 55 000 рублей, а тратит – 40 000 рублей. Антон хочет купить машину (выбранная модель стоит 550 000 рублей), сделать ремонт в квартире (обойдется в 800 000 рублей), отправиться в круиз по странам Востока (на путешествие потребуется 500 000 рублей). Если доходы и расходы Антона не изменятся, на выполнение какого из трех желаний ему точно не хватит денег на начало следующего года (т.е. через год)? Считайте, что Антон не пользуется депозитным вкладом</a:t>
            </a:r>
            <a:r>
              <a:rPr lang="ru-RU" sz="4400" dirty="0">
                <a:solidFill>
                  <a:srgbClr val="4F81BD"/>
                </a:solidFill>
                <a:effectLst/>
                <a:latin typeface="Times New Roman"/>
                <a:ea typeface="Calibri"/>
                <a:cs typeface="Times New Roman"/>
              </a:rPr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46135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0"/>
            <a:ext cx="8100392" cy="2276872"/>
          </a:xfrm>
        </p:spPr>
        <p:txBody>
          <a:bodyPr>
            <a:normAutofit fontScale="90000"/>
          </a:bodyPr>
          <a:lstStyle/>
          <a:p>
            <a:pPr algn="ctr">
              <a:spcAft>
                <a:spcPts val="0"/>
              </a:spcAft>
            </a:pPr>
            <a:r>
              <a:rPr lang="ru-RU" sz="2400" b="1" dirty="0">
                <a:effectLst/>
                <a:latin typeface="Times New Roman"/>
                <a:ea typeface="Calibri"/>
              </a:rPr>
              <a:t>Конкурс </a:t>
            </a:r>
            <a:r>
              <a:rPr lang="ru-RU" sz="2400" b="1" dirty="0" smtClean="0">
                <a:effectLst/>
                <a:latin typeface="Times New Roman"/>
                <a:ea typeface="Calibri"/>
              </a:rPr>
              <a:t>№5</a:t>
            </a:r>
            <a:r>
              <a:rPr lang="ru-RU" sz="2400" dirty="0">
                <a:effectLst/>
                <a:latin typeface="Times New Roman"/>
                <a:ea typeface="Calibri"/>
              </a:rPr>
              <a:t/>
            </a:r>
            <a:br>
              <a:rPr lang="ru-RU" sz="2400" dirty="0">
                <a:effectLst/>
                <a:latin typeface="Times New Roman"/>
                <a:ea typeface="Calibri"/>
              </a:rPr>
            </a:br>
            <a:r>
              <a:rPr lang="ru-RU" sz="2400" b="1" dirty="0" smtClean="0">
                <a:effectLst/>
                <a:latin typeface="Times New Roman"/>
                <a:ea typeface="Calibri"/>
              </a:rPr>
              <a:t>Разминка для команд</a:t>
            </a:r>
            <a:r>
              <a:rPr lang="ru-RU" sz="2400" dirty="0">
                <a:effectLst/>
                <a:latin typeface="Times New Roman"/>
                <a:ea typeface="Calibri"/>
              </a:rPr>
              <a:t/>
            </a:r>
            <a:br>
              <a:rPr lang="ru-RU" sz="2400" dirty="0">
                <a:effectLst/>
                <a:latin typeface="Times New Roman"/>
                <a:ea typeface="Calibri"/>
              </a:rPr>
            </a:br>
            <a:r>
              <a:rPr lang="ru-RU" sz="2400" b="1" dirty="0">
                <a:effectLst/>
                <a:latin typeface="Times New Roman"/>
                <a:ea typeface="Calibri"/>
              </a:rPr>
              <a:t>Кто первый ответит на вопросы?</a:t>
            </a:r>
            <a:r>
              <a:rPr lang="ru-RU" sz="2400" dirty="0">
                <a:effectLst/>
                <a:latin typeface="Times New Roman"/>
                <a:ea typeface="Calibri"/>
              </a:rPr>
              <a:t/>
            </a:r>
            <a:br>
              <a:rPr lang="ru-RU" sz="2400" dirty="0">
                <a:effectLst/>
                <a:latin typeface="Times New Roman"/>
                <a:ea typeface="Calibri"/>
              </a:rPr>
            </a:br>
            <a:r>
              <a:rPr lang="ru-RU" sz="2400" b="1" dirty="0">
                <a:effectLst/>
                <a:latin typeface="Times New Roman"/>
                <a:ea typeface="Calibri"/>
              </a:rPr>
              <a:t>За каждый правильный ответ – 1 балл</a:t>
            </a:r>
            <a:r>
              <a:rPr lang="ru-RU" sz="2400" dirty="0">
                <a:effectLst/>
                <a:latin typeface="Times New Roman"/>
                <a:ea typeface="Calibri"/>
              </a:rPr>
              <a:t/>
            </a:r>
            <a:br>
              <a:rPr lang="ru-RU" sz="2400" dirty="0">
                <a:effectLst/>
                <a:latin typeface="Times New Roman"/>
                <a:ea typeface="Calibri"/>
              </a:rPr>
            </a:br>
            <a:r>
              <a:rPr lang="ru-RU" sz="2400" dirty="0">
                <a:effectLst/>
                <a:latin typeface="Times New Roman"/>
                <a:ea typeface="Calibri"/>
              </a:rPr>
              <a:t> </a:t>
            </a:r>
            <a:br>
              <a:rPr lang="ru-RU" sz="2400" dirty="0">
                <a:effectLst/>
                <a:latin typeface="Times New Roman"/>
                <a:ea typeface="Calibri"/>
              </a:rPr>
            </a:br>
            <a:r>
              <a:rPr lang="ru-RU" sz="2400" dirty="0">
                <a:effectLst/>
                <a:latin typeface="Times New Roman"/>
                <a:ea typeface="Times New Roman"/>
              </a:rPr>
              <a:t/>
            </a:r>
            <a:br>
              <a:rPr lang="ru-RU" sz="2400" dirty="0">
                <a:effectLst/>
                <a:latin typeface="Times New Roman"/>
                <a:ea typeface="Times New Roman"/>
              </a:rPr>
            </a:br>
            <a:endParaRPr lang="ru-RU" sz="24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556792"/>
            <a:ext cx="7128792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402306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274320"/>
            <a:ext cx="7818072" cy="6323032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rgbClr val="000000"/>
                </a:solidFill>
                <a:effectLst/>
                <a:latin typeface="Times New Roman"/>
              </a:rPr>
              <a:t>1.Временное пользование чем-либо за деньги </a:t>
            </a:r>
            <a:r>
              <a:rPr lang="ru-RU" sz="2800" b="1" dirty="0">
                <a:solidFill>
                  <a:srgbClr val="000000"/>
                </a:solidFill>
                <a:effectLst/>
                <a:latin typeface="Times New Roman"/>
              </a:rPr>
              <a:t>(аренда)</a:t>
            </a:r>
            <a:r>
              <a:rPr lang="ru-RU" sz="2800" dirty="0">
                <a:solidFill>
                  <a:srgbClr val="4F271C">
                    <a:satMod val="130000"/>
                  </a:srgbClr>
                </a:solidFill>
                <a:effectLst/>
                <a:latin typeface="Times New Roman"/>
                <a:ea typeface="Times New Roman"/>
              </a:rPr>
              <a:t/>
            </a:r>
            <a:br>
              <a:rPr lang="ru-RU" sz="2800" dirty="0">
                <a:solidFill>
                  <a:srgbClr val="4F271C">
                    <a:satMod val="130000"/>
                  </a:srgbClr>
                </a:solidFill>
                <a:effectLst/>
                <a:latin typeface="Times New Roman"/>
                <a:ea typeface="Times New Roman"/>
              </a:rPr>
            </a:br>
            <a:r>
              <a:rPr lang="ru-RU" sz="2800" dirty="0">
                <a:solidFill>
                  <a:srgbClr val="000000"/>
                </a:solidFill>
                <a:effectLst/>
                <a:latin typeface="Times New Roman"/>
              </a:rPr>
              <a:t>2.Антоним слова «расход» </a:t>
            </a:r>
            <a:r>
              <a:rPr lang="ru-RU" sz="2800" b="1" dirty="0">
                <a:solidFill>
                  <a:srgbClr val="000000"/>
                </a:solidFill>
                <a:effectLst/>
                <a:latin typeface="Times New Roman"/>
              </a:rPr>
              <a:t>(доход)</a:t>
            </a:r>
            <a:r>
              <a:rPr lang="ru-RU" sz="2800" dirty="0">
                <a:solidFill>
                  <a:srgbClr val="4F271C">
                    <a:satMod val="130000"/>
                  </a:srgbClr>
                </a:solidFill>
                <a:effectLst/>
                <a:latin typeface="Times New Roman"/>
                <a:ea typeface="Times New Roman"/>
              </a:rPr>
              <a:t/>
            </a:r>
            <a:br>
              <a:rPr lang="ru-RU" sz="2800" dirty="0">
                <a:solidFill>
                  <a:srgbClr val="4F271C">
                    <a:satMod val="130000"/>
                  </a:srgbClr>
                </a:solidFill>
                <a:effectLst/>
                <a:latin typeface="Times New Roman"/>
                <a:ea typeface="Times New Roman"/>
              </a:rPr>
            </a:br>
            <a:r>
              <a:rPr lang="ru-RU" sz="2800" dirty="0">
                <a:solidFill>
                  <a:srgbClr val="000000"/>
                </a:solidFill>
                <a:effectLst/>
                <a:latin typeface="Times New Roman"/>
              </a:rPr>
              <a:t>3.Денежная помощь пострадавшим </a:t>
            </a:r>
            <a:r>
              <a:rPr lang="ru-RU" sz="2800" b="1" dirty="0">
                <a:solidFill>
                  <a:srgbClr val="000000"/>
                </a:solidFill>
                <a:effectLst/>
                <a:latin typeface="Times New Roman"/>
              </a:rPr>
              <a:t>(страховка)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/>
              </a:rPr>
              <a:t> </a:t>
            </a:r>
            <a:r>
              <a:rPr lang="ru-RU" sz="2800" dirty="0">
                <a:solidFill>
                  <a:srgbClr val="4F271C">
                    <a:satMod val="130000"/>
                  </a:srgbClr>
                </a:solidFill>
                <a:effectLst/>
                <a:latin typeface="Times New Roman"/>
                <a:ea typeface="Times New Roman"/>
              </a:rPr>
              <a:t/>
            </a:r>
            <a:br>
              <a:rPr lang="ru-RU" sz="2800" dirty="0">
                <a:solidFill>
                  <a:srgbClr val="4F271C">
                    <a:satMod val="130000"/>
                  </a:srgbClr>
                </a:solidFill>
                <a:effectLst/>
                <a:latin typeface="Times New Roman"/>
                <a:ea typeface="Times New Roman"/>
              </a:rPr>
            </a:br>
            <a:r>
              <a:rPr lang="ru-RU" sz="2800" dirty="0">
                <a:solidFill>
                  <a:srgbClr val="000000"/>
                </a:solidFill>
                <a:effectLst/>
                <a:latin typeface="Times New Roman"/>
              </a:rPr>
              <a:t>4.Таблица доходов и расходов </a:t>
            </a:r>
            <a:r>
              <a:rPr lang="ru-RU" sz="2800" b="1" dirty="0">
                <a:solidFill>
                  <a:srgbClr val="000000"/>
                </a:solidFill>
                <a:effectLst/>
                <a:latin typeface="Times New Roman"/>
              </a:rPr>
              <a:t>(бюджет)</a:t>
            </a:r>
            <a:r>
              <a:rPr lang="ru-RU" sz="2800" dirty="0">
                <a:solidFill>
                  <a:srgbClr val="4F271C">
                    <a:satMod val="130000"/>
                  </a:srgbClr>
                </a:solidFill>
                <a:effectLst/>
                <a:latin typeface="Times New Roman"/>
                <a:ea typeface="Times New Roman"/>
              </a:rPr>
              <a:t/>
            </a:r>
            <a:br>
              <a:rPr lang="ru-RU" sz="2800" dirty="0">
                <a:solidFill>
                  <a:srgbClr val="4F271C">
                    <a:satMod val="130000"/>
                  </a:srgbClr>
                </a:solidFill>
                <a:effectLst/>
                <a:latin typeface="Times New Roman"/>
                <a:ea typeface="Times New Roman"/>
              </a:rPr>
            </a:br>
            <a:r>
              <a:rPr lang="ru-RU" sz="2800" dirty="0">
                <a:solidFill>
                  <a:srgbClr val="000000"/>
                </a:solidFill>
                <a:effectLst/>
                <a:latin typeface="Times New Roman"/>
              </a:rPr>
              <a:t>5.Государственная денежная помощь на ребенка </a:t>
            </a:r>
            <a:r>
              <a:rPr lang="ru-RU" sz="2800" b="1" dirty="0">
                <a:solidFill>
                  <a:srgbClr val="000000"/>
                </a:solidFill>
                <a:effectLst/>
                <a:latin typeface="Times New Roman"/>
              </a:rPr>
              <a:t>(пособие)</a:t>
            </a:r>
            <a:r>
              <a:rPr lang="ru-RU" sz="2800" dirty="0">
                <a:solidFill>
                  <a:srgbClr val="4F271C">
                    <a:satMod val="130000"/>
                  </a:srgbClr>
                </a:solidFill>
                <a:effectLst/>
                <a:latin typeface="Times New Roman"/>
                <a:ea typeface="Times New Roman"/>
              </a:rPr>
              <a:t/>
            </a:r>
            <a:br>
              <a:rPr lang="ru-RU" sz="2800" dirty="0">
                <a:solidFill>
                  <a:srgbClr val="4F271C">
                    <a:satMod val="130000"/>
                  </a:srgbClr>
                </a:solidFill>
                <a:effectLst/>
                <a:latin typeface="Times New Roman"/>
                <a:ea typeface="Times New Roman"/>
              </a:rPr>
            </a:br>
            <a:r>
              <a:rPr lang="ru-RU" sz="2800" dirty="0">
                <a:solidFill>
                  <a:srgbClr val="000000"/>
                </a:solidFill>
                <a:effectLst/>
                <a:latin typeface="Times New Roman"/>
              </a:rPr>
              <a:t>6.Зарплата, которая зависит от количества сделанной продукции </a:t>
            </a:r>
            <a:r>
              <a:rPr lang="ru-RU" sz="2800" b="1" dirty="0">
                <a:solidFill>
                  <a:srgbClr val="000000"/>
                </a:solidFill>
                <a:effectLst/>
                <a:latin typeface="Times New Roman"/>
              </a:rPr>
              <a:t>(сдельная)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/>
              </a:rPr>
              <a:t>  </a:t>
            </a:r>
            <a:r>
              <a:rPr lang="ru-RU" sz="2800" dirty="0">
                <a:solidFill>
                  <a:srgbClr val="4F271C">
                    <a:satMod val="130000"/>
                  </a:srgbClr>
                </a:solidFill>
                <a:effectLst/>
                <a:latin typeface="Times New Roman"/>
                <a:ea typeface="Times New Roman"/>
              </a:rPr>
              <a:t/>
            </a:r>
            <a:br>
              <a:rPr lang="ru-RU" sz="2800" dirty="0">
                <a:solidFill>
                  <a:srgbClr val="4F271C">
                    <a:satMod val="130000"/>
                  </a:srgbClr>
                </a:solidFill>
                <a:effectLst/>
                <a:latin typeface="Times New Roman"/>
                <a:ea typeface="Times New Roman"/>
              </a:rPr>
            </a:br>
            <a:r>
              <a:rPr lang="ru-RU" sz="2800" dirty="0">
                <a:solidFill>
                  <a:srgbClr val="000000"/>
                </a:solidFill>
                <a:effectLst/>
                <a:latin typeface="Times New Roman"/>
              </a:rPr>
              <a:t>7.Государственная денежная помощь пожилым людям </a:t>
            </a:r>
            <a:r>
              <a:rPr lang="ru-RU" sz="2800" b="1" dirty="0">
                <a:solidFill>
                  <a:srgbClr val="000000"/>
                </a:solidFill>
                <a:effectLst/>
                <a:latin typeface="Times New Roman"/>
              </a:rPr>
              <a:t>(пенсия)</a:t>
            </a:r>
            <a:r>
              <a:rPr lang="ru-RU" sz="2800" dirty="0">
                <a:solidFill>
                  <a:srgbClr val="4F271C">
                    <a:satMod val="130000"/>
                  </a:srgbClr>
                </a:solidFill>
                <a:effectLst/>
                <a:latin typeface="Times New Roman"/>
                <a:ea typeface="Times New Roman"/>
              </a:rPr>
              <a:t/>
            </a:r>
            <a:br>
              <a:rPr lang="ru-RU" sz="2800" dirty="0">
                <a:solidFill>
                  <a:srgbClr val="4F271C">
                    <a:satMod val="130000"/>
                  </a:srgbClr>
                </a:solidFill>
                <a:effectLst/>
                <a:latin typeface="Times New Roman"/>
                <a:ea typeface="Times New Roman"/>
              </a:rPr>
            </a:br>
            <a:r>
              <a:rPr lang="ru-RU" sz="2800" dirty="0">
                <a:solidFill>
                  <a:srgbClr val="000000"/>
                </a:solidFill>
                <a:effectLst/>
                <a:latin typeface="Times New Roman"/>
              </a:rPr>
              <a:t>8.Предметы, которыми мы владеем, пользуемся и распоряжаемся по праву </a:t>
            </a:r>
            <a:r>
              <a:rPr lang="ru-RU" sz="2800" b="1" dirty="0">
                <a:solidFill>
                  <a:srgbClr val="000000"/>
                </a:solidFill>
                <a:effectLst/>
                <a:latin typeface="Times New Roman"/>
              </a:rPr>
              <a:t>(собственность)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xmlns="" val="2056498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2146568"/>
          </a:xfrm>
        </p:spPr>
        <p:txBody>
          <a:bodyPr>
            <a:normAutofit fontScale="90000"/>
          </a:bodyPr>
          <a:lstStyle/>
          <a:p>
            <a:pPr algn="ctr">
              <a:spcAft>
                <a:spcPts val="0"/>
              </a:spcAft>
            </a:pPr>
            <a:r>
              <a:rPr lang="ru-RU" sz="2800" b="1" dirty="0">
                <a:effectLst/>
                <a:latin typeface="Times New Roman"/>
                <a:ea typeface="Calibri"/>
              </a:rPr>
              <a:t>Конкурс </a:t>
            </a:r>
            <a:r>
              <a:rPr lang="ru-RU" sz="2800" b="1" dirty="0" smtClean="0">
                <a:effectLst/>
                <a:latin typeface="Times New Roman"/>
                <a:ea typeface="Calibri"/>
              </a:rPr>
              <a:t>№6</a:t>
            </a:r>
            <a:r>
              <a:rPr lang="ru-RU" sz="2800" dirty="0">
                <a:effectLst/>
                <a:latin typeface="Times New Roman"/>
                <a:ea typeface="Calibri"/>
              </a:rPr>
              <a:t/>
            </a:r>
            <a:br>
              <a:rPr lang="ru-RU" sz="2800" dirty="0">
                <a:effectLst/>
                <a:latin typeface="Times New Roman"/>
                <a:ea typeface="Calibri"/>
              </a:rPr>
            </a:br>
            <a:r>
              <a:rPr lang="ru-RU" sz="2800" b="1" dirty="0">
                <a:effectLst/>
                <a:latin typeface="Times New Roman"/>
                <a:ea typeface="Calibri"/>
              </a:rPr>
              <a:t>Конкурс капитанов</a:t>
            </a:r>
            <a:r>
              <a:rPr lang="ru-RU" sz="2800" dirty="0">
                <a:effectLst/>
                <a:latin typeface="Times New Roman"/>
                <a:ea typeface="Calibri"/>
              </a:rPr>
              <a:t/>
            </a:r>
            <a:br>
              <a:rPr lang="ru-RU" sz="2800" dirty="0">
                <a:effectLst/>
                <a:latin typeface="Times New Roman"/>
                <a:ea typeface="Calibri"/>
              </a:rPr>
            </a:br>
            <a:r>
              <a:rPr lang="ru-RU" sz="2800" b="1" dirty="0">
                <a:effectLst/>
                <a:latin typeface="Times New Roman"/>
                <a:ea typeface="Calibri"/>
              </a:rPr>
              <a:t>Капитаны по очереди задают друг-другу вопросы</a:t>
            </a:r>
            <a:r>
              <a:rPr lang="ru-RU" sz="2800" dirty="0">
                <a:effectLst/>
                <a:latin typeface="Times New Roman"/>
                <a:ea typeface="Calibri"/>
              </a:rPr>
              <a:t/>
            </a:r>
            <a:br>
              <a:rPr lang="ru-RU" sz="2800" dirty="0">
                <a:effectLst/>
                <a:latin typeface="Times New Roman"/>
                <a:ea typeface="Calibri"/>
              </a:rPr>
            </a:br>
            <a:r>
              <a:rPr lang="ru-RU" sz="2800" b="1" dirty="0">
                <a:effectLst/>
                <a:latin typeface="Times New Roman"/>
                <a:ea typeface="Calibri"/>
              </a:rPr>
              <a:t>5 баллов (по 1 баллу за правильный ответ</a:t>
            </a:r>
            <a:r>
              <a:rPr lang="ru-RU" sz="2800" b="1" dirty="0" smtClean="0">
                <a:effectLst/>
                <a:latin typeface="Times New Roman"/>
                <a:ea typeface="Calibri"/>
              </a:rPr>
              <a:t>)</a:t>
            </a:r>
            <a:br>
              <a:rPr lang="ru-RU" sz="2800" b="1" dirty="0" smtClean="0">
                <a:effectLst/>
                <a:latin typeface="Times New Roman"/>
                <a:ea typeface="Calibri"/>
              </a:rPr>
            </a:br>
            <a:r>
              <a:rPr lang="ru-RU" sz="2800" dirty="0">
                <a:effectLst/>
                <a:latin typeface="Times New Roman"/>
                <a:ea typeface="Calibri"/>
              </a:rPr>
              <a:t/>
            </a:r>
            <a:br>
              <a:rPr lang="ru-RU" sz="2800" dirty="0">
                <a:effectLst/>
                <a:latin typeface="Times New Roman"/>
                <a:ea typeface="Calibri"/>
              </a:rPr>
            </a:br>
            <a:endParaRPr lang="ru-RU" sz="28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20108" y="1789865"/>
            <a:ext cx="3818532" cy="4519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1789866"/>
            <a:ext cx="4924572" cy="4519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637161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0"/>
            <a:ext cx="8424936" cy="6741368"/>
          </a:xfrm>
        </p:spPr>
        <p:txBody>
          <a:bodyPr>
            <a:normAutofit fontScale="90000"/>
          </a:bodyPr>
          <a:lstStyle/>
          <a:p>
            <a:pPr algn="ctr">
              <a:spcAft>
                <a:spcPts val="0"/>
              </a:spcAft>
            </a:pPr>
            <a:r>
              <a:rPr lang="ru-RU" sz="4400" b="1" dirty="0">
                <a:effectLst/>
                <a:latin typeface="Times New Roman"/>
                <a:ea typeface="Calibri"/>
              </a:rPr>
              <a:t>Капитан «Сальдо</a:t>
            </a:r>
            <a:r>
              <a:rPr lang="ru-RU" sz="4400" b="1" dirty="0" smtClean="0">
                <a:effectLst/>
                <a:latin typeface="Times New Roman"/>
                <a:ea typeface="Calibri"/>
              </a:rPr>
              <a:t>»:</a:t>
            </a:r>
            <a:r>
              <a:rPr lang="ru-RU" sz="4000" dirty="0">
                <a:effectLst/>
                <a:latin typeface="Times New Roman"/>
                <a:ea typeface="Calibri"/>
              </a:rPr>
              <a:t/>
            </a:r>
            <a:br>
              <a:rPr lang="ru-RU" sz="4000" dirty="0">
                <a:effectLst/>
                <a:latin typeface="Times New Roman"/>
                <a:ea typeface="Calibri"/>
              </a:rPr>
            </a:br>
            <a:r>
              <a:rPr lang="ru-RU" sz="4400" dirty="0">
                <a:effectLst/>
                <a:latin typeface="Times New Roman"/>
                <a:ea typeface="Calibri"/>
              </a:rPr>
              <a:t>Подушка безопасности в автомобиле спасла жизнь многих людей, попавших в ДТП. </a:t>
            </a:r>
            <a:r>
              <a:rPr lang="ru-RU" sz="4000" dirty="0">
                <a:effectLst/>
                <a:latin typeface="Times New Roman"/>
                <a:ea typeface="Calibri"/>
              </a:rPr>
              <a:t/>
            </a:r>
            <a:br>
              <a:rPr lang="ru-RU" sz="4000" dirty="0">
                <a:effectLst/>
                <a:latin typeface="Times New Roman"/>
                <a:ea typeface="Calibri"/>
              </a:rPr>
            </a:br>
            <a:r>
              <a:rPr lang="ru-RU" sz="4400" dirty="0">
                <a:effectLst/>
                <a:latin typeface="Times New Roman"/>
                <a:ea typeface="Calibri"/>
              </a:rPr>
              <a:t>А в семье должна быть своя «подушка безопасности»?  </a:t>
            </a:r>
            <a:r>
              <a:rPr lang="ru-RU" sz="4000" dirty="0">
                <a:effectLst/>
                <a:latin typeface="Times New Roman"/>
                <a:ea typeface="Calibri"/>
              </a:rPr>
              <a:t/>
            </a:r>
            <a:br>
              <a:rPr lang="ru-RU" sz="4000" dirty="0">
                <a:effectLst/>
                <a:latin typeface="Times New Roman"/>
                <a:ea typeface="Calibri"/>
              </a:rPr>
            </a:br>
            <a:r>
              <a:rPr lang="ru-RU" sz="4400" b="1" dirty="0">
                <a:effectLst/>
                <a:latin typeface="Times New Roman"/>
                <a:ea typeface="Calibri"/>
              </a:rPr>
              <a:t>Капитан «</a:t>
            </a:r>
            <a:r>
              <a:rPr lang="ru-RU" sz="4400" b="1" dirty="0" err="1">
                <a:effectLst/>
                <a:latin typeface="Times New Roman"/>
                <a:ea typeface="Calibri"/>
              </a:rPr>
              <a:t>Бульдо</a:t>
            </a:r>
            <a:r>
              <a:rPr lang="ru-RU" sz="4400" b="1" dirty="0" smtClean="0">
                <a:effectLst/>
                <a:latin typeface="Times New Roman"/>
                <a:ea typeface="Calibri"/>
              </a:rPr>
              <a:t>»:</a:t>
            </a:r>
            <a:r>
              <a:rPr lang="ru-RU" sz="4000" b="1" dirty="0">
                <a:effectLst/>
                <a:latin typeface="Times New Roman"/>
                <a:ea typeface="Calibri"/>
              </a:rPr>
              <a:t/>
            </a:r>
            <a:br>
              <a:rPr lang="ru-RU" sz="4000" b="1" dirty="0">
                <a:effectLst/>
                <a:latin typeface="Times New Roman"/>
                <a:ea typeface="Calibri"/>
              </a:rPr>
            </a:br>
            <a:r>
              <a:rPr lang="ru-RU" sz="4400" dirty="0">
                <a:effectLst/>
                <a:latin typeface="Times New Roman"/>
                <a:ea typeface="Calibri"/>
              </a:rPr>
              <a:t>Семья – это маленькое государство. Что является общим между  семьей и государством в плане экономики?</a:t>
            </a:r>
            <a:r>
              <a:rPr lang="ru-RU" sz="4000" dirty="0">
                <a:effectLst/>
                <a:latin typeface="Times New Roman"/>
                <a:ea typeface="Calibri"/>
              </a:rPr>
              <a:t/>
            </a:r>
            <a:br>
              <a:rPr lang="ru-RU" sz="4000" dirty="0">
                <a:effectLst/>
                <a:latin typeface="Times New Roman"/>
                <a:ea typeface="Calibri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111156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5530944"/>
          </a:xfrm>
        </p:spPr>
        <p:txBody>
          <a:bodyPr>
            <a:normAutofit/>
          </a:bodyPr>
          <a:lstStyle/>
          <a:p>
            <a:pPr algn="ctr">
              <a:spcAft>
                <a:spcPts val="0"/>
              </a:spcAft>
            </a:pPr>
            <a:r>
              <a:rPr lang="ru-RU" sz="2800" b="1" dirty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Конкурс №7</a:t>
            </a:r>
            <a:r>
              <a:rPr lang="ru-RU" sz="2800" dirty="0">
                <a:effectLst/>
                <a:latin typeface="Times New Roman"/>
                <a:ea typeface="Calibri"/>
              </a:rPr>
              <a:t/>
            </a:r>
            <a:br>
              <a:rPr lang="ru-RU" sz="2800" dirty="0">
                <a:effectLst/>
                <a:latin typeface="Times New Roman"/>
                <a:ea typeface="Calibri"/>
              </a:rPr>
            </a:br>
            <a:r>
              <a:rPr lang="ru-RU" sz="2800" b="1" dirty="0">
                <a:effectLst/>
                <a:latin typeface="Times New Roman"/>
              </a:rPr>
              <a:t>Расшифруйте, найдите «лишнее» слово</a:t>
            </a:r>
            <a:r>
              <a:rPr lang="ru-RU" sz="2800" dirty="0">
                <a:effectLst/>
                <a:latin typeface="Times New Roman"/>
                <a:ea typeface="Calibri"/>
              </a:rPr>
              <a:t/>
            </a:r>
            <a:br>
              <a:rPr lang="ru-RU" sz="2800" dirty="0">
                <a:effectLst/>
                <a:latin typeface="Times New Roman"/>
                <a:ea typeface="Calibri"/>
              </a:rPr>
            </a:br>
            <a:r>
              <a:rPr lang="ru-RU" sz="2800" b="1" dirty="0">
                <a:effectLst/>
                <a:latin typeface="Times New Roman"/>
                <a:ea typeface="Calibri"/>
              </a:rPr>
              <a:t>За каждый правильный ответ – 1</a:t>
            </a:r>
            <a:r>
              <a:rPr lang="ru-RU" sz="2800" dirty="0">
                <a:effectLst/>
                <a:latin typeface="Times New Roman"/>
                <a:ea typeface="Calibri"/>
              </a:rPr>
              <a:t/>
            </a:r>
            <a:br>
              <a:rPr lang="ru-RU" sz="2800" dirty="0">
                <a:effectLst/>
                <a:latin typeface="Times New Roman"/>
                <a:ea typeface="Calibri"/>
              </a:rPr>
            </a:br>
            <a:r>
              <a:rPr lang="ru-RU" sz="2800" b="1" dirty="0">
                <a:effectLst/>
                <a:latin typeface="Times New Roman"/>
              </a:rPr>
              <a:t>Максимальная оценка -2 балла</a:t>
            </a:r>
            <a:r>
              <a:rPr lang="ru-RU" sz="2800" dirty="0">
                <a:effectLst/>
                <a:latin typeface="Times New Roman"/>
                <a:ea typeface="Calibri"/>
              </a:rPr>
              <a:t/>
            </a:r>
            <a:br>
              <a:rPr lang="ru-RU" sz="2800" dirty="0">
                <a:effectLst/>
                <a:latin typeface="Times New Roman"/>
                <a:ea typeface="Calibri"/>
              </a:rPr>
            </a:br>
            <a:r>
              <a:rPr lang="ru-RU" sz="2800" b="1" dirty="0">
                <a:effectLst/>
                <a:latin typeface="Times New Roman"/>
              </a:rPr>
              <a:t> </a:t>
            </a:r>
            <a:r>
              <a:rPr lang="ru-RU" sz="2800" dirty="0">
                <a:effectLst/>
                <a:latin typeface="Times New Roman"/>
                <a:ea typeface="Calibri"/>
              </a:rPr>
              <a:t/>
            </a:r>
            <a:br>
              <a:rPr lang="ru-RU" sz="2800" dirty="0">
                <a:effectLst/>
                <a:latin typeface="Times New Roman"/>
                <a:ea typeface="Calibri"/>
              </a:rPr>
            </a:br>
            <a:r>
              <a:rPr lang="ru-RU" sz="2800" b="1" dirty="0">
                <a:effectLst/>
                <a:latin typeface="Times New Roman"/>
              </a:rPr>
              <a:t>Команда «Сальдо»</a:t>
            </a:r>
            <a:r>
              <a:rPr lang="ru-RU" sz="2800" b="1" dirty="0">
                <a:effectLst/>
                <a:latin typeface="Times New Roman"/>
                <a:ea typeface="Calibri"/>
              </a:rPr>
              <a:t/>
            </a:r>
            <a:br>
              <a:rPr lang="ru-RU" sz="2800" b="1" dirty="0">
                <a:effectLst/>
                <a:latin typeface="Times New Roman"/>
                <a:ea typeface="Calibri"/>
              </a:rPr>
            </a:br>
            <a:r>
              <a:rPr lang="ru-RU" sz="2800" dirty="0">
                <a:solidFill>
                  <a:srgbClr val="000000"/>
                </a:solidFill>
                <a:effectLst/>
                <a:latin typeface="Times New Roman"/>
                <a:ea typeface="+mn-ea"/>
              </a:rPr>
              <a:t>         </a:t>
            </a:r>
            <a:r>
              <a:rPr lang="ru-RU" sz="2800" dirty="0" smtClean="0">
                <a:solidFill>
                  <a:srgbClr val="000000"/>
                </a:solidFill>
                <a:effectLst/>
                <a:latin typeface="Times New Roman"/>
                <a:ea typeface="+mn-ea"/>
              </a:rPr>
              <a:t>  </a:t>
            </a:r>
            <a:r>
              <a:rPr lang="ru-RU" sz="2800" dirty="0" err="1">
                <a:solidFill>
                  <a:srgbClr val="000000"/>
                </a:solidFill>
                <a:effectLst/>
                <a:latin typeface="Times New Roman"/>
                <a:ea typeface="+mn-ea"/>
              </a:rPr>
              <a:t>Пистедния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/>
                <a:ea typeface="+mn-ea"/>
              </a:rPr>
              <a:t>(стипендия),</a:t>
            </a:r>
            <a:r>
              <a:rPr lang="ru-RU" sz="2800" dirty="0">
                <a:effectLst/>
                <a:latin typeface="Times New Roman"/>
                <a:ea typeface="Times New Roman"/>
              </a:rPr>
              <a:t> </a:t>
            </a:r>
            <a:r>
              <a:rPr lang="ru-RU" sz="2800" dirty="0" err="1">
                <a:solidFill>
                  <a:srgbClr val="000000"/>
                </a:solidFill>
                <a:effectLst/>
                <a:latin typeface="Times New Roman"/>
                <a:ea typeface="+mn-ea"/>
              </a:rPr>
              <a:t>джбюте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/>
                <a:ea typeface="+mn-ea"/>
              </a:rPr>
              <a:t>(бюджет)</a:t>
            </a:r>
            <a:r>
              <a:rPr lang="ru-RU" sz="2800" dirty="0">
                <a:effectLst/>
                <a:latin typeface="Times New Roman"/>
                <a:ea typeface="Times New Roman"/>
              </a:rPr>
              <a:t/>
            </a:r>
            <a:br>
              <a:rPr lang="ru-RU" sz="2800" dirty="0">
                <a:effectLst/>
                <a:latin typeface="Times New Roman"/>
                <a:ea typeface="Times New Roman"/>
              </a:rPr>
            </a:br>
            <a:r>
              <a:rPr lang="ru-RU" sz="2800" b="1" dirty="0">
                <a:solidFill>
                  <a:srgbClr val="000000"/>
                </a:solidFill>
                <a:effectLst/>
                <a:latin typeface="Times New Roman"/>
                <a:ea typeface="+mn-ea"/>
              </a:rPr>
              <a:t>Команда «</a:t>
            </a:r>
            <a:r>
              <a:rPr lang="ru-RU" sz="2800" b="1" dirty="0" err="1">
                <a:solidFill>
                  <a:srgbClr val="000000"/>
                </a:solidFill>
                <a:effectLst/>
                <a:latin typeface="Times New Roman"/>
                <a:ea typeface="+mn-ea"/>
              </a:rPr>
              <a:t>Бульдо</a:t>
            </a:r>
            <a:r>
              <a:rPr lang="ru-RU" sz="2800" b="1" dirty="0">
                <a:solidFill>
                  <a:srgbClr val="000000"/>
                </a:solidFill>
                <a:effectLst/>
                <a:latin typeface="Times New Roman"/>
                <a:ea typeface="+mn-ea"/>
              </a:rPr>
              <a:t>»</a:t>
            </a:r>
            <a:r>
              <a:rPr lang="ru-RU" sz="2800" b="1" dirty="0">
                <a:effectLst/>
                <a:latin typeface="Times New Roman"/>
                <a:ea typeface="Times New Roman"/>
              </a:rPr>
              <a:t/>
            </a:r>
            <a:br>
              <a:rPr lang="ru-RU" sz="2800" b="1" dirty="0">
                <a:effectLst/>
                <a:latin typeface="Times New Roman"/>
                <a:ea typeface="Times New Roman"/>
              </a:rPr>
            </a:br>
            <a:r>
              <a:rPr lang="ru-RU" sz="2800" dirty="0" err="1">
                <a:solidFill>
                  <a:srgbClr val="000000"/>
                </a:solidFill>
                <a:effectLst/>
                <a:latin typeface="Times New Roman"/>
                <a:ea typeface="+mn-ea"/>
              </a:rPr>
              <a:t>Ходсар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/>
                <a:ea typeface="+mn-ea"/>
              </a:rPr>
              <a:t> (расход), </a:t>
            </a:r>
            <a:r>
              <a:rPr lang="ru-RU" sz="2800" dirty="0" err="1">
                <a:solidFill>
                  <a:srgbClr val="000000"/>
                </a:solidFill>
                <a:effectLst/>
                <a:latin typeface="Times New Roman"/>
                <a:ea typeface="+mn-ea"/>
              </a:rPr>
              <a:t>хостравка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/>
                <a:ea typeface="+mn-ea"/>
              </a:rPr>
              <a:t> (страховка)</a:t>
            </a:r>
            <a:r>
              <a:rPr lang="ru-RU" sz="2800" dirty="0">
                <a:effectLst/>
                <a:latin typeface="Times New Roman"/>
                <a:ea typeface="Times New Roman"/>
              </a:rPr>
              <a:t/>
            </a:r>
            <a:br>
              <a:rPr lang="ru-RU" sz="2800" dirty="0">
                <a:effectLst/>
                <a:latin typeface="Times New Roman"/>
                <a:ea typeface="Times New Roman"/>
              </a:rPr>
            </a:b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xmlns="" val="2028866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74320"/>
            <a:ext cx="7890080" cy="6467048"/>
          </a:xfrm>
        </p:spPr>
        <p:txBody>
          <a:bodyPr/>
          <a:lstStyle/>
          <a:p>
            <a:pPr marL="347345" indent="-347345" algn="ctr">
              <a:spcBef>
                <a:spcPts val="1030"/>
              </a:spcBef>
              <a:spcAft>
                <a:spcPts val="0"/>
              </a:spcAft>
            </a:pPr>
            <a:r>
              <a:rPr lang="ru-RU" sz="4400" b="1" dirty="0">
                <a:solidFill>
                  <a:srgbClr val="000000"/>
                </a:solidFill>
                <a:effectLst/>
                <a:latin typeface="Times New Roman"/>
                <a:ea typeface="+mn-ea"/>
              </a:rPr>
              <a:t>Конкурс №8</a:t>
            </a:r>
            <a:r>
              <a:rPr lang="ru-RU" sz="4000" dirty="0">
                <a:effectLst/>
                <a:latin typeface="Times New Roman"/>
                <a:ea typeface="Times New Roman"/>
              </a:rPr>
              <a:t/>
            </a:r>
            <a:br>
              <a:rPr lang="ru-RU" sz="4000" dirty="0">
                <a:effectLst/>
                <a:latin typeface="Times New Roman"/>
                <a:ea typeface="Times New Roman"/>
              </a:rPr>
            </a:br>
            <a:r>
              <a:rPr lang="ru-RU" sz="4400" b="1" dirty="0">
                <a:solidFill>
                  <a:srgbClr val="000000"/>
                </a:solidFill>
                <a:effectLst/>
                <a:latin typeface="Times New Roman"/>
                <a:ea typeface="+mn-ea"/>
              </a:rPr>
              <a:t>Кто быстрее отгадает ребус?</a:t>
            </a:r>
            <a:r>
              <a:rPr lang="ru-RU" sz="4000" dirty="0">
                <a:effectLst/>
                <a:latin typeface="Times New Roman"/>
                <a:ea typeface="Times New Roman"/>
              </a:rPr>
              <a:t/>
            </a:r>
            <a:br>
              <a:rPr lang="ru-RU" sz="4000" dirty="0">
                <a:effectLst/>
                <a:latin typeface="Times New Roman"/>
                <a:ea typeface="Times New Roman"/>
              </a:rPr>
            </a:br>
            <a:r>
              <a:rPr lang="ru-RU" sz="4400" b="1" dirty="0">
                <a:effectLst/>
                <a:latin typeface="Times New Roman"/>
                <a:ea typeface="Calibri"/>
              </a:rPr>
              <a:t>За каждый правильный ответ – 1</a:t>
            </a:r>
            <a:r>
              <a:rPr lang="ru-RU" sz="4000" dirty="0">
                <a:effectLst/>
                <a:latin typeface="Times New Roman"/>
                <a:ea typeface="Calibri"/>
              </a:rPr>
              <a:t/>
            </a:r>
            <a:br>
              <a:rPr lang="ru-RU" sz="4000" dirty="0">
                <a:effectLst/>
                <a:latin typeface="Times New Roman"/>
                <a:ea typeface="Calibri"/>
              </a:rPr>
            </a:br>
            <a:r>
              <a:rPr lang="ru-RU" sz="4400" b="1" dirty="0">
                <a:effectLst/>
                <a:latin typeface="Times New Roman"/>
              </a:rPr>
              <a:t>Максимальная оценка </a:t>
            </a:r>
            <a:r>
              <a:rPr lang="ru-RU" sz="4400" b="1" dirty="0" smtClean="0">
                <a:effectLst/>
                <a:latin typeface="Times New Roman"/>
              </a:rPr>
              <a:t>-4 </a:t>
            </a:r>
            <a:r>
              <a:rPr lang="ru-RU" sz="4400" b="1" dirty="0">
                <a:effectLst/>
                <a:latin typeface="Times New Roman"/>
              </a:rPr>
              <a:t>балла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13414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274320"/>
            <a:ext cx="8064896" cy="658368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846827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8496944" cy="2276872"/>
          </a:xfrm>
        </p:spPr>
        <p:txBody>
          <a:bodyPr>
            <a:noAutofit/>
          </a:bodyPr>
          <a:lstStyle/>
          <a:p>
            <a:pPr algn="ctr">
              <a:spcAft>
                <a:spcPts val="0"/>
              </a:spcAft>
            </a:pPr>
            <a:r>
              <a:rPr lang="ru-RU" sz="2800" b="1" dirty="0">
                <a:effectLst/>
                <a:latin typeface="Times New Roman"/>
                <a:ea typeface="Calibri"/>
              </a:rPr>
              <a:t>Конкурс № </a:t>
            </a:r>
            <a:r>
              <a:rPr lang="ru-RU" sz="2800" b="1" dirty="0" smtClean="0">
                <a:effectLst/>
                <a:latin typeface="Times New Roman"/>
                <a:ea typeface="Calibri"/>
              </a:rPr>
              <a:t>9</a:t>
            </a:r>
            <a:r>
              <a:rPr lang="ru-RU" sz="2800" dirty="0">
                <a:effectLst/>
                <a:latin typeface="Times New Roman"/>
                <a:ea typeface="Calibri"/>
              </a:rPr>
              <a:t/>
            </a:r>
            <a:br>
              <a:rPr lang="ru-RU" sz="2800" dirty="0">
                <a:effectLst/>
                <a:latin typeface="Times New Roman"/>
                <a:ea typeface="Calibri"/>
              </a:rPr>
            </a:br>
            <a:r>
              <a:rPr lang="ru-RU" sz="2800" b="1" dirty="0">
                <a:effectLst/>
                <a:latin typeface="Times New Roman"/>
                <a:ea typeface="Calibri"/>
              </a:rPr>
              <a:t>Мозговой штурм</a:t>
            </a:r>
            <a:r>
              <a:rPr lang="ru-RU" sz="2800" dirty="0">
                <a:effectLst/>
                <a:latin typeface="Times New Roman"/>
                <a:ea typeface="Calibri"/>
              </a:rPr>
              <a:t/>
            </a:r>
            <a:br>
              <a:rPr lang="ru-RU" sz="2800" dirty="0">
                <a:effectLst/>
                <a:latin typeface="Times New Roman"/>
                <a:ea typeface="Calibri"/>
              </a:rPr>
            </a:br>
            <a:r>
              <a:rPr lang="ru-RU" sz="2800" b="1" dirty="0">
                <a:effectLst/>
                <a:latin typeface="Times New Roman"/>
                <a:ea typeface="Calibri"/>
              </a:rPr>
              <a:t>Команды задают друг-другу вопросы. За каждый правильный ответ – 1 балл. Максимальное количество -3 </a:t>
            </a:r>
            <a:r>
              <a:rPr lang="ru-RU" sz="2800" dirty="0">
                <a:effectLst/>
                <a:latin typeface="Times New Roman"/>
                <a:ea typeface="Calibri"/>
              </a:rPr>
              <a:t>балла</a:t>
            </a:r>
            <a:br>
              <a:rPr lang="ru-RU" sz="2800" dirty="0">
                <a:effectLst/>
                <a:latin typeface="Times New Roman"/>
                <a:ea typeface="Calibri"/>
              </a:rPr>
            </a:br>
            <a:endParaRPr lang="ru-RU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55576" y="1988841"/>
            <a:ext cx="820891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prstClr val="black"/>
                </a:solidFill>
                <a:latin typeface="Times New Roman"/>
                <a:ea typeface="Calibri"/>
                <a:cs typeface="+mj-cs"/>
              </a:rPr>
              <a:t>Команда «Сальдо»:</a:t>
            </a:r>
            <a:br>
              <a:rPr lang="ru-RU" sz="2800" b="1" dirty="0">
                <a:solidFill>
                  <a:prstClr val="black"/>
                </a:solidFill>
                <a:latin typeface="Times New Roman"/>
                <a:ea typeface="Calibri"/>
                <a:cs typeface="+mj-cs"/>
              </a:rPr>
            </a:br>
            <a:r>
              <a:rPr lang="ru-RU" sz="2800" dirty="0">
                <a:solidFill>
                  <a:srgbClr val="333333"/>
                </a:solidFill>
                <a:latin typeface="Times New Roman"/>
                <a:ea typeface="Calibri"/>
                <a:cs typeface="+mj-cs"/>
              </a:rPr>
              <a:t>Зарплата, пенсия, стипендия - это разные виды доходов или расходов?</a:t>
            </a:r>
            <a:r>
              <a:rPr lang="ru-RU" sz="2800" dirty="0">
                <a:solidFill>
                  <a:prstClr val="black"/>
                </a:solidFill>
                <a:latin typeface="Times New Roman"/>
                <a:ea typeface="Calibri"/>
                <a:cs typeface="+mj-cs"/>
              </a:rPr>
              <a:t/>
            </a:r>
            <a:br>
              <a:rPr lang="ru-RU" sz="2800" dirty="0">
                <a:solidFill>
                  <a:prstClr val="black"/>
                </a:solidFill>
                <a:latin typeface="Times New Roman"/>
                <a:ea typeface="Calibri"/>
                <a:cs typeface="+mj-cs"/>
              </a:rPr>
            </a:br>
            <a:r>
              <a:rPr lang="ru-RU" sz="2800" dirty="0">
                <a:solidFill>
                  <a:srgbClr val="333333"/>
                </a:solidFill>
                <a:latin typeface="Times New Roman"/>
                <a:ea typeface="Calibri"/>
                <a:cs typeface="+mj-cs"/>
              </a:rPr>
              <a:t>Из чего складывается семейный бюджет?</a:t>
            </a:r>
            <a:r>
              <a:rPr lang="ru-RU" sz="2800" dirty="0">
                <a:solidFill>
                  <a:prstClr val="black"/>
                </a:solidFill>
                <a:latin typeface="Times New Roman"/>
                <a:ea typeface="Calibri"/>
                <a:cs typeface="+mj-cs"/>
              </a:rPr>
              <a:t/>
            </a:r>
            <a:br>
              <a:rPr lang="ru-RU" sz="2800" dirty="0">
                <a:solidFill>
                  <a:prstClr val="black"/>
                </a:solidFill>
                <a:latin typeface="Times New Roman"/>
                <a:ea typeface="Calibri"/>
                <a:cs typeface="+mj-cs"/>
              </a:rPr>
            </a:br>
            <a:r>
              <a:rPr lang="ru-RU" sz="2800" dirty="0">
                <a:solidFill>
                  <a:srgbClr val="080B01"/>
                </a:solidFill>
                <a:latin typeface="Times New Roman"/>
                <a:ea typeface="Calibri"/>
                <a:cs typeface="+mj-cs"/>
              </a:rPr>
              <a:t>Кто из членов семьи не пополняет бюджет?</a:t>
            </a:r>
            <a:r>
              <a:rPr lang="ru-RU" sz="2800" dirty="0">
                <a:solidFill>
                  <a:prstClr val="black"/>
                </a:solidFill>
                <a:latin typeface="Times New Roman"/>
                <a:ea typeface="Calibri"/>
                <a:cs typeface="+mj-cs"/>
              </a:rPr>
              <a:t/>
            </a:r>
            <a:br>
              <a:rPr lang="ru-RU" sz="2800" dirty="0">
                <a:solidFill>
                  <a:prstClr val="black"/>
                </a:solidFill>
                <a:latin typeface="Times New Roman"/>
                <a:ea typeface="Calibri"/>
                <a:cs typeface="+mj-cs"/>
              </a:rPr>
            </a:br>
            <a:r>
              <a:rPr lang="ru-RU" sz="2800" dirty="0">
                <a:solidFill>
                  <a:srgbClr val="080B01"/>
                </a:solidFill>
                <a:latin typeface="Times New Roman"/>
                <a:ea typeface="Calibri"/>
                <a:cs typeface="+mj-cs"/>
              </a:rPr>
              <a:t> </a:t>
            </a:r>
            <a:r>
              <a:rPr lang="ru-RU" sz="2800" b="1" dirty="0" smtClean="0">
                <a:solidFill>
                  <a:srgbClr val="080B01"/>
                </a:solidFill>
                <a:latin typeface="Times New Roman"/>
                <a:ea typeface="Calibri"/>
                <a:cs typeface="+mj-cs"/>
              </a:rPr>
              <a:t>Команда </a:t>
            </a:r>
            <a:r>
              <a:rPr lang="ru-RU" sz="2800" b="1" dirty="0">
                <a:solidFill>
                  <a:srgbClr val="080B01"/>
                </a:solidFill>
                <a:latin typeface="Times New Roman"/>
                <a:ea typeface="Calibri"/>
                <a:cs typeface="+mj-cs"/>
              </a:rPr>
              <a:t>«</a:t>
            </a:r>
            <a:r>
              <a:rPr lang="ru-RU" sz="2800" b="1" dirty="0" err="1">
                <a:solidFill>
                  <a:srgbClr val="080B01"/>
                </a:solidFill>
                <a:latin typeface="Times New Roman"/>
                <a:ea typeface="Calibri"/>
                <a:cs typeface="+mj-cs"/>
              </a:rPr>
              <a:t>Бульдо</a:t>
            </a:r>
            <a:r>
              <a:rPr lang="ru-RU" sz="2800" b="1" dirty="0">
                <a:solidFill>
                  <a:srgbClr val="080B01"/>
                </a:solidFill>
                <a:latin typeface="Times New Roman"/>
                <a:ea typeface="Calibri"/>
                <a:cs typeface="+mj-cs"/>
              </a:rPr>
              <a:t>»:</a:t>
            </a:r>
            <a:r>
              <a:rPr lang="ru-RU" sz="2800" b="1" dirty="0">
                <a:solidFill>
                  <a:prstClr val="black"/>
                </a:solidFill>
                <a:latin typeface="Times New Roman"/>
                <a:ea typeface="Calibri"/>
                <a:cs typeface="+mj-cs"/>
              </a:rPr>
              <a:t/>
            </a:r>
            <a:br>
              <a:rPr lang="ru-RU" sz="2800" b="1" dirty="0">
                <a:solidFill>
                  <a:prstClr val="black"/>
                </a:solidFill>
                <a:latin typeface="Times New Roman"/>
                <a:ea typeface="Calibri"/>
                <a:cs typeface="+mj-cs"/>
              </a:rPr>
            </a:br>
            <a:r>
              <a:rPr lang="ru-RU" sz="2800" dirty="0">
                <a:solidFill>
                  <a:srgbClr val="080B01"/>
                </a:solidFill>
                <a:latin typeface="Times New Roman"/>
                <a:ea typeface="Calibri"/>
                <a:cs typeface="+mj-cs"/>
              </a:rPr>
              <a:t>Почему родители могут отказать детям в покупке вещей?</a:t>
            </a:r>
            <a:r>
              <a:rPr lang="ru-RU" sz="2800" dirty="0">
                <a:solidFill>
                  <a:prstClr val="black"/>
                </a:solidFill>
                <a:latin typeface="Times New Roman"/>
                <a:ea typeface="Calibri"/>
                <a:cs typeface="+mj-cs"/>
              </a:rPr>
              <a:t/>
            </a:r>
            <a:br>
              <a:rPr lang="ru-RU" sz="2800" dirty="0">
                <a:solidFill>
                  <a:prstClr val="black"/>
                </a:solidFill>
                <a:latin typeface="Times New Roman"/>
                <a:ea typeface="Calibri"/>
                <a:cs typeface="+mj-cs"/>
              </a:rPr>
            </a:br>
            <a:r>
              <a:rPr lang="ru-RU" sz="2800" dirty="0">
                <a:solidFill>
                  <a:srgbClr val="080B01"/>
                </a:solidFill>
                <a:latin typeface="Times New Roman"/>
                <a:ea typeface="Calibri"/>
                <a:cs typeface="+mj-cs"/>
              </a:rPr>
              <a:t>Какие расходы трудно планировать заранее?</a:t>
            </a:r>
            <a:r>
              <a:rPr lang="ru-RU" sz="2800" dirty="0">
                <a:solidFill>
                  <a:prstClr val="black"/>
                </a:solidFill>
                <a:latin typeface="Times New Roman"/>
                <a:ea typeface="Calibri"/>
                <a:cs typeface="+mj-cs"/>
              </a:rPr>
              <a:t/>
            </a:r>
            <a:br>
              <a:rPr lang="ru-RU" sz="2800" dirty="0">
                <a:solidFill>
                  <a:prstClr val="black"/>
                </a:solidFill>
                <a:latin typeface="Times New Roman"/>
                <a:ea typeface="Calibri"/>
                <a:cs typeface="+mj-cs"/>
              </a:rPr>
            </a:br>
            <a:r>
              <a:rPr lang="ru-RU" sz="2800" dirty="0">
                <a:solidFill>
                  <a:srgbClr val="000000"/>
                </a:solidFill>
                <a:latin typeface="Times New Roman"/>
                <a:ea typeface="Calibri"/>
                <a:cs typeface="+mj-cs"/>
              </a:rPr>
              <a:t>Кто получает авторское вознаграждение-гонорар?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57031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116632"/>
            <a:ext cx="8136904" cy="6480720"/>
          </a:xfrm>
        </p:spPr>
        <p:txBody>
          <a:bodyPr/>
          <a:lstStyle/>
          <a:p>
            <a:pPr algn="ctr">
              <a:spcAft>
                <a:spcPts val="0"/>
              </a:spcAft>
            </a:pPr>
            <a:r>
              <a:rPr lang="ru-RU" sz="4400" b="1" dirty="0">
                <a:effectLst/>
                <a:latin typeface="Times New Roman"/>
                <a:ea typeface="Calibri"/>
              </a:rPr>
              <a:t>Заключительный этап КВН</a:t>
            </a:r>
            <a:r>
              <a:rPr lang="ru-RU" sz="4400" dirty="0">
                <a:effectLst/>
                <a:latin typeface="Times New Roman"/>
                <a:ea typeface="Calibri"/>
              </a:rPr>
              <a:t>:</a:t>
            </a:r>
            <a:r>
              <a:rPr lang="ru-RU" sz="4000" dirty="0">
                <a:effectLst/>
                <a:latin typeface="Times New Roman"/>
                <a:ea typeface="Calibri"/>
              </a:rPr>
              <a:t/>
            </a:r>
            <a:br>
              <a:rPr lang="ru-RU" sz="4000" dirty="0">
                <a:effectLst/>
                <a:latin typeface="Times New Roman"/>
                <a:ea typeface="Calibri"/>
              </a:rPr>
            </a:br>
            <a:r>
              <a:rPr lang="ru-RU" sz="4400" dirty="0">
                <a:effectLst/>
                <a:latin typeface="Times New Roman"/>
                <a:ea typeface="Calibri"/>
              </a:rPr>
              <a:t> – подведение итогов жюри по сумме набранных баллов, объявление и награждение  команды - победителя. </a:t>
            </a:r>
            <a:r>
              <a:rPr lang="ru-RU" sz="4000" dirty="0">
                <a:effectLst/>
                <a:latin typeface="Times New Roman"/>
                <a:ea typeface="Calibri"/>
              </a:rPr>
              <a:t/>
            </a:r>
            <a:br>
              <a:rPr lang="ru-RU" sz="4000" dirty="0">
                <a:effectLst/>
                <a:latin typeface="Times New Roman"/>
                <a:ea typeface="Calibri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071541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5890984"/>
          </a:xfrm>
        </p:spPr>
        <p:txBody>
          <a:bodyPr>
            <a:normAutofit/>
          </a:bodyPr>
          <a:lstStyle/>
          <a:p>
            <a:pPr lvl="0" eaLnBrk="0" fontAlgn="base" hangingPunct="0">
              <a:spcAft>
                <a:spcPct val="0"/>
              </a:spcAft>
            </a:pPr>
            <a:r>
              <a:rPr lang="ru-RU" sz="2400" b="1" dirty="0" smtClean="0">
                <a:solidFill>
                  <a:schemeClr val="tx1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                             Литература</a:t>
            </a:r>
            <a:r>
              <a:rPr lang="ru-RU" sz="2400" b="1" dirty="0">
                <a:solidFill>
                  <a:schemeClr val="tx1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: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/>
            </a:r>
            <a:br>
              <a:rPr lang="ru-RU" sz="2400" dirty="0">
                <a:solidFill>
                  <a:schemeClr val="tx1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2400" dirty="0">
                <a:solidFill>
                  <a:schemeClr val="tx1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Сборник практических задач по управлению личными финансами в рамках школьного курса математики и материалов по подготовке к ЕГЭ/ОГЭ (Приложение к итоговому отчету по договору №</a:t>
            </a:r>
            <a:r>
              <a:rPr lang="en-US" sz="2400" dirty="0">
                <a:solidFill>
                  <a:schemeClr val="tx1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FEFLP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/</a:t>
            </a:r>
            <a:r>
              <a:rPr lang="en-US" sz="2400" dirty="0">
                <a:solidFill>
                  <a:schemeClr val="tx1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FGI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-3-2-01 от 24.08.2016), М., 2016 г.</a:t>
            </a:r>
            <a:br>
              <a:rPr lang="ru-RU" sz="2400" dirty="0">
                <a:solidFill>
                  <a:schemeClr val="tx1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ru-RU" sz="2400" dirty="0">
                <a:solidFill>
                  <a:schemeClr val="tx1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 </a:t>
            </a:r>
            <a:br>
              <a:rPr lang="ru-RU" sz="2400" dirty="0">
                <a:solidFill>
                  <a:schemeClr val="tx1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ru-RU" sz="2400" b="1" dirty="0">
                <a:solidFill>
                  <a:schemeClr val="tx1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                 </a:t>
            </a:r>
            <a:r>
              <a:rPr lang="ru-RU" sz="2400" b="1" dirty="0" smtClean="0">
                <a:solidFill>
                  <a:schemeClr val="tx1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  </a:t>
            </a:r>
            <a:r>
              <a:rPr lang="ru-RU" sz="2400" b="1" dirty="0">
                <a:solidFill>
                  <a:schemeClr val="tx1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Информационные ресурсы:</a:t>
            </a:r>
            <a:br>
              <a:rPr lang="ru-RU" sz="2400" b="1" dirty="0">
                <a:solidFill>
                  <a:schemeClr val="tx1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en-US" sz="24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de.unecon.ru</a:t>
            </a:r>
            <a:r>
              <a:rPr lang="ru-RU" sz="24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Жилюк</a:t>
            </a:r>
            <a:r>
              <a:rPr lang="ru-RU" sz="24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Д.А.,презентация</a:t>
            </a:r>
            <a:r>
              <a:rPr lang="ru-RU" sz="24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dirty="0" smtClean="0"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«</a:t>
            </a:r>
            <a:r>
              <a:rPr lang="ru-RU" altLang="ru-RU" sz="2400" dirty="0"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Личный и семейный бюджет</a:t>
            </a:r>
            <a:r>
              <a:rPr lang="ru-RU" altLang="ru-RU" sz="2400" dirty="0" smtClean="0">
                <a:solidFill>
                  <a:prstClr val="black"/>
                </a:solidFill>
                <a:effectLst/>
                <a:latin typeface="Times New Roman" pitchFamily="18" charset="0"/>
                <a:ea typeface="+mn-ea"/>
                <a:cs typeface="Times New Roman" pitchFamily="18" charset="0"/>
              </a:rPr>
              <a:t>»;</a:t>
            </a:r>
            <a:r>
              <a:rPr lang="en-US" sz="2400" b="1" dirty="0" smtClean="0">
                <a:solidFill>
                  <a:schemeClr val="tx1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/>
            </a:r>
            <a:br>
              <a:rPr lang="en-US" sz="2400" b="1" dirty="0" smtClean="0">
                <a:solidFill>
                  <a:schemeClr val="tx1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ru-RU" sz="2400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http</a:t>
            </a:r>
            <a:r>
              <a:rPr lang="ru-RU" sz="2400" dirty="0" smtClean="0">
                <a:solidFill>
                  <a:schemeClr val="tx1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//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edu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pacc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ru</a:t>
            </a:r>
            <a:r>
              <a:rPr lang="ru-RU" sz="2400" dirty="0" smtClean="0">
                <a:solidFill>
                  <a:schemeClr val="tx1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;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/>
            </a:r>
            <a:br>
              <a:rPr lang="ru-RU" sz="2400" dirty="0">
                <a:solidFill>
                  <a:schemeClr val="tx1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en-US" sz="2400" dirty="0" smtClean="0">
                <a:solidFill>
                  <a:schemeClr val="tx1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MyShared.ru</a:t>
            </a:r>
            <a:r>
              <a:rPr lang="ru-RU" sz="2400" dirty="0" smtClean="0">
                <a:solidFill>
                  <a:schemeClr val="tx1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;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/>
            </a:r>
            <a:br>
              <a:rPr lang="ru-RU" sz="2400" dirty="0">
                <a:solidFill>
                  <a:schemeClr val="tx1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en-US" sz="2400" dirty="0">
                <a:solidFill>
                  <a:schemeClr val="tx1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http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//</a:t>
            </a:r>
            <a:r>
              <a:rPr lang="en-US" sz="2400" dirty="0" smtClean="0">
                <a:solidFill>
                  <a:schemeClr val="tx1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fmc.hse.ru</a:t>
            </a:r>
            <a:r>
              <a:rPr lang="ru-RU" sz="2400" dirty="0" smtClean="0">
                <a:solidFill>
                  <a:schemeClr val="tx1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.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/>
            </a:r>
            <a:br>
              <a:rPr lang="ru-RU" sz="2400" dirty="0">
                <a:solidFill>
                  <a:schemeClr val="tx1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</a:b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483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237</TotalTime>
  <Words>144</Words>
  <Application>Microsoft Office PowerPoint</Application>
  <PresentationFormat>Экран (4:3)</PresentationFormat>
  <Paragraphs>30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Солнцестояние</vt:lpstr>
      <vt:lpstr>                                          Санкт-Петербургский государственный           экономический университет    </vt:lpstr>
      <vt:lpstr>                                   КВН:         «О финансах и в шутку, и всерьез»  </vt:lpstr>
      <vt:lpstr>   Цель работы: Проверить и обобщить знания, полученные по теме    «Личные финансы и формирование семейного бюджета». Задачи:  Образовательные: – закрепление и осмысление изученного материала по теме «Личные финансы и формирование семейного бюджета» ;  Развивающие:  – развитие познавательной активности и творческого начала личности, критического мышлении адаптивные возможности к изменяющимся внешним условиям;  Воспитывающая: совершенствование методики воспитательного воздействия на личность обучающегося через групповые и игровые формы; воспитание интереса к игре, предмету «Финансовая грамотность». Планируемые результаты.  Личностные:  – понимание принципов формирования семейного бюджета Предметные:  – владение основными понятиями и инструментами взаимодействия с участниками финансовых отношений Метапредметные:  – владение умением решать практические финансовые задачи (математическая база);  – владение информацией финансового характера, своевременный анализ и адаптация к собственным потребностям.   </vt:lpstr>
      <vt:lpstr>Данная работа рассчитана на проведение итогового занятия по разделу «Личные финансы и формирование семейного бюджета». Форма проведения занятия – КВН. Ниже представлен  перечень заданий и  конкурсов для учащихся. Время для ответа – 3-5 минут. Для выполнения заданий участники делятся на две команды «Сальдо» и «Бульдо».  </vt:lpstr>
      <vt:lpstr>Девиз команды «Сальдо»: «Смеяться над копейкой не смей, когда ее много-  богатей»  </vt:lpstr>
      <vt:lpstr>Девиз команды «Бульдо»; «Я рубль превращу в миллион, как некогда с франком  поступил  Наполеон»</vt:lpstr>
      <vt:lpstr>Конкурс №1 Домашнее задание Музыкальное приветствие команд Оценка – 5 баллов Команда «Сальдо»: Главней всего погода в доме, Но без гроша всегда гроза, Без денег вся семейка в коме, А с капитальцем - хороша. </vt:lpstr>
      <vt:lpstr>Команда «Бульдо» Исполняет куплет на тему песню «Буратино»  Кому живется хорошо, Тому, кто денюжки припас, Ему не страшен серый волк  И даже Барабас. Известно всем давно, С деньгами можешь ты пойти в кино, И  многого купить всего, Однако не зевай , И про резервный капитал не забывай.</vt:lpstr>
      <vt:lpstr>Конкурс №2 Конкурс художников-передвижников Нарисовать картину : «Почему мои финансы поют романсы?» Оценка 5 баллов Рисунки команд </vt:lpstr>
      <vt:lpstr>Конкурс №3 Конкурс фольклористов «Пословицы и поговорки о семейном бюджете» Оценка 5 баллов Каждая из команд по очереди читают пословицу или поговорку. Выиграет та команда, которая больше всего их назовет.   Конкурс № 4 Конкурс математиков Решить по 2 задачи по планированию семейного бюджета Оценка 5 баллов за одну правильно решенную задачу, 10 баллов-за две правильно решенные  задачи</vt:lpstr>
      <vt:lpstr>Команда «Сальдо» №1. В семье Ивановых приняли решение: откладывать на летний отдых все деньги, которые семья заработала, но не успела израсходовать в том же месяце. В мае Ивановы потратили на питание и транспорт 26 800 рублей, а на приобретение одежды и обуви – в четыре раза меньше. Кроме того, на квартирную плату и другие текущие расходы ушло 23 100 рублей. Сколько денег удалось Ивановым отложить на летний отдых, если общий доход семьи в этом месяце составил 62 700 рублей? </vt:lpstr>
      <vt:lpstr> Команда«Бульдо» №1.  Накопления Антона на начало календарного года составляют 400 000 рублей. В месяц Антон зарабатывает 55 000 рублей, а тратит – 40 000 рублей. Антон хочет купить машину (выбранная модель стоит 550 000 рублей), сделать ремонт в квартире (обойдется в 800 000 рублей), отправиться в круиз по странам Востока (на путешествие потребуется 500 000 рублей). Если доходы и расходы Антона не изменятся, на выполнение какого из трех желаний ему точно не хватит денег на начало следующего года (т.е. через год)? Считайте, что Антон не пользуется депозитным вкладом.</vt:lpstr>
      <vt:lpstr>Конкурс №5 Разминка для команд Кто первый ответит на вопросы? За каждый правильный ответ – 1 балл    </vt:lpstr>
      <vt:lpstr>1.Временное пользование чем-либо за деньги (аренда) 2.Антоним слова «расход» (доход) 3.Денежная помощь пострадавшим (страховка)  4.Таблица доходов и расходов (бюджет) 5.Государственная денежная помощь на ребенка (пособие) 6.Зарплата, которая зависит от количества сделанной продукции (сдельная)   7.Государственная денежная помощь пожилым людям (пенсия) 8.Предметы, которыми мы владеем, пользуемся и распоряжаемся по праву (собственность)</vt:lpstr>
      <vt:lpstr>Конкурс №6 Конкурс капитанов Капитаны по очереди задают друг-другу вопросы 5 баллов (по 1 баллу за правильный ответ)  </vt:lpstr>
      <vt:lpstr>Капитан «Сальдо»: Подушка безопасности в автомобиле спасла жизнь многих людей, попавших в ДТП.  А в семье должна быть своя «подушка безопасности»?   Капитан «Бульдо»: Семья – это маленькое государство. Что является общим между  семьей и государством в плане экономики? </vt:lpstr>
      <vt:lpstr>Конкурс №7 Расшифруйте, найдите «лишнее» слово За каждый правильный ответ – 1 Максимальная оценка -2 балла   Команда «Сальдо»            Пистедния(стипендия), джбюте(бюджет) Команда «Бульдо» Ходсар (расход), хостравка (страховка) </vt:lpstr>
      <vt:lpstr>Конкурс №8 Кто быстрее отгадает ребус? За каждый правильный ответ – 1 Максимальная оценка -4 балла</vt:lpstr>
      <vt:lpstr>Слайд 19</vt:lpstr>
      <vt:lpstr>Конкурс № 9 Мозговой штурм Команды задают друг-другу вопросы. За каждый правильный ответ – 1 балл. Максимальное количество -3 балла </vt:lpstr>
      <vt:lpstr>Заключительный этап КВН:  – подведение итогов жюри по сумме набранных баллов, объявление и награждение  команды - победителя.  </vt:lpstr>
      <vt:lpstr>                             Литература: Сборник практических задач по управлению личными финансами в рамках школьного курса математики и материалов по подготовке к ЕГЭ/ОГЭ (Приложение к итоговому отчету по договору №FEFLP/FGI-3-2-01 от 24.08.2016), М., 2016 г.                      Информационные ресурсы: de.unecon.ru, Жилюк Д.А.,презентация «Личный и семейный бюджет»; http //edu pacc ru; MyShared.ru; http//fmc.hse.ru. 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Санкт-Петербургский государственный экономический университет</dc:title>
  <dc:creator>ВВС</dc:creator>
  <cp:lastModifiedBy>Natali</cp:lastModifiedBy>
  <cp:revision>18</cp:revision>
  <dcterms:created xsi:type="dcterms:W3CDTF">2018-10-31T16:51:37Z</dcterms:created>
  <dcterms:modified xsi:type="dcterms:W3CDTF">2018-11-12T12:41:06Z</dcterms:modified>
</cp:coreProperties>
</file>