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0" r:id="rId3"/>
    <p:sldId id="298" r:id="rId4"/>
    <p:sldId id="259" r:id="rId5"/>
    <p:sldId id="261" r:id="rId6"/>
    <p:sldId id="262" r:id="rId7"/>
    <p:sldId id="265" r:id="rId8"/>
    <p:sldId id="267" r:id="rId9"/>
    <p:sldId id="268" r:id="rId10"/>
    <p:sldId id="270" r:id="rId11"/>
    <p:sldId id="271" r:id="rId12"/>
    <p:sldId id="272" r:id="rId13"/>
    <p:sldId id="290" r:id="rId14"/>
    <p:sldId id="291" r:id="rId15"/>
    <p:sldId id="273" r:id="rId16"/>
    <p:sldId id="278" r:id="rId17"/>
    <p:sldId id="297" r:id="rId18"/>
    <p:sldId id="284" r:id="rId19"/>
    <p:sldId id="285" r:id="rId20"/>
    <p:sldId id="293" r:id="rId21"/>
    <p:sldId id="29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>
        <p:scale>
          <a:sx n="78" d="100"/>
          <a:sy n="78" d="100"/>
        </p:scale>
        <p:origin x="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3B368B-FA2A-4098-B0DA-E987616B6B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AE9779-7834-4BDA-B918-C052EF4B1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5"/>
            <a:ext cx="9144000" cy="20162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/>
                <a:latin typeface="Times New Roman"/>
                <a:ea typeface="Calibri"/>
              </a:rPr>
              <a:t>               </a:t>
            </a:r>
            <a:br>
              <a:rPr lang="ru-RU" sz="2700" b="1" dirty="0" smtClean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> </a:t>
            </a:r>
            <a:r>
              <a:rPr lang="ru-RU" sz="2700" b="1" dirty="0" smtClean="0">
                <a:effectLst/>
                <a:latin typeface="Times New Roman"/>
                <a:ea typeface="Calibri"/>
              </a:rPr>
              <a:t>          </a:t>
            </a:r>
            <a:br>
              <a:rPr lang="ru-RU" sz="2700" b="1" dirty="0" smtClean="0">
                <a:effectLst/>
                <a:latin typeface="Times New Roman"/>
                <a:ea typeface="Calibri"/>
              </a:rPr>
            </a:br>
            <a:r>
              <a:rPr lang="ru-RU" sz="2700" b="1" dirty="0" smtClean="0">
                <a:effectLst/>
                <a:latin typeface="Times New Roman"/>
                <a:ea typeface="Calibri"/>
              </a:rPr>
              <a:t> </a:t>
            </a:r>
            <a:br>
              <a:rPr lang="ru-RU" sz="2700" b="1" dirty="0" smtClean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> </a:t>
            </a:r>
            <a:r>
              <a:rPr lang="ru-RU" sz="2700" b="1" dirty="0" smtClean="0">
                <a:effectLst/>
                <a:latin typeface="Times New Roman"/>
                <a:ea typeface="Calibri"/>
              </a:rPr>
              <a:t>       </a:t>
            </a:r>
            <a:br>
              <a:rPr lang="ru-RU" sz="2700" b="1" dirty="0" smtClean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/>
            </a:r>
            <a:br>
              <a:rPr lang="ru-RU" sz="2700" b="1" dirty="0">
                <a:effectLst/>
                <a:latin typeface="Times New Roman"/>
                <a:ea typeface="Calibri"/>
              </a:rPr>
            </a:br>
            <a:r>
              <a:rPr lang="ru-RU" sz="27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700" b="1" dirty="0" smtClean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> </a:t>
            </a:r>
            <a:r>
              <a:rPr lang="ru-RU" sz="3600" b="1" dirty="0" smtClean="0">
                <a:effectLst/>
                <a:latin typeface="Times New Roman"/>
                <a:ea typeface="Calibri"/>
              </a:rPr>
              <a:t>Санкт-Петербургский государственный</a:t>
            </a:r>
            <a:br>
              <a:rPr lang="ru-RU" sz="3600" b="1" dirty="0" smtClean="0">
                <a:effectLst/>
                <a:latin typeface="Times New Roman"/>
                <a:ea typeface="Calibri"/>
              </a:rPr>
            </a:br>
            <a:r>
              <a:rPr lang="ru-RU" sz="3600" b="1" dirty="0" smtClean="0">
                <a:effectLst/>
                <a:latin typeface="Times New Roman"/>
                <a:ea typeface="Calibri"/>
              </a:rPr>
              <a:t>          экономический университет</a:t>
            </a:r>
            <a:br>
              <a:rPr lang="ru-RU" sz="3600" b="1" dirty="0" smtClean="0">
                <a:effectLst/>
                <a:latin typeface="Times New Roman"/>
                <a:ea typeface="Calibri"/>
              </a:rPr>
            </a:br>
            <a:r>
              <a:rPr lang="ru-RU" sz="2700" dirty="0" smtClean="0">
                <a:effectLst/>
                <a:latin typeface="Times New Roman"/>
                <a:ea typeface="Calibri"/>
              </a:rPr>
              <a:t/>
            </a:r>
            <a:br>
              <a:rPr lang="ru-RU" sz="2700" dirty="0" smtClean="0">
                <a:effectLst/>
                <a:latin typeface="Times New Roman"/>
                <a:ea typeface="Calibri"/>
              </a:rPr>
            </a:br>
            <a:r>
              <a:rPr lang="ru-RU" sz="3100" dirty="0" smtClean="0">
                <a:effectLst/>
                <a:latin typeface="Times New Roman"/>
                <a:ea typeface="Calibri"/>
              </a:rPr>
              <a:t> </a:t>
            </a:r>
            <a:r>
              <a:rPr lang="ru-RU" sz="4000" dirty="0" smtClean="0">
                <a:effectLst/>
                <a:latin typeface="Times New Roman"/>
                <a:ea typeface="Calibri"/>
              </a:rPr>
              <a:t/>
            </a:r>
            <a:br>
              <a:rPr lang="ru-RU" sz="4000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Игровой групповой проект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по модулю: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«Содержание и методика преподавание тем по управлению личными финансами и формированию семейного бюджета»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 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</a:rPr>
              <a:t>Авторы проекта:</a:t>
            </a:r>
            <a:endParaRPr lang="ru-RU" sz="2400" dirty="0" smtClean="0"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effectLst/>
                <a:latin typeface="Times New Roman"/>
                <a:ea typeface="Calibri"/>
              </a:rPr>
              <a:t>Сушенцов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Василий Валерьевич, заместитель директора  по безопасности МБОУ «Гатчинская СОШ №7», учитель истории, обществознания и ОБЖ</a:t>
            </a:r>
            <a:endParaRPr lang="ru-RU" sz="2400" dirty="0" smtClean="0"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Балашова Анастасия Сергеевна, учитель математики МБОУ «Гатчинская СОШ №7»</a:t>
            </a:r>
            <a:endParaRPr lang="ru-RU" sz="2400" dirty="0" smtClean="0"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 </a:t>
            </a:r>
            <a:endParaRPr lang="ru-RU" sz="2400" dirty="0" smtClean="0">
              <a:effectLst/>
              <a:latin typeface="Times New Roman"/>
              <a:ea typeface="Calibri"/>
            </a:endParaRPr>
          </a:p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 </a:t>
            </a:r>
            <a:endParaRPr lang="ru-RU" sz="2400" dirty="0" smtClean="0">
              <a:effectLst/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64888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01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8580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100" b="1" dirty="0">
                <a:effectLst/>
                <a:latin typeface="Times New Roman"/>
                <a:ea typeface="Calibri"/>
              </a:rPr>
              <a:t>Конкурс №3</a:t>
            </a:r>
            <a:r>
              <a:rPr lang="ru-RU" sz="3100" dirty="0">
                <a:effectLst/>
                <a:latin typeface="Times New Roman"/>
                <a:ea typeface="Calibri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Конкурс фольклористов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«Пословицы и поговорки о семейном бюджете»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Оценка 5 баллов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Каждая из команд по очереди читают пословицу или поговорку. Выиграет та команда, которая больше всего их назовет.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 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Конкурс № 4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Конкурс математиков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Решить по 2 задачи по планированию семейного бюджета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Оценка 5 баллов за одну правильно решенную задачу, 10 баллов-за две правильно решенные  задачи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31464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896" cy="61926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Calibri"/>
              </a:rPr>
              <a:t>Команда «Сальдо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»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dirty="0">
                <a:effectLst/>
                <a:latin typeface="Times New Roman"/>
                <a:ea typeface="Calibri"/>
                <a:cs typeface="Arial"/>
              </a:rPr>
              <a:t>№1. В семье Ивановых приняли решение: откладывать на летний отдых все деньги, которые семья заработала, но не успела израсходовать в том же месяце. В мае Ивановы потратили на питание и транспорт 26 800 рублей, а на приобретение одежды и обуви – в четыре раза меньше. Кроме того, на квартирную плату и другие текущие расходы ушло 23 100 рублей. Сколько денег удалось Ивановым отложить на летний отдых, если общий доход семьи в этом месяце составил 62 700 рублей?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916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064896" cy="6858000"/>
          </a:xfrm>
        </p:spPr>
        <p:txBody>
          <a:bodyPr>
            <a:normAutofit fontScale="90000"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4400" dirty="0">
                <a:effectLst/>
                <a:latin typeface="Times New Roman"/>
                <a:ea typeface="Calibri"/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Команда«Бульдо</a:t>
            </a:r>
            <a:r>
              <a:rPr lang="ru-RU" sz="3100" b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»</a:t>
            </a:r>
            <a:r>
              <a:rPr lang="ru-RU" sz="31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1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dirty="0">
                <a:solidFill>
                  <a:schemeClr val="tx1"/>
                </a:solidFill>
                <a:effectLst/>
                <a:latin typeface="Times New Roman"/>
                <a:ea typeface="MS Gothic"/>
                <a:cs typeface="Times New Roman"/>
              </a:rPr>
              <a:t>№1.</a:t>
            </a:r>
            <a:r>
              <a:rPr lang="ru-RU" sz="31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 Накопления Антона на начало календарного года составляют 400 000 рублей. В месяц Антон зарабатывает 55 000 рублей, а тратит – 40 000 рублей. Антон хочет купить машину (выбранная модель стоит 550 000 рублей), сделать ремонт в квартире (обойдется в 800 000 рублей), отправиться в круиз по странам Востока (на путешествие потребуется 500 000 рублей). Если доходы и расходы Антона не изменятся, на выполнение какого из трех желаний ему точно не хватит денег на начало следующего года (т.е. через год)? Считайте, что Антон не пользуется депозитным вкладом</a:t>
            </a:r>
            <a:r>
              <a:rPr lang="ru-RU" sz="4400" dirty="0">
                <a:solidFill>
                  <a:srgbClr val="4F81BD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1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27687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effectLst/>
                <a:latin typeface="Times New Roman"/>
                <a:ea typeface="Calibri"/>
              </a:rPr>
              <a:t>Конкурс </a:t>
            </a:r>
            <a:r>
              <a:rPr lang="ru-RU" sz="2400" b="1" dirty="0" smtClean="0">
                <a:effectLst/>
                <a:latin typeface="Times New Roman"/>
                <a:ea typeface="Calibri"/>
              </a:rPr>
              <a:t>№5</a:t>
            </a:r>
            <a:r>
              <a:rPr lang="ru-RU" sz="2400" dirty="0">
                <a:effectLst/>
                <a:latin typeface="Times New Roman"/>
                <a:ea typeface="Calibri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</a:rPr>
            </a:br>
            <a:r>
              <a:rPr lang="ru-RU" sz="2400" b="1" dirty="0" smtClean="0">
                <a:effectLst/>
                <a:latin typeface="Times New Roman"/>
                <a:ea typeface="Calibri"/>
              </a:rPr>
              <a:t>Разминка для команд</a:t>
            </a:r>
            <a:r>
              <a:rPr lang="ru-RU" sz="2400" dirty="0">
                <a:effectLst/>
                <a:latin typeface="Times New Roman"/>
                <a:ea typeface="Calibri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</a:rPr>
            </a:br>
            <a:r>
              <a:rPr lang="ru-RU" sz="2400" b="1" dirty="0">
                <a:effectLst/>
                <a:latin typeface="Times New Roman"/>
                <a:ea typeface="Calibri"/>
              </a:rPr>
              <a:t>Кто первый ответит на вопросы?</a:t>
            </a:r>
            <a:r>
              <a:rPr lang="ru-RU" sz="2400" dirty="0">
                <a:effectLst/>
                <a:latin typeface="Times New Roman"/>
                <a:ea typeface="Calibri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</a:rPr>
            </a:br>
            <a:r>
              <a:rPr lang="ru-RU" sz="2400" b="1" dirty="0">
                <a:effectLst/>
                <a:latin typeface="Times New Roman"/>
                <a:ea typeface="Calibri"/>
              </a:rPr>
              <a:t>За каждый правильный ответ – 1 балл</a:t>
            </a:r>
            <a:r>
              <a:rPr lang="ru-RU" sz="2400" dirty="0">
                <a:effectLst/>
                <a:latin typeface="Times New Roman"/>
                <a:ea typeface="Calibri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</a:rPr>
            </a:br>
            <a:r>
              <a:rPr lang="ru-RU" sz="2400" dirty="0">
                <a:effectLst/>
                <a:latin typeface="Times New Roman"/>
                <a:ea typeface="Calibri"/>
              </a:rPr>
              <a:t> </a:t>
            </a:r>
            <a:br>
              <a:rPr lang="ru-RU" sz="2400" dirty="0">
                <a:effectLst/>
                <a:latin typeface="Times New Roman"/>
                <a:ea typeface="Calibri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3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63230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1.Временное пользование чем-либо за деньги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(аренда)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2.Антоним слова «расход»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(доход)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3.Денежная помощь пострадавшим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(страховка)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4.Таблица доходов и расходов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(бюджет)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5.Государственная денежная помощь на ребенка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(пособие)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6.Зарплата, которая зависит от количества сделанной продукции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(сдельная)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  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7.Государственная денежная помощь пожилым людям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(пенсия)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8.Предметы, которыми мы владеем, пользуемся и распоряжаемся по праву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</a:rPr>
              <a:t>(собственность)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564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4656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Calibri"/>
              </a:rPr>
              <a:t>Конкурс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№6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  <a:ea typeface="Calibri"/>
              </a:rPr>
              <a:t>Конкурс капитанов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  <a:ea typeface="Calibri"/>
              </a:rPr>
              <a:t>Капитаны по очереди задают друг-другу вопросы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  <a:ea typeface="Calibri"/>
              </a:rPr>
              <a:t>5 баллов (по 1 баллу за правильный ответ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)</a:t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108" y="1789865"/>
            <a:ext cx="3818532" cy="45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866"/>
            <a:ext cx="4924572" cy="45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7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674136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effectLst/>
                <a:latin typeface="Times New Roman"/>
                <a:ea typeface="Calibri"/>
              </a:rPr>
              <a:t>Капитан «Сальдо</a:t>
            </a:r>
            <a:r>
              <a:rPr lang="ru-RU" sz="4400" b="1" dirty="0" smtClean="0">
                <a:effectLst/>
                <a:latin typeface="Times New Roman"/>
                <a:ea typeface="Calibri"/>
              </a:rPr>
              <a:t>»: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Подушка безопасности в автомобиле спасла жизнь многих людей, попавших в ДТП. 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А в семье должна быть своя «подушка безопасности»?  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>Капитан «</a:t>
            </a:r>
            <a:r>
              <a:rPr lang="ru-RU" sz="4400" b="1" dirty="0" err="1">
                <a:effectLst/>
                <a:latin typeface="Times New Roman"/>
                <a:ea typeface="Calibri"/>
              </a:rPr>
              <a:t>Бульдо</a:t>
            </a:r>
            <a:r>
              <a:rPr lang="ru-RU" sz="4400" b="1" dirty="0" smtClean="0">
                <a:effectLst/>
                <a:latin typeface="Times New Roman"/>
                <a:ea typeface="Calibri"/>
              </a:rPr>
              <a:t>»:</a:t>
            </a:r>
            <a:r>
              <a:rPr lang="ru-RU" sz="4000" b="1" dirty="0">
                <a:effectLst/>
                <a:latin typeface="Times New Roman"/>
                <a:ea typeface="Calibri"/>
              </a:rPr>
              <a:t/>
            </a:r>
            <a:br>
              <a:rPr lang="ru-RU" sz="4000" b="1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Семья – это маленькое государство. Что является общим между  семьей и государством в плане экономики?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1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3094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Конкурс №7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</a:rPr>
              <a:t>Расшифруйте, найдите «лишнее» слово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  <a:ea typeface="Calibri"/>
              </a:rPr>
              <a:t>За каждый правильный ответ – 1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</a:rPr>
              <a:t>Максимальная оценка -2 балла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</a:rPr>
              <a:t> 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</a:rPr>
              <a:t>Команда «Сальдо»</a:t>
            </a:r>
            <a:r>
              <a:rPr lang="ru-RU" sz="2800" b="1" dirty="0">
                <a:effectLst/>
                <a:latin typeface="Times New Roman"/>
                <a:ea typeface="Calibri"/>
              </a:rPr>
              <a:t/>
            </a:r>
            <a:br>
              <a:rPr lang="ru-RU" sz="2800" b="1" dirty="0">
                <a:effectLst/>
                <a:latin typeface="Times New Roman"/>
                <a:ea typeface="Calibri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       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/>
                <a:ea typeface="+mn-ea"/>
              </a:rPr>
              <a:t>Пистедния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(стипендия),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/>
                <a:ea typeface="+mn-ea"/>
              </a:rPr>
              <a:t>джбюте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(бюджет)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Команда «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/>
                <a:ea typeface="+mn-ea"/>
              </a:rPr>
              <a:t>Бульдо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»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800" dirty="0" err="1">
                <a:solidFill>
                  <a:srgbClr val="000000"/>
                </a:solidFill>
                <a:effectLst/>
                <a:latin typeface="Times New Roman"/>
                <a:ea typeface="+mn-ea"/>
              </a:rPr>
              <a:t>Ходсар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(расход),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/>
                <a:ea typeface="+mn-ea"/>
              </a:rPr>
              <a:t>хостравка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(страховка)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288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6467048"/>
          </a:xfrm>
        </p:spPr>
        <p:txBody>
          <a:bodyPr/>
          <a:lstStyle/>
          <a:p>
            <a:pPr marL="347345" indent="-347345" algn="ctr">
              <a:spcBef>
                <a:spcPts val="103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Конкурс №8</a:t>
            </a:r>
            <a:r>
              <a:rPr lang="ru-RU" sz="4000" dirty="0">
                <a:effectLst/>
                <a:latin typeface="Times New Roman"/>
                <a:ea typeface="Times New Roman"/>
              </a:rPr>
              <a:t/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r>
              <a:rPr lang="ru-RU" sz="4400" b="1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Кто быстрее отгадает ребус?</a:t>
            </a:r>
            <a:r>
              <a:rPr lang="ru-RU" sz="4000" dirty="0">
                <a:effectLst/>
                <a:latin typeface="Times New Roman"/>
                <a:ea typeface="Times New Roman"/>
              </a:rPr>
              <a:t/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>За каждый правильный ответ – 1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</a:rPr>
              <a:t>Максимальная оценка </a:t>
            </a:r>
            <a:r>
              <a:rPr lang="ru-RU" sz="4400" b="1" dirty="0" smtClean="0">
                <a:effectLst/>
                <a:latin typeface="Times New Roman"/>
              </a:rPr>
              <a:t>-4 </a:t>
            </a:r>
            <a:r>
              <a:rPr lang="ru-RU" sz="4400" b="1" dirty="0">
                <a:effectLst/>
                <a:latin typeface="Times New Roman"/>
              </a:rPr>
              <a:t>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8064896" cy="6583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944216"/>
          </a:xfrm>
        </p:spPr>
        <p:txBody>
          <a:bodyPr>
            <a:noAutofit/>
          </a:bodyPr>
          <a:lstStyle/>
          <a:p>
            <a:pPr marL="27432" lvl="0">
              <a:spcBef>
                <a:spcPts val="600"/>
              </a:spcBef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>                                 КВН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>: 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>       «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  <a:t>О финансах и в шутку, и всерьез»</a:t>
            </a:r>
            <a:br>
              <a:rPr lang="ru-RU" sz="4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+mn-cs"/>
              </a:rPr>
            </a:br>
            <a:r>
              <a:rPr lang="en-US" sz="4000" b="1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Times New Roman"/>
                <a:ea typeface="Calibri"/>
                <a:cs typeface="+mn-cs"/>
              </a:rPr>
              <a:t/>
            </a:r>
            <a:br>
              <a:rPr lang="en-US" sz="4000" b="1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Times New Roman"/>
                <a:ea typeface="Calibri"/>
                <a:cs typeface="+mn-cs"/>
              </a:rPr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47800"/>
            <a:ext cx="7920880" cy="5149552"/>
          </a:xfrm>
        </p:spPr>
      </p:pic>
    </p:spTree>
    <p:extLst>
      <p:ext uri="{BB962C8B-B14F-4D97-AF65-F5344CB8AC3E}">
        <p14:creationId xmlns:p14="http://schemas.microsoft.com/office/powerpoint/2010/main" xmlns="" val="13304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96944" cy="227687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Calibri"/>
              </a:rPr>
              <a:t>Конкурс №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9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  <a:ea typeface="Calibri"/>
              </a:rPr>
              <a:t>Мозговой штурм</a:t>
            </a:r>
            <a:r>
              <a:rPr lang="ru-RU" sz="2800" dirty="0"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r>
              <a:rPr lang="ru-RU" sz="2800" b="1" dirty="0">
                <a:effectLst/>
                <a:latin typeface="Times New Roman"/>
                <a:ea typeface="Calibri"/>
              </a:rPr>
              <a:t>Команды задают друг-другу вопросы. За каждый правильный ответ – 1 балл. Максимальное количество -3 </a:t>
            </a:r>
            <a:r>
              <a:rPr lang="ru-RU" sz="2800" dirty="0">
                <a:effectLst/>
                <a:latin typeface="Times New Roman"/>
                <a:ea typeface="Calibri"/>
              </a:rPr>
              <a:t>балла</a:t>
            </a:r>
            <a:br>
              <a:rPr lang="ru-RU" sz="2800" dirty="0">
                <a:effectLst/>
                <a:latin typeface="Times New Roman"/>
                <a:ea typeface="Calibri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1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Команда «Сальдо»:</a:t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333333"/>
                </a:solidFill>
                <a:latin typeface="Times New Roman"/>
                <a:ea typeface="Calibri"/>
                <a:cs typeface="+mj-cs"/>
              </a:rPr>
              <a:t>Зарплата, пенсия, стипендия - это разные виды доходов или расходов?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333333"/>
                </a:solidFill>
                <a:latin typeface="Times New Roman"/>
                <a:ea typeface="Calibri"/>
                <a:cs typeface="+mj-cs"/>
              </a:rPr>
              <a:t>Из чего складывается семейный бюджет?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Кто из членов семьи не пополняет бюджет?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 </a:t>
            </a:r>
            <a:r>
              <a:rPr lang="ru-RU" sz="2800" b="1" dirty="0" smtClean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Команда </a:t>
            </a:r>
            <a:r>
              <a:rPr lang="ru-RU" sz="2800" b="1" dirty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«</a:t>
            </a:r>
            <a:r>
              <a:rPr lang="ru-RU" sz="2800" b="1" dirty="0" err="1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Бульдо</a:t>
            </a:r>
            <a:r>
              <a:rPr lang="ru-RU" sz="2800" b="1" dirty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»: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Почему родители могут отказать детям в покупке вещей?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080B01"/>
                </a:solidFill>
                <a:latin typeface="Times New Roman"/>
                <a:ea typeface="Calibri"/>
                <a:cs typeface="+mj-cs"/>
              </a:rPr>
              <a:t>Какие расходы трудно планировать заранее?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Кто получает авторское вознаграждение-гонорар?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0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136904" cy="64807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4400" b="1" dirty="0">
                <a:effectLst/>
                <a:latin typeface="Times New Roman"/>
                <a:ea typeface="Calibri"/>
              </a:rPr>
              <a:t>Заключительный этап КВН</a:t>
            </a:r>
            <a:r>
              <a:rPr lang="ru-RU" sz="4400" dirty="0">
                <a:effectLst/>
                <a:latin typeface="Times New Roman"/>
                <a:ea typeface="Calibri"/>
              </a:rPr>
              <a:t>: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 – подведение итогов жюри по сумме набранных баллов, объявление и награждение  команды - победителя. 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15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9098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Литература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Сборник практических задач по управлению личными финансами в рамках школьного курса математики и материалов по подготовке к ЕГЭ/ОГЭ (Приложение к итоговому отчету по договору №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FEFLP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FGI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-3-2-01 от 24.08.2016), М., 2016 г.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Информационные ресурсы: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de.unecon.ru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Жилюк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Д.А.,презентация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alt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Личный и семейный бюджет</a:t>
            </a:r>
            <a:r>
              <a:rPr lang="ru-RU" altLang="ru-RU" sz="24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»;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http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//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edu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pacc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ru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MyShared.ru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http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//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fmc.hse.ru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1800" b="1" dirty="0" smtClean="0">
                <a:effectLst/>
                <a:latin typeface="Times New Roman"/>
                <a:ea typeface="Calibri"/>
              </a:rPr>
            </a:br>
            <a:r>
              <a:rPr lang="ru-RU" sz="1800" b="1" dirty="0">
                <a:effectLst/>
                <a:latin typeface="Times New Roman"/>
                <a:ea typeface="Calibri"/>
              </a:rPr>
              <a:t/>
            </a:r>
            <a:br>
              <a:rPr lang="ru-RU" sz="1800" b="1" dirty="0">
                <a:effectLst/>
                <a:latin typeface="Times New Roman"/>
                <a:ea typeface="Calibri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1800" b="1" dirty="0" smtClean="0">
                <a:effectLst/>
                <a:latin typeface="Times New Roman"/>
                <a:ea typeface="Calibri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</a:rPr>
              <a:t>Цель </a:t>
            </a:r>
            <a:r>
              <a:rPr lang="ru-RU" sz="1800" b="1" dirty="0">
                <a:effectLst/>
                <a:latin typeface="Times New Roman"/>
                <a:ea typeface="Calibri"/>
              </a:rPr>
              <a:t>работы</a:t>
            </a:r>
            <a:r>
              <a:rPr lang="ru-RU" sz="1800" dirty="0">
                <a:effectLst/>
                <a:latin typeface="Times New Roman"/>
                <a:ea typeface="Calibri"/>
              </a:rPr>
              <a:t>: Проверить и обобщить знания, полученные по теме    «Личные финансы и формирование семейного бюджета».</a:t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r>
              <a:rPr lang="ru-RU" sz="1800" b="1" dirty="0">
                <a:effectLst/>
                <a:latin typeface="Times New Roman"/>
                <a:ea typeface="Calibri"/>
              </a:rPr>
              <a:t>Задачи: </a:t>
            </a:r>
            <a:r>
              <a:rPr lang="ru-RU" sz="1800" dirty="0"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r>
              <a:rPr lang="ru-RU" sz="1800" b="1" dirty="0">
                <a:effectLst/>
                <a:latin typeface="Times New Roman"/>
                <a:ea typeface="Calibri"/>
              </a:rPr>
              <a:t>Образовательные:</a:t>
            </a:r>
            <a:r>
              <a:rPr lang="ru-RU" sz="1800" dirty="0"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r>
              <a:rPr lang="ru-RU" sz="1800" dirty="0">
                <a:effectLst/>
                <a:latin typeface="Times New Roman"/>
                <a:ea typeface="Calibri"/>
              </a:rPr>
              <a:t>– закрепление и осмысление изученного материала по теме «Личные финансы и формирование семейного бюджета» ; </a:t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</a:rPr>
              <a:t>Развивающие</a:t>
            </a:r>
            <a:r>
              <a:rPr lang="ru-RU" sz="1800" b="1" dirty="0">
                <a:effectLst/>
                <a:latin typeface="Times New Roman"/>
                <a:ea typeface="Calibri"/>
              </a:rPr>
              <a:t>:</a:t>
            </a:r>
            <a:r>
              <a:rPr lang="ru-RU" sz="1800" dirty="0"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r>
              <a:rPr lang="ru-RU" sz="1800" dirty="0">
                <a:effectLst/>
                <a:latin typeface="Times New Roman"/>
                <a:ea typeface="Calibri"/>
              </a:rPr>
              <a:t> – развитие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познавательной активности </a:t>
            </a:r>
            <a:r>
              <a:rPr lang="ru-RU" sz="1800" dirty="0">
                <a:effectLst/>
                <a:latin typeface="Times New Roman"/>
                <a:ea typeface="Calibri"/>
              </a:rPr>
              <a:t>и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творческого начала </a:t>
            </a:r>
            <a:r>
              <a:rPr lang="ru-RU" sz="1800" dirty="0">
                <a:effectLst/>
                <a:latin typeface="Times New Roman"/>
                <a:ea typeface="Calibri"/>
              </a:rPr>
              <a:t>личности, критического 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мышлении </a:t>
            </a:r>
            <a:r>
              <a:rPr lang="ru-RU" sz="1800" dirty="0">
                <a:effectLst/>
                <a:latin typeface="Times New Roman"/>
                <a:ea typeface="Calibri"/>
              </a:rPr>
              <a:t>адаптивные возможности к изменяющимся внешним условиям; </a:t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</a:rPr>
              <a:t>Воспитывающая</a:t>
            </a:r>
            <a:r>
              <a:rPr lang="ru-RU" sz="1800" dirty="0">
                <a:effectLst/>
                <a:latin typeface="Times New Roman"/>
                <a:ea typeface="Calibri"/>
              </a:rPr>
              <a:t>: совершенствование методики воспитательного воздействия на личность обучающегося через групповые и игровые формы; воспитание интереса к игре, предмету «Финансовая грамотность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».</a:t>
            </a:r>
            <a:br>
              <a:rPr lang="ru-RU" sz="1800" dirty="0" smtClean="0">
                <a:effectLst/>
                <a:latin typeface="Times New Roman"/>
                <a:ea typeface="Calibri"/>
              </a:rPr>
            </a:br>
            <a:r>
              <a:rPr lang="ru-RU" sz="18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Планируемые результаты. 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Личностные: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 – понимание принципов формирования семейного </a:t>
            </a:r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бюджета</a:t>
            </a:r>
            <a:b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Предметные: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 – владение основными понятиями и инструментами взаимодействия с участниками финансовых </a:t>
            </a:r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отношений</a:t>
            </a:r>
            <a:b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b="1" dirty="0" err="1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Метапредметные</a:t>
            </a:r>
            <a:r>
              <a:rPr lang="ru-RU" sz="18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: 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– владение умением решать практические финансовые задачи (математическая база); 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– владение информацией финансового характера, своевременный анализ и адаптация к собственным потребностям.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1800" dirty="0">
                <a:effectLst/>
                <a:latin typeface="Times New Roman"/>
                <a:ea typeface="Calibri"/>
              </a:rPr>
              <a:t/>
            </a:r>
            <a:br>
              <a:rPr lang="ru-RU" sz="1800" dirty="0">
                <a:effectLst/>
                <a:latin typeface="Times New Roman"/>
                <a:ea typeface="Calibri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6073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632303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dirty="0">
                <a:effectLst/>
                <a:latin typeface="Times New Roman"/>
                <a:ea typeface="Calibri"/>
              </a:rPr>
              <a:t>Данная работа рассчитана на проведение итогового занятия по разделу «Личные финансы и формирование семейного бюджета». Форма проведения занятия – КВН. Ниже представлен  перечень заданий и  конкурсов для учащихся. Время для ответа – 3-5 минут. Для выполнения заданий участники делятся на две команды </a:t>
            </a:r>
            <a:r>
              <a:rPr lang="ru-RU" sz="4400" b="1" dirty="0">
                <a:effectLst/>
                <a:latin typeface="Times New Roman"/>
                <a:ea typeface="Calibri"/>
              </a:rPr>
              <a:t>«Сальдо» и «</a:t>
            </a:r>
            <a:r>
              <a:rPr lang="ru-RU" sz="4400" b="1" dirty="0" err="1">
                <a:effectLst/>
                <a:latin typeface="Times New Roman"/>
                <a:ea typeface="Calibri"/>
              </a:rPr>
              <a:t>Бульдо</a:t>
            </a:r>
            <a:r>
              <a:rPr lang="ru-RU" sz="4400" b="1" dirty="0">
                <a:effectLst/>
                <a:latin typeface="Times New Roman"/>
                <a:ea typeface="Calibri"/>
              </a:rPr>
              <a:t>». 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00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19305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Девиз команды «Сальдо»:</a:t>
            </a:r>
            <a:br>
              <a:rPr lang="ru-RU" dirty="0" smtClean="0"/>
            </a:br>
            <a:r>
              <a:rPr lang="ru-RU" dirty="0" smtClean="0"/>
              <a:t>«Смеяться над копейкой не смей, когда ее много-  богатей»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5"/>
            <a:ext cx="5292079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cdn.tvc.ru/pictures/mood/bw/158/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5"/>
            <a:ext cx="3851920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6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Девиз команды «</a:t>
            </a:r>
            <a:r>
              <a:rPr lang="ru-RU" dirty="0" err="1" smtClean="0"/>
              <a:t>Бульдо</a:t>
            </a:r>
            <a:r>
              <a:rPr lang="ru-RU" dirty="0" smtClean="0"/>
              <a:t>»;</a:t>
            </a:r>
            <a:br>
              <a:rPr lang="ru-RU" dirty="0" smtClean="0"/>
            </a:br>
            <a:r>
              <a:rPr lang="ru-RU" dirty="0" smtClean="0"/>
              <a:t>«Я рубль превращу в миллион, как некогда с франком  поступил  Наполеон»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310" y="2248183"/>
            <a:ext cx="580618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img-fotki.yandex.ru/get/9797/122263170.1b1/0_28d28d_1d780c16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50" y="2248183"/>
            <a:ext cx="32403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6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662473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effectLst/>
                <a:latin typeface="Times New Roman"/>
                <a:ea typeface="Calibri"/>
              </a:rPr>
              <a:t>Конкурс №1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Домашнее задание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Музыкальное приветствие команд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dirty="0">
                <a:effectLst/>
                <a:latin typeface="Times New Roman"/>
                <a:ea typeface="Calibri"/>
              </a:rPr>
              <a:t>Оценка – 5 </a:t>
            </a:r>
            <a:r>
              <a:rPr lang="ru-RU" sz="4400" dirty="0" smtClean="0">
                <a:effectLst/>
                <a:latin typeface="Times New Roman"/>
                <a:ea typeface="Calibri"/>
              </a:rPr>
              <a:t>баллов</a:t>
            </a:r>
            <a:br>
              <a:rPr lang="ru-RU" sz="4400" dirty="0" smtClean="0">
                <a:effectLst/>
                <a:latin typeface="Times New Roman"/>
                <a:ea typeface="Calibri"/>
              </a:rPr>
            </a:br>
            <a:r>
              <a:rPr lang="ru-RU" sz="4400" dirty="0" smtClean="0">
                <a:effectLst/>
                <a:latin typeface="Times New Roman"/>
                <a:ea typeface="Calibri"/>
              </a:rPr>
              <a:t>Команда «Сальдо»: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>Главней всего погода в доме,</a:t>
            </a:r>
            <a:r>
              <a:rPr lang="ru-RU" sz="4000" b="1" dirty="0">
                <a:effectLst/>
                <a:latin typeface="Times New Roman"/>
                <a:ea typeface="Calibri"/>
              </a:rPr>
              <a:t/>
            </a:r>
            <a:br>
              <a:rPr lang="ru-RU" sz="4000" b="1" dirty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>Но без гроша всегда гроза,</a:t>
            </a:r>
            <a:r>
              <a:rPr lang="ru-RU" sz="4000" b="1" dirty="0">
                <a:effectLst/>
                <a:latin typeface="Times New Roman"/>
                <a:ea typeface="Calibri"/>
              </a:rPr>
              <a:t/>
            </a:r>
            <a:br>
              <a:rPr lang="ru-RU" sz="4000" b="1" dirty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>Без денег вся семейка в коме,</a:t>
            </a:r>
            <a:r>
              <a:rPr lang="ru-RU" sz="4000" b="1" dirty="0">
                <a:effectLst/>
                <a:latin typeface="Times New Roman"/>
                <a:ea typeface="Calibri"/>
              </a:rPr>
              <a:t/>
            </a:r>
            <a:br>
              <a:rPr lang="ru-RU" sz="4000" b="1" dirty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>А с капитальцем - хороша.</a:t>
            </a:r>
            <a:r>
              <a:rPr lang="ru-RU" sz="4000" b="1" dirty="0">
                <a:effectLst/>
                <a:latin typeface="Times New Roman"/>
                <a:ea typeface="Calibri"/>
              </a:rPr>
              <a:t/>
            </a:r>
            <a:br>
              <a:rPr lang="ru-RU" sz="4000" b="1" dirty="0">
                <a:effectLst/>
                <a:latin typeface="Times New Roman"/>
                <a:ea typeface="Calibri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015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320"/>
            <a:ext cx="8394136" cy="632303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100" dirty="0">
                <a:effectLst/>
                <a:latin typeface="Times New Roman"/>
                <a:ea typeface="Calibri"/>
              </a:rPr>
              <a:t>Команда «</a:t>
            </a:r>
            <a:r>
              <a:rPr lang="ru-RU" sz="3100" dirty="0" err="1">
                <a:effectLst/>
                <a:latin typeface="Times New Roman"/>
                <a:ea typeface="Calibri"/>
              </a:rPr>
              <a:t>Бульдо</a:t>
            </a:r>
            <a:r>
              <a:rPr lang="ru-RU" sz="3100" dirty="0">
                <a:effectLst/>
                <a:latin typeface="Times New Roman"/>
                <a:ea typeface="Calibri"/>
              </a:rPr>
              <a:t>»</a:t>
            </a:r>
            <a:br>
              <a:rPr lang="ru-RU" sz="3100" dirty="0">
                <a:effectLst/>
                <a:latin typeface="Times New Roman"/>
                <a:ea typeface="Calibri"/>
              </a:rPr>
            </a:br>
            <a:r>
              <a:rPr lang="ru-RU" sz="3100" dirty="0">
                <a:effectLst/>
                <a:latin typeface="Times New Roman"/>
                <a:ea typeface="Calibri"/>
              </a:rPr>
              <a:t>Исполняет куплет на тему песню «Буратино</a:t>
            </a:r>
            <a:r>
              <a:rPr lang="ru-RU" sz="3100" dirty="0" smtClean="0">
                <a:effectLst/>
                <a:latin typeface="Times New Roman"/>
                <a:ea typeface="Calibri"/>
              </a:rPr>
              <a:t>»</a:t>
            </a:r>
            <a:r>
              <a:rPr lang="ru-RU" sz="4400" b="1" dirty="0">
                <a:effectLst/>
                <a:latin typeface="Times New Roman"/>
                <a:ea typeface="Calibri"/>
              </a:rPr>
              <a:t> 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Кому живется хорошо,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Тому, кто </a:t>
            </a:r>
            <a:r>
              <a:rPr lang="ru-RU" sz="3100" b="1" dirty="0" err="1">
                <a:effectLst/>
                <a:latin typeface="Times New Roman"/>
                <a:ea typeface="Calibri"/>
              </a:rPr>
              <a:t>денюжки</a:t>
            </a:r>
            <a:r>
              <a:rPr lang="ru-RU" sz="3100" b="1" dirty="0">
                <a:effectLst/>
                <a:latin typeface="Times New Roman"/>
                <a:ea typeface="Calibri"/>
              </a:rPr>
              <a:t> припас,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Ему не страшен серый волк 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И даже </a:t>
            </a:r>
            <a:r>
              <a:rPr lang="ru-RU" sz="3100" b="1" dirty="0" err="1">
                <a:effectLst/>
                <a:latin typeface="Times New Roman"/>
                <a:ea typeface="Calibri"/>
              </a:rPr>
              <a:t>Барабас</a:t>
            </a:r>
            <a:r>
              <a:rPr lang="ru-RU" sz="3100" b="1" dirty="0">
                <a:effectLst/>
                <a:latin typeface="Times New Roman"/>
                <a:ea typeface="Calibri"/>
              </a:rPr>
              <a:t>.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Известно всем давно,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С деньгами можешь ты пойти в кино,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И  многого купить всего,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Однако не зевай ,</a:t>
            </a:r>
            <a:br>
              <a:rPr lang="ru-RU" sz="3100" b="1" dirty="0">
                <a:effectLst/>
                <a:latin typeface="Times New Roman"/>
                <a:ea typeface="Calibri"/>
              </a:rPr>
            </a:br>
            <a:r>
              <a:rPr lang="ru-RU" sz="3100" b="1" dirty="0">
                <a:effectLst/>
                <a:latin typeface="Times New Roman"/>
                <a:ea typeface="Calibri"/>
              </a:rPr>
              <a:t>И про резервный капитал не забывай.</a:t>
            </a: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xmlns="" val="26201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51216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700" b="1" dirty="0">
                <a:effectLst/>
                <a:latin typeface="Times New Roman"/>
                <a:ea typeface="Calibri"/>
              </a:rPr>
              <a:t>Конкурс №2</a:t>
            </a:r>
            <a:br>
              <a:rPr lang="ru-RU" sz="2700" b="1" dirty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>Конкурс художников-передвижников</a:t>
            </a:r>
            <a:br>
              <a:rPr lang="ru-RU" sz="2700" b="1" dirty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>Нарисовать картину : «Почему мои финансы поют романсы?»</a:t>
            </a:r>
            <a:br>
              <a:rPr lang="ru-RU" sz="2700" b="1" dirty="0">
                <a:effectLst/>
                <a:latin typeface="Times New Roman"/>
                <a:ea typeface="Calibri"/>
              </a:rPr>
            </a:br>
            <a:r>
              <a:rPr lang="ru-RU" sz="2700" b="1" dirty="0">
                <a:effectLst/>
                <a:latin typeface="Times New Roman"/>
                <a:ea typeface="Calibri"/>
              </a:rPr>
              <a:t>Оценка 5 </a:t>
            </a:r>
            <a:r>
              <a:rPr lang="ru-RU" sz="2700" b="1" dirty="0" smtClean="0">
                <a:effectLst/>
                <a:latin typeface="Times New Roman"/>
                <a:ea typeface="Calibri"/>
              </a:rPr>
              <a:t>баллов</a:t>
            </a:r>
            <a:br>
              <a:rPr lang="ru-RU" sz="2700" b="1" dirty="0" smtClean="0">
                <a:effectLst/>
                <a:latin typeface="Times New Roman"/>
                <a:ea typeface="Calibri"/>
              </a:rPr>
            </a:br>
            <a:r>
              <a:rPr lang="ru-RU" sz="2700" dirty="0" smtClean="0">
                <a:effectLst/>
                <a:latin typeface="Times New Roman"/>
                <a:ea typeface="Calibri"/>
              </a:rPr>
              <a:t>Рисунки команд</a:t>
            </a:r>
            <a:r>
              <a:rPr lang="ru-RU" sz="4000" dirty="0">
                <a:effectLst/>
                <a:latin typeface="Times New Roman"/>
                <a:ea typeface="Calibri"/>
              </a:rPr>
              <a:t/>
            </a:r>
            <a:br>
              <a:rPr lang="ru-RU" sz="40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5"/>
            <a:ext cx="3096344" cy="46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85097"/>
            <a:ext cx="3352800" cy="462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8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</TotalTime>
  <Words>144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                                         Санкт-Петербургский государственный           экономический университет    </vt:lpstr>
      <vt:lpstr>                                   КВН:         «О финансах и в шутку, и всерьез»  </vt:lpstr>
      <vt:lpstr>   Цель работы: Проверить и обобщить знания, полученные по теме    «Личные финансы и формирование семейного бюджета». Задачи:  Образовательные: – закрепление и осмысление изученного материала по теме «Личные финансы и формирование семейного бюджета» ;  Развивающие:  – развитие познавательной активности и творческого начала личности, критического мышлении адаптивные возможности к изменяющимся внешним условиям;  Воспитывающая: совершенствование методики воспитательного воздействия на личность обучающегося через групповые и игровые формы; воспитание интереса к игре, предмету «Финансовая грамотность». Планируемые результаты.  Личностные:  – понимание принципов формирования семейного бюджета Предметные:  – владение основными понятиями и инструментами взаимодействия с участниками финансовых отношений Метапредметные:  – владение умением решать практические финансовые задачи (математическая база);  – владение информацией финансового характера, своевременный анализ и адаптация к собственным потребностям.   </vt:lpstr>
      <vt:lpstr>Данная работа рассчитана на проведение итогового занятия по разделу «Личные финансы и формирование семейного бюджета». Форма проведения занятия – КВН. Ниже представлен  перечень заданий и  конкурсов для учащихся. Время для ответа – 3-5 минут. Для выполнения заданий участники делятся на две команды «Сальдо» и «Бульдо».  </vt:lpstr>
      <vt:lpstr>Девиз команды «Сальдо»: «Смеяться над копейкой не смей, когда ее много-  богатей»  </vt:lpstr>
      <vt:lpstr>Девиз команды «Бульдо»; «Я рубль превращу в миллион, как некогда с франком  поступил  Наполеон»</vt:lpstr>
      <vt:lpstr>Конкурс №1 Домашнее задание Музыкальное приветствие команд Оценка – 5 баллов Команда «Сальдо»: Главней всего погода в доме, Но без гроша всегда гроза, Без денег вся семейка в коме, А с капитальцем - хороша. </vt:lpstr>
      <vt:lpstr>Команда «Бульдо» Исполняет куплет на тему песню «Буратино»  Кому живется хорошо, Тому, кто денюжки припас, Ему не страшен серый волк  И даже Барабас. Известно всем давно, С деньгами можешь ты пойти в кино, И  многого купить всего, Однако не зевай , И про резервный капитал не забывай.</vt:lpstr>
      <vt:lpstr>Конкурс №2 Конкурс художников-передвижников Нарисовать картину : «Почему мои финансы поют романсы?» Оценка 5 баллов Рисунки команд </vt:lpstr>
      <vt:lpstr>Конкурс №3 Конкурс фольклористов «Пословицы и поговорки о семейном бюджете» Оценка 5 баллов Каждая из команд по очереди читают пословицу или поговорку. Выиграет та команда, которая больше всего их назовет.   Конкурс № 4 Конкурс математиков Решить по 2 задачи по планированию семейного бюджета Оценка 5 баллов за одну правильно решенную задачу, 10 баллов-за две правильно решенные  задачи</vt:lpstr>
      <vt:lpstr>Команда «Сальдо» №1. В семье Ивановых приняли решение: откладывать на летний отдых все деньги, которые семья заработала, но не успела израсходовать в том же месяце. В мае Ивановы потратили на питание и транспорт 26 800 рублей, а на приобретение одежды и обуви – в четыре раза меньше. Кроме того, на квартирную плату и другие текущие расходы ушло 23 100 рублей. Сколько денег удалось Ивановым отложить на летний отдых, если общий доход семьи в этом месяце составил 62 700 рублей? </vt:lpstr>
      <vt:lpstr> Команда«Бульдо» №1.  Накопления Антона на начало календарного года составляют 400 000 рублей. В месяц Антон зарабатывает 55 000 рублей, а тратит – 40 000 рублей. Антон хочет купить машину (выбранная модель стоит 550 000 рублей), сделать ремонт в квартире (обойдется в 800 000 рублей), отправиться в круиз по странам Востока (на путешествие потребуется 500 000 рублей). Если доходы и расходы Антона не изменятся, на выполнение какого из трех желаний ему точно не хватит денег на начало следующего года (т.е. через год)? Считайте, что Антон не пользуется депозитным вкладом.</vt:lpstr>
      <vt:lpstr>Конкурс №5 Разминка для команд Кто первый ответит на вопросы? За каждый правильный ответ – 1 балл    </vt:lpstr>
      <vt:lpstr>1.Временное пользование чем-либо за деньги (аренда) 2.Антоним слова «расход» (доход) 3.Денежная помощь пострадавшим (страховка)  4.Таблица доходов и расходов (бюджет) 5.Государственная денежная помощь на ребенка (пособие) 6.Зарплата, которая зависит от количества сделанной продукции (сдельная)   7.Государственная денежная помощь пожилым людям (пенсия) 8.Предметы, которыми мы владеем, пользуемся и распоряжаемся по праву (собственность)</vt:lpstr>
      <vt:lpstr>Конкурс №6 Конкурс капитанов Капитаны по очереди задают друг-другу вопросы 5 баллов (по 1 баллу за правильный ответ)  </vt:lpstr>
      <vt:lpstr>Капитан «Сальдо»: Подушка безопасности в автомобиле спасла жизнь многих людей, попавших в ДТП.  А в семье должна быть своя «подушка безопасности»?   Капитан «Бульдо»: Семья – это маленькое государство. Что является общим между  семьей и государством в плане экономики? </vt:lpstr>
      <vt:lpstr>Конкурс №7 Расшифруйте, найдите «лишнее» слово За каждый правильный ответ – 1 Максимальная оценка -2 балла   Команда «Сальдо»            Пистедния(стипендия), джбюте(бюджет) Команда «Бульдо» Ходсар (расход), хостравка (страховка) </vt:lpstr>
      <vt:lpstr>Конкурс №8 Кто быстрее отгадает ребус? За каждый правильный ответ – 1 Максимальная оценка -4 балла</vt:lpstr>
      <vt:lpstr>Слайд 19</vt:lpstr>
      <vt:lpstr>Конкурс № 9 Мозговой штурм Команды задают друг-другу вопросы. За каждый правильный ответ – 1 балл. Максимальное количество -3 балла </vt:lpstr>
      <vt:lpstr>Заключительный этап КВН:  – подведение итогов жюри по сумме набранных баллов, объявление и награждение  команды - победителя.  </vt:lpstr>
      <vt:lpstr>                             Литература: Сборник практических задач по управлению личными финансами в рамках школьного курса математики и материалов по подготовке к ЕГЭ/ОГЭ (Приложение к итоговому отчету по договору №FEFLP/FGI-3-2-01 от 24.08.2016), М., 2016 г.                      Информационные ресурсы: de.unecon.ru, Жилюк Д.А.,презентация «Личный и семейный бюджет»; http //edu pacc ru; MyShared.ru; http//fmc.hse.ru.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экономический университет</dc:title>
  <dc:creator>ВВС</dc:creator>
  <cp:lastModifiedBy>Natali</cp:lastModifiedBy>
  <cp:revision>18</cp:revision>
  <dcterms:created xsi:type="dcterms:W3CDTF">2018-10-31T16:51:37Z</dcterms:created>
  <dcterms:modified xsi:type="dcterms:W3CDTF">2018-11-12T12:41:06Z</dcterms:modified>
</cp:coreProperties>
</file>