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310" r:id="rId2"/>
    <p:sldId id="311" r:id="rId3"/>
    <p:sldId id="294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0D01"/>
    <a:srgbClr val="FF0000"/>
    <a:srgbClr val="A94C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0C55C-228C-478B-A07A-733A2F4738D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952AA-9D2B-4716-87E1-EECAE73BBF7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AD7D5-9BCA-4DDD-BFB6-D3E6E0D9509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ABF61-8FE9-4FB6-85A6-6942D26F198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D596E-4857-4A40-B03E-D7BE93B7D8A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0F515-5458-4069-8496-FC14446197E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B90D7-E591-4D9A-A851-9E60C48232F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AB2F9-DC9A-498C-A0E7-4BE2C5BA396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CDB26-A00C-4506-B1F1-752188CCE59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70573-0027-4BAF-B6B9-46B01284326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8BE40-8B65-4EFA-95BC-B4CADD48194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F568D-8932-4784-AB09-83329E36599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AE621624-B588-4873-BF3C-B0312C1E51F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_Microsoft_Office_Word4.docx"/><Relationship Id="rId3" Type="http://schemas.openxmlformats.org/officeDocument/2006/relationships/package" Target="../embeddings/_________Microsoft_Office_Word1.docx"/><Relationship Id="rId7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____Microsoft_Office_Word_97_-_20032.doc"/><Relationship Id="rId5" Type="http://schemas.openxmlformats.org/officeDocument/2006/relationships/oleObject" Target="../embeddings/_________Microsoft_Office_Word_97_-_20031.doc"/><Relationship Id="rId4" Type="http://schemas.openxmlformats.org/officeDocument/2006/relationships/package" Target="../embeddings/_________Microsoft_Office_Word2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Итоговый проект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850" y="1268413"/>
            <a:ext cx="8351838" cy="15843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  группы 0418 курса </a:t>
            </a: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  <a:t>«Содействие повышению уровня финансовой грамотности населения и развитию финансового образования в РФ»</a:t>
            </a:r>
            <a:endParaRPr lang="ru-RU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 bwMode="auto">
          <a:xfrm>
            <a:off x="468313" y="2781300"/>
            <a:ext cx="835183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ru-RU" sz="2000" b="1" kern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Выполнили</a:t>
            </a:r>
            <a:r>
              <a:rPr lang="ru-RU" sz="2000" b="1" kern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: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ü"/>
              <a:defRPr/>
            </a:pPr>
            <a:r>
              <a:rPr lang="ru-RU" sz="2800" kern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Антипорович</a:t>
            </a:r>
            <a:r>
              <a:rPr lang="ru-RU" sz="2800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 Галина Олеговна;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ü"/>
              <a:defRPr/>
            </a:pPr>
            <a:r>
              <a:rPr lang="ru-RU" sz="2800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Самойлова Ольга Викторовна;</a:t>
            </a:r>
            <a:endParaRPr lang="ru-RU" sz="2800" kern="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ü"/>
              <a:defRPr/>
            </a:pPr>
            <a:r>
              <a:rPr lang="ru-RU" sz="2800" kern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Тамашина</a:t>
            </a:r>
            <a:r>
              <a:rPr lang="ru-RU" sz="2800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 Ярославна Николаевна</a:t>
            </a:r>
            <a:r>
              <a:rPr lang="ru-RU" sz="2800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;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ü"/>
              <a:defRPr/>
            </a:pPr>
            <a:r>
              <a:rPr lang="ru-RU" sz="2800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Коробова Ольга Евгеньевна;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ü"/>
              <a:defRPr/>
            </a:pPr>
            <a:r>
              <a:rPr lang="ru-RU" sz="2800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Блохина Юлия Леонидовна;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ü"/>
              <a:defRPr/>
            </a:pPr>
            <a:r>
              <a:rPr lang="ru-RU" sz="2800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Силаева Елена Валерьевна.</a:t>
            </a:r>
            <a:endParaRPr lang="ru-RU" sz="2800" kern="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288" y="260350"/>
            <a:ext cx="8280400" cy="5905500"/>
          </a:xfrm>
        </p:spPr>
        <p:txBody>
          <a:bodyPr/>
          <a:lstStyle/>
          <a:p>
            <a:pPr algn="just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cs typeface="Arial" pitchFamily="34" charset="0"/>
              </a:rPr>
              <a:t>Вывод</a:t>
            </a:r>
            <a:r>
              <a:rPr lang="ru-RU" sz="2000" dirty="0" smtClean="0">
                <a:solidFill>
                  <a:srgbClr val="C00000"/>
                </a:solidFill>
                <a:cs typeface="Arial" pitchFamily="34" charset="0"/>
              </a:rPr>
              <a:t>: </a:t>
            </a:r>
            <a:r>
              <a:rPr lang="ru-RU" sz="2000" dirty="0" smtClean="0">
                <a:cs typeface="Arial" pitchFamily="34" charset="0"/>
              </a:rPr>
              <a:t>Тема «Деньги» может быть интегрирована в учебные предметы на разных уровнях обучения при условии использования различных педагогических методик, учитывающих особенности учебного предмета, возрастные и иные характеристики аудитории (класса).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sz="2000" dirty="0" smtClean="0">
                <a:cs typeface="Arial" pitchFamily="34" charset="0"/>
              </a:rPr>
              <a:t>Т.о. мы подтверждаем гипотезу, выдвинутую нами.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sz="2000" dirty="0" smtClean="0">
                <a:cs typeface="Arial" pitchFamily="34" charset="0"/>
              </a:rPr>
              <a:t>Однако, несистематичность и часто встречаемое поверхностное или однобокое рассмотрение некоторых аспектов финансовой грамотности, отсутствие отдельного курса по данным вопросам приводят не только к дублированию материала (рассматриваемых вопросов) на разных уровнях обучения, но и к бессистемности знаний по финансовой грамотности у самих учащихся.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sz="2000" b="1" i="1" dirty="0" smtClean="0">
                <a:solidFill>
                  <a:srgbClr val="FF0000"/>
                </a:solidFill>
                <a:cs typeface="Arial" pitchFamily="34" charset="0"/>
              </a:rPr>
              <a:t>В связи с этим, мы считаем, что любые иные школьные предметы, кроме отдельного курса по финансовой грамотности, могут являться только вспомогательными в ходе рассмотрения вопросов, касающихся Финансов.</a:t>
            </a:r>
          </a:p>
          <a:p>
            <a:pPr>
              <a:buFont typeface="Wingdings" pitchFamily="2" charset="2"/>
              <a:buNone/>
              <a:defRPr/>
            </a:pPr>
            <a:endParaRPr lang="ru-RU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813"/>
            <a:ext cx="9144000" cy="1012825"/>
          </a:xfrm>
        </p:spPr>
        <p:txBody>
          <a:bodyPr/>
          <a:lstStyle/>
          <a:p>
            <a:pPr algn="ctr">
              <a:defRPr/>
            </a:pPr>
            <a:r>
              <a:rPr lang="ru-RU" sz="4400" dirty="0" smtClean="0">
                <a:solidFill>
                  <a:srgbClr val="7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СПАСИБО ЗА ВНИМАНИЕ!</a:t>
            </a:r>
            <a:endParaRPr lang="ru-RU" dirty="0"/>
          </a:p>
        </p:txBody>
      </p:sp>
      <p:pic>
        <p:nvPicPr>
          <p:cNvPr id="13315" name="Picture 3" descr="ЛЕНИ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725" t="22261" r="12442"/>
          <a:stretch>
            <a:fillRect/>
          </a:stretch>
        </p:blipFill>
        <p:spPr>
          <a:xfrm>
            <a:off x="1476375" y="1052513"/>
            <a:ext cx="6191250" cy="509746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288" y="260350"/>
            <a:ext cx="8280400" cy="5905500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rgbClr val="C00000"/>
                </a:solidFill>
                <a:cs typeface="Arial" pitchFamily="34" charset="0"/>
              </a:rPr>
              <a:t>Тема: </a:t>
            </a:r>
            <a:r>
              <a:rPr lang="ru-RU" sz="1800" b="1" i="1" dirty="0" smtClean="0">
                <a:cs typeface="Arial" pitchFamily="34" charset="0"/>
              </a:rPr>
              <a:t>Деньги в структуре учебных предметов на разных уровнях обучения в школе.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ru-RU" sz="1600" b="1" dirty="0" smtClean="0">
              <a:cs typeface="Arial" pitchFamily="34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rgbClr val="C00000"/>
                </a:solidFill>
                <a:cs typeface="Arial" pitchFamily="34" charset="0"/>
              </a:rPr>
              <a:t>Цель: </a:t>
            </a:r>
            <a:r>
              <a:rPr lang="ru-RU" sz="1800" dirty="0" smtClean="0">
                <a:cs typeface="Arial" pitchFamily="34" charset="0"/>
              </a:rPr>
              <a:t>Показать, как тема «Деньги» может быть интегрирована в школьные предметы на разных уровнях обучения.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ru-RU" sz="1600" dirty="0" smtClean="0">
              <a:cs typeface="Arial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rgbClr val="C00000"/>
                </a:solidFill>
                <a:cs typeface="Arial" pitchFamily="34" charset="0"/>
              </a:rPr>
              <a:t>Задачи проекта: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ru-RU" sz="1800" dirty="0" smtClean="0">
                <a:cs typeface="Arial" pitchFamily="34" charset="0"/>
              </a:rPr>
              <a:t>Изучить школьное тематическое планирование на предмет наличия в нем тем, включающих понятие «деньги».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ru-RU" sz="1800" dirty="0" smtClean="0">
                <a:cs typeface="Arial" pitchFamily="34" charset="0"/>
              </a:rPr>
              <a:t>Разработать технологические карты уроков по разным предметам, содержащим в своей структуре обращение к теме «деньги».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ru-RU" sz="1800" dirty="0" smtClean="0">
                <a:cs typeface="Arial" pitchFamily="34" charset="0"/>
              </a:rPr>
              <a:t>Доказать на примере разработок, что тема «Деньги» может быть рассмотрена на разных уровнях обучения как на уроках специального курса «Финансовой грамотности», так и на курсах «Окружающего мира», «Истории» и «Обществознания».</a:t>
            </a:r>
          </a:p>
          <a:p>
            <a:pPr algn="just">
              <a:buFont typeface="Wingdings" pitchFamily="2" charset="2"/>
              <a:buChar char="q"/>
              <a:defRPr/>
            </a:pPr>
            <a:endParaRPr lang="ru-RU" sz="1600" dirty="0" smtClean="0">
              <a:cs typeface="Arial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rgbClr val="C00000"/>
                </a:solidFill>
                <a:cs typeface="Arial" pitchFamily="34" charset="0"/>
              </a:rPr>
              <a:t>Гипотеза</a:t>
            </a:r>
            <a:r>
              <a:rPr lang="ru-RU" sz="1800" dirty="0" smtClean="0">
                <a:solidFill>
                  <a:srgbClr val="C00000"/>
                </a:solidFill>
                <a:cs typeface="Arial" pitchFamily="34" charset="0"/>
              </a:rPr>
              <a:t>: </a:t>
            </a:r>
            <a:r>
              <a:rPr lang="ru-RU" sz="1800" dirty="0" smtClean="0">
                <a:cs typeface="Arial" pitchFamily="34" charset="0"/>
              </a:rPr>
              <a:t>Тема «Деньги» может быть интегрирована в учебные предметы на разных уровнях обучения при условии использования различных педагогических методик, учитывающих особенности учебного предмета, возрастные и иные характеристики аудитории (класса).</a:t>
            </a:r>
          </a:p>
          <a:p>
            <a:pPr>
              <a:buFont typeface="Wingdings" pitchFamily="2" charset="2"/>
              <a:buNone/>
              <a:defRPr/>
            </a:pPr>
            <a:endParaRPr lang="ru-RU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4200" b="1" dirty="0">
                <a:solidFill>
                  <a:srgbClr val="AF0D01"/>
                </a:solidFill>
                <a:latin typeface="+mn-lt"/>
              </a:rPr>
              <a:t>Продукт – </a:t>
            </a:r>
            <a:r>
              <a:rPr lang="ru-RU" sz="2800" b="1" dirty="0">
                <a:solidFill>
                  <a:srgbClr val="AF0D01"/>
                </a:solidFill>
                <a:latin typeface="+mn-lt"/>
              </a:rPr>
              <a:t>ТЕХНОЛОГИЧЕСКИЕ КАРТЫ</a:t>
            </a:r>
          </a:p>
        </p:txBody>
      </p:sp>
      <p:sp>
        <p:nvSpPr>
          <p:cNvPr id="1033" name="Rectangle 5"/>
          <p:cNvSpPr>
            <a:spLocks noChangeArrowheads="1"/>
          </p:cNvSpPr>
          <p:nvPr/>
        </p:nvSpPr>
        <p:spPr bwMode="auto">
          <a:xfrm>
            <a:off x="468313" y="1268413"/>
            <a:ext cx="84963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4" name="Rectangle 4"/>
          <p:cNvSpPr>
            <a:spLocks noChangeArrowheads="1"/>
          </p:cNvSpPr>
          <p:nvPr/>
        </p:nvSpPr>
        <p:spPr bwMode="auto">
          <a:xfrm>
            <a:off x="468313" y="1484313"/>
            <a:ext cx="72009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b="1">
                <a:solidFill>
                  <a:schemeClr val="tx2"/>
                </a:solidFill>
              </a:rPr>
              <a:t>ЧТО ТАКОЕ ДЕНЬГИ_3 КЛАСС_ОКРУЖАЮЩИЙ МИР</a:t>
            </a:r>
          </a:p>
        </p:txBody>
      </p:sp>
      <p:sp>
        <p:nvSpPr>
          <p:cNvPr id="1035" name="Rectangle 4"/>
          <p:cNvSpPr>
            <a:spLocks noChangeArrowheads="1"/>
          </p:cNvSpPr>
          <p:nvPr/>
        </p:nvSpPr>
        <p:spPr bwMode="auto">
          <a:xfrm>
            <a:off x="468313" y="2276475"/>
            <a:ext cx="72009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b="1">
                <a:solidFill>
                  <a:schemeClr val="tx2"/>
                </a:solidFill>
              </a:rPr>
              <a:t>С ДЕНЬГАМИ НА ТЫ_4 КЛАСС_ФИНАНСОВАЯ ГРАМОТНОСТЬ</a:t>
            </a:r>
          </a:p>
        </p:txBody>
      </p:sp>
      <p:graphicFrame>
        <p:nvGraphicFramePr>
          <p:cNvPr id="1026" name="Object 36"/>
          <p:cNvGraphicFramePr>
            <a:graphicFrameLocks noChangeAspect="1"/>
          </p:cNvGraphicFramePr>
          <p:nvPr/>
        </p:nvGraphicFramePr>
        <p:xfrm>
          <a:off x="7812088" y="1557338"/>
          <a:ext cx="914400" cy="771525"/>
        </p:xfrm>
        <a:graphic>
          <a:graphicData uri="http://schemas.openxmlformats.org/presentationml/2006/ole">
            <p:oleObj spid="_x0000_s1026" name="Документ" showAsIcon="1" r:id="rId3" imgW="914400" imgH="771480" progId="Word.Document.12">
              <p:embed/>
            </p:oleObj>
          </a:graphicData>
        </a:graphic>
      </p:graphicFrame>
      <p:graphicFrame>
        <p:nvGraphicFramePr>
          <p:cNvPr id="1027" name="Object 37"/>
          <p:cNvGraphicFramePr>
            <a:graphicFrameLocks noChangeAspect="1"/>
          </p:cNvGraphicFramePr>
          <p:nvPr/>
        </p:nvGraphicFramePr>
        <p:xfrm>
          <a:off x="7812088" y="2349500"/>
          <a:ext cx="914400" cy="771525"/>
        </p:xfrm>
        <a:graphic>
          <a:graphicData uri="http://schemas.openxmlformats.org/presentationml/2006/ole">
            <p:oleObj spid="_x0000_s1027" name="Документ" showAsIcon="1" r:id="rId4" imgW="914400" imgH="771480" progId="Word.Document.12">
              <p:embed/>
            </p:oleObj>
          </a:graphicData>
        </a:graphic>
      </p:graphicFrame>
      <p:sp>
        <p:nvSpPr>
          <p:cNvPr id="1036" name="Rectangle 4"/>
          <p:cNvSpPr>
            <a:spLocks noChangeArrowheads="1"/>
          </p:cNvSpPr>
          <p:nvPr/>
        </p:nvSpPr>
        <p:spPr bwMode="auto">
          <a:xfrm>
            <a:off x="468313" y="3141663"/>
            <a:ext cx="71993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b="1">
                <a:solidFill>
                  <a:schemeClr val="tx2"/>
                </a:solidFill>
              </a:rPr>
              <a:t>ДЕНЬГИ. ИСТОРИЯ ВОЗНИКНОВЕНИЯ_5 КЛАСС_ИСТОРИЯ</a:t>
            </a:r>
          </a:p>
        </p:txBody>
      </p:sp>
      <p:sp>
        <p:nvSpPr>
          <p:cNvPr id="1037" name="Rectangle 4"/>
          <p:cNvSpPr>
            <a:spLocks noChangeArrowheads="1"/>
          </p:cNvSpPr>
          <p:nvPr/>
        </p:nvSpPr>
        <p:spPr bwMode="auto">
          <a:xfrm>
            <a:off x="468313" y="3860800"/>
            <a:ext cx="71993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b="1">
                <a:solidFill>
                  <a:schemeClr val="tx2"/>
                </a:solidFill>
              </a:rPr>
              <a:t>РАЗВИТИЕ ТОРГОВЛИ В СРЕДНЕВЕКОВЬИ_6 КЛАСС_ИСТОРИЯ</a:t>
            </a:r>
          </a:p>
        </p:txBody>
      </p:sp>
      <p:graphicFrame>
        <p:nvGraphicFramePr>
          <p:cNvPr id="1028" name="Object 39"/>
          <p:cNvGraphicFramePr>
            <a:graphicFrameLocks noChangeAspect="1"/>
          </p:cNvGraphicFramePr>
          <p:nvPr/>
        </p:nvGraphicFramePr>
        <p:xfrm>
          <a:off x="7812088" y="3933825"/>
          <a:ext cx="914400" cy="771525"/>
        </p:xfrm>
        <a:graphic>
          <a:graphicData uri="http://schemas.openxmlformats.org/presentationml/2006/ole">
            <p:oleObj spid="_x0000_s1028" name="Document" showAsIcon="1" r:id="rId5" imgW="914400" imgH="771480" progId="Word.Document.8">
              <p:embed/>
            </p:oleObj>
          </a:graphicData>
        </a:graphic>
      </p:graphicFrame>
      <p:sp>
        <p:nvSpPr>
          <p:cNvPr id="1038" name="Rectangle 4"/>
          <p:cNvSpPr>
            <a:spLocks noChangeArrowheads="1"/>
          </p:cNvSpPr>
          <p:nvPr/>
        </p:nvSpPr>
        <p:spPr bwMode="auto">
          <a:xfrm>
            <a:off x="468313" y="4724400"/>
            <a:ext cx="71993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b="1">
                <a:solidFill>
                  <a:schemeClr val="tx2"/>
                </a:solidFill>
              </a:rPr>
              <a:t>ДЕНЬГИ И ИХ ФУНКЦИИ_7 КЛАСС_ОБЩЕСТВОЗНАНИЕ</a:t>
            </a:r>
          </a:p>
        </p:txBody>
      </p:sp>
      <p:graphicFrame>
        <p:nvGraphicFramePr>
          <p:cNvPr id="1029" name="Object 40"/>
          <p:cNvGraphicFramePr>
            <a:graphicFrameLocks noChangeAspect="1"/>
          </p:cNvGraphicFramePr>
          <p:nvPr/>
        </p:nvGraphicFramePr>
        <p:xfrm>
          <a:off x="7812088" y="4724400"/>
          <a:ext cx="914400" cy="771525"/>
        </p:xfrm>
        <a:graphic>
          <a:graphicData uri="http://schemas.openxmlformats.org/presentationml/2006/ole">
            <p:oleObj spid="_x0000_s1029" name="Document" showAsIcon="1" r:id="rId6" imgW="914400" imgH="771480" progId="Word.Document.8">
              <p:embed/>
            </p:oleObj>
          </a:graphicData>
        </a:graphic>
      </p:graphicFrame>
      <p:sp>
        <p:nvSpPr>
          <p:cNvPr id="1039" name="Rectangle 4"/>
          <p:cNvSpPr>
            <a:spLocks noChangeArrowheads="1"/>
          </p:cNvSpPr>
          <p:nvPr/>
        </p:nvSpPr>
        <p:spPr bwMode="auto">
          <a:xfrm>
            <a:off x="468313" y="5445125"/>
            <a:ext cx="719931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b="1">
                <a:solidFill>
                  <a:schemeClr val="tx2"/>
                </a:solidFill>
              </a:rPr>
              <a:t>ВНУТРЕННЯЯ ПОЛИТИКА И ЭКОНОМИКА РОССИИ В 1725 – 1762 ГГ._8 КЛАСС_ИСТОРИЯ</a:t>
            </a:r>
          </a:p>
        </p:txBody>
      </p:sp>
      <p:graphicFrame>
        <p:nvGraphicFramePr>
          <p:cNvPr id="1030" name="Object 41"/>
          <p:cNvGraphicFramePr>
            <a:graphicFrameLocks noChangeAspect="1"/>
          </p:cNvGraphicFramePr>
          <p:nvPr/>
        </p:nvGraphicFramePr>
        <p:xfrm>
          <a:off x="7812088" y="5445125"/>
          <a:ext cx="914400" cy="771525"/>
        </p:xfrm>
        <a:graphic>
          <a:graphicData uri="http://schemas.openxmlformats.org/presentationml/2006/ole">
            <p:oleObj spid="_x0000_s1030" name="Документ" showAsIcon="1" r:id="rId7" imgW="914400" imgH="771480" progId="Word.Document.12">
              <p:embed/>
            </p:oleObj>
          </a:graphicData>
        </a:graphic>
      </p:graphicFrame>
      <p:graphicFrame>
        <p:nvGraphicFramePr>
          <p:cNvPr id="1031" name="Object 17"/>
          <p:cNvGraphicFramePr>
            <a:graphicFrameLocks noChangeAspect="1"/>
          </p:cNvGraphicFramePr>
          <p:nvPr/>
        </p:nvGraphicFramePr>
        <p:xfrm>
          <a:off x="7812088" y="3068638"/>
          <a:ext cx="914400" cy="771525"/>
        </p:xfrm>
        <a:graphic>
          <a:graphicData uri="http://schemas.openxmlformats.org/presentationml/2006/ole">
            <p:oleObj spid="_x0000_s1031" name="Документ" showAsIcon="1" r:id="rId8" imgW="914400" imgH="771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77813"/>
            <a:ext cx="8424862" cy="1135062"/>
          </a:xfrm>
        </p:spPr>
        <p:txBody>
          <a:bodyPr/>
          <a:lstStyle/>
          <a:p>
            <a:pPr algn="ctr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ЧТО ТАКОЕ ДЕНЬГИ_3 КЛАСС_ОКРУЖАЮЩИЙ МИР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b="1" dirty="0" smtClean="0">
                <a:solidFill>
                  <a:srgbClr val="AF0D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Цель урока: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формирование у учащихся основ экономических знаний о деньгах, истории их появления.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463" y="1341438"/>
            <a:ext cx="4032250" cy="4967287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форма занятия –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игровая (группы)…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6148" name="Рисунок 4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341438"/>
            <a:ext cx="4117975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492375"/>
            <a:ext cx="29527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4292600"/>
            <a:ext cx="258445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Рисунок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2063" y="4149725"/>
            <a:ext cx="2801937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77813"/>
            <a:ext cx="8424862" cy="1638300"/>
          </a:xfrm>
        </p:spPr>
        <p:txBody>
          <a:bodyPr/>
          <a:lstStyle/>
          <a:p>
            <a:pPr algn="just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 ДЕНЬГАМИ НА ТЫ_4 КЛАСС_ФИНАНСОВАЯ ГРАМОТНОСТЬ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b="1" dirty="0" smtClean="0">
                <a:solidFill>
                  <a:srgbClr val="AF0D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Цель урока: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формирование экономического мышления обучающихся и культуры обращения с деньгами как части общей культуры человека, то есть подготовка к будущей самостоятельной жизни.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773238"/>
            <a:ext cx="3097212" cy="2376487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форма занятия –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игровая (группы + индивидуальные задания, включающие расчеты и работу с текстом).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7172" name="Рисунок 7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1916113"/>
            <a:ext cx="5724525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11" descr="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508500"/>
            <a:ext cx="851693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77813"/>
            <a:ext cx="8424862" cy="1135062"/>
          </a:xfrm>
        </p:spPr>
        <p:txBody>
          <a:bodyPr/>
          <a:lstStyle/>
          <a:p>
            <a:pPr algn="ctr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ДЕНЬГИ:ИСТОРИЯ ВОЗНИКНОВЕНИЯ_5 КЛАСС_ИСТОРИЯ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b="1" dirty="0" smtClean="0">
                <a:solidFill>
                  <a:srgbClr val="AF0D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Цель урока: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познакомиться с понятием «деньги», с причиной и историей их возникновения.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pic>
        <p:nvPicPr>
          <p:cNvPr id="8195" name="Рисунок 7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268413"/>
            <a:ext cx="8569325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14" descr="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644900"/>
            <a:ext cx="4032250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15" descr="1.jpg"/>
          <p:cNvPicPr>
            <a:picLocks noChangeAspect="1"/>
          </p:cNvPicPr>
          <p:nvPr/>
        </p:nvPicPr>
        <p:blipFill>
          <a:blip r:embed="rId4" cstate="print"/>
          <a:srcRect t="1218" b="3249"/>
          <a:stretch>
            <a:fillRect/>
          </a:stretch>
        </p:blipFill>
        <p:spPr bwMode="auto">
          <a:xfrm>
            <a:off x="4787900" y="3429000"/>
            <a:ext cx="4032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77813"/>
            <a:ext cx="8424862" cy="1135062"/>
          </a:xfrm>
        </p:spPr>
        <p:txBody>
          <a:bodyPr/>
          <a:lstStyle/>
          <a:p>
            <a:pPr algn="ctr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РАЗВИТИЕ ТОРГОВЛИ В СРЕДНЕВЕКОВЬЕ_6 КЛАСС_ИСТОРИЯ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b="1" dirty="0" smtClean="0">
                <a:solidFill>
                  <a:srgbClr val="AF0D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Цели урока: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актуализация полученных знаний для оценки современных денежных отношений.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89588"/>
            <a:ext cx="9144000" cy="1268412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Эволюция денег от товарных через наличные к безналичным.</a:t>
            </a:r>
          </a:p>
          <a:p>
            <a:pPr algn="ctr">
              <a:buFont typeface="Wingdings" pitchFamily="2" charset="2"/>
              <a:buNone/>
              <a:defRPr/>
            </a:pP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Показано, как одно из свойств денег, а именно «неподдельность», привело к возникновению банков…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9220" name="Рисунок 7" descr="1.jpg"/>
          <p:cNvPicPr>
            <a:picLocks noChangeAspect="1"/>
          </p:cNvPicPr>
          <p:nvPr/>
        </p:nvPicPr>
        <p:blipFill>
          <a:blip r:embed="rId2" cstate="print"/>
          <a:srcRect l="11255" t="9682" r="3696" b="5901"/>
          <a:stretch>
            <a:fillRect/>
          </a:stretch>
        </p:blipFill>
        <p:spPr bwMode="auto">
          <a:xfrm>
            <a:off x="0" y="1341438"/>
            <a:ext cx="57070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11" descr="1.jpg"/>
          <p:cNvPicPr>
            <a:picLocks noChangeAspect="1"/>
          </p:cNvPicPr>
          <p:nvPr/>
        </p:nvPicPr>
        <p:blipFill>
          <a:blip r:embed="rId3" cstate="print"/>
          <a:srcRect l="58662" t="21651" r="1962" b="2751"/>
          <a:stretch>
            <a:fillRect/>
          </a:stretch>
        </p:blipFill>
        <p:spPr bwMode="auto">
          <a:xfrm>
            <a:off x="6011863" y="1412875"/>
            <a:ext cx="290036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77813"/>
            <a:ext cx="8497887" cy="1279525"/>
          </a:xfrm>
        </p:spPr>
        <p:txBody>
          <a:bodyPr/>
          <a:lstStyle/>
          <a:p>
            <a:pPr algn="just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ДЕНЬГИ И ИХ ФУНКЦИЯ_7 КЛАСС_ОБЩЕСТВОЗНАНИЕ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b="1" dirty="0" smtClean="0">
                <a:solidFill>
                  <a:srgbClr val="AF0D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Цель урока: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создать условия для формирования представлений об экономическом содержании денег как всеобщего эквивалента в процессе обмена и основной социальной функции денег.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95963" y="1700213"/>
            <a:ext cx="3097212" cy="4465637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Учитывая возраст, используются «мозговой штурм»,  дискуссия, интерпретация иллюстраций, критический анализ текста, схематизация материала…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73238"/>
            <a:ext cx="55499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424862" cy="2214563"/>
          </a:xfrm>
        </p:spPr>
        <p:txBody>
          <a:bodyPr/>
          <a:lstStyle/>
          <a:p>
            <a:pPr algn="ctr">
              <a:defRPr/>
            </a:pPr>
            <a:r>
              <a:rPr lang="ru-RU" sz="2000" b="1" dirty="0" smtClean="0">
                <a:latin typeface="+mn-lt"/>
              </a:rPr>
              <a:t>ВНУТРЕННЯЯ ПОЛИТИКА И ЭКОНОМИКА РОССИИ В 1725 – 1762 ГГ._8 КЛАСС_ИСТОРИЯ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b="1" dirty="0" smtClean="0">
                <a:solidFill>
                  <a:srgbClr val="AF0D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Цели урока: </a:t>
            </a:r>
            <a:br>
              <a:rPr lang="ru-RU" sz="2400" b="1" dirty="0" smtClean="0">
                <a:solidFill>
                  <a:srgbClr val="AF0D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Расширение знаний детей по проблеме становления российской банковской системы в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XVIII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столетии.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Формирование основ финансовой грамотности, предполагающей освоение базовых финансово-экономических понятий.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pic>
        <p:nvPicPr>
          <p:cNvPr id="11267" name="Содержимое 11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636838"/>
            <a:ext cx="5057775" cy="3816350"/>
          </a:xfrm>
        </p:spPr>
      </p:pic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5076825" y="2852738"/>
            <a:ext cx="3887788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ru-RU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Что предшествовало возникновению в России первых бумажных денег?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ru-RU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Что и кто способствовал их возникновению?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ru-RU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Свойства и функции денег затронуты в качестве объяснения сложившихся причинно-следственных отношений.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ru-RU" sz="2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ru-RU" sz="30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1687</TotalTime>
  <Words>505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Garamond</vt:lpstr>
      <vt:lpstr>Wingdings</vt:lpstr>
      <vt:lpstr>Calibri</vt:lpstr>
      <vt:lpstr>Arial Black</vt:lpstr>
      <vt:lpstr>Times New Roman</vt:lpstr>
      <vt:lpstr>Край</vt:lpstr>
      <vt:lpstr>Документ Microsoft Office Word</vt:lpstr>
      <vt:lpstr>Документ Microsoft Office Word 97 - 2003</vt:lpstr>
      <vt:lpstr>Итоговый проект  </vt:lpstr>
      <vt:lpstr>Слайд 2</vt:lpstr>
      <vt:lpstr>Слайд 3</vt:lpstr>
      <vt:lpstr>ЧТО ТАКОЕ ДЕНЬГИ_3 КЛАСС_ОКРУЖАЮЩИЙ МИР Цель урока: формирование у учащихся основ экономических знаний о деньгах, истории их появления.   </vt:lpstr>
      <vt:lpstr>С ДЕНЬГАМИ НА ТЫ_4 КЛАСС_ФИНАНСОВАЯ ГРАМОТНОСТЬ Цель урока: формирование экономического мышления обучающихся и культуры обращения с деньгами как части общей культуры человека, то есть подготовка к будущей самостоятельной жизни.    </vt:lpstr>
      <vt:lpstr>ДЕНЬГИ:ИСТОРИЯ ВОЗНИКНОВЕНИЯ_5 КЛАСС_ИСТОРИЯ Цель урока: познакомиться с понятием «деньги», с причиной и историей их возникновения.   </vt:lpstr>
      <vt:lpstr>РАЗВИТИЕ ТОРГОВЛИ В СРЕДНЕВЕКОВЬЕ_6 КЛАСС_ИСТОРИЯ Цели урока: актуализация полученных знаний для оценки современных денежных отношений.   </vt:lpstr>
      <vt:lpstr>ДЕНЬГИ И ИХ ФУНКЦИЯ_7 КЛАСС_ОБЩЕСТВОЗНАНИЕ Цель урока: создать условия для формирования представлений об экономическом содержании денег как всеобщего эквивалента в процессе обмена и основной социальной функции денег.   </vt:lpstr>
      <vt:lpstr>ВНУТРЕННЯЯ ПОЛИТИКА И ЭКОНОМИКА РОССИИ В 1725 – 1762 ГГ._8 КЛАСС_ИСТОРИЯ Цели урока:  Расширение знаний детей по проблеме становления российской банковской системы в XVIII столетии. Формирование основ финансовой грамотности, предполагающей освоение базовых финансово-экономических понятий.  </vt:lpstr>
      <vt:lpstr>Слайд 10</vt:lpstr>
      <vt:lpstr>СПАСИБО ЗА ВНИМАНИЕ!</vt:lpstr>
    </vt:vector>
  </TitlesOfParts>
  <Company>Школа 2100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проектной деятельности</dc:title>
  <dc:creator>Александр</dc:creator>
  <cp:lastModifiedBy>Natali</cp:lastModifiedBy>
  <cp:revision>165</cp:revision>
  <dcterms:created xsi:type="dcterms:W3CDTF">2005-10-30T14:32:14Z</dcterms:created>
  <dcterms:modified xsi:type="dcterms:W3CDTF">2018-11-19T07:00:45Z</dcterms:modified>
</cp:coreProperties>
</file>