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-78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zamas.academy/" TargetMode="External"/><Relationship Id="rId2" Type="http://schemas.openxmlformats.org/officeDocument/2006/relationships/hyperlink" Target="https://www.prlib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8634845" cy="3852590"/>
          </a:xfrm>
        </p:spPr>
        <p:txBody>
          <a:bodyPr/>
          <a:lstStyle/>
          <a:p>
            <a:r>
              <a:rPr lang="ru-RU" sz="3400" dirty="0" smtClean="0"/>
              <a:t>Методическая разработка по теме: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i="1" dirty="0" smtClean="0"/>
              <a:t>«Налоги и налогообложение в рамках изучения курса истории России и обществознания для 7 – 11 классов (исследовательский аспект)»</a:t>
            </a:r>
            <a:endParaRPr lang="ru-RU" sz="3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3993" y="4110903"/>
            <a:ext cx="428625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836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Над проектом трудились: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5846" y="2052918"/>
            <a:ext cx="6986154" cy="44206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Коготков С. С. (ГБОУ № 587 Фрунзенского р-на)</a:t>
            </a:r>
          </a:p>
          <a:p>
            <a:r>
              <a:rPr lang="ru-RU" dirty="0" smtClean="0"/>
              <a:t>Распутин И. С. (ГБОУ № 587 Фрунзенского р-на)</a:t>
            </a:r>
          </a:p>
          <a:p>
            <a:r>
              <a:rPr lang="ru-RU" dirty="0" smtClean="0"/>
              <a:t>Леонтьева Л. М. (ГБОУ № 212 Фрунзенского р-на)</a:t>
            </a:r>
          </a:p>
          <a:p>
            <a:r>
              <a:rPr lang="ru-RU" dirty="0" smtClean="0"/>
              <a:t>Лапина Е. С. (ГБОУ № 212 Фрунзенского р-на)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Все перечисленные специалисты специализируются на истории и обществознании)))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67" t="13885" r="6135"/>
          <a:stretch/>
        </p:blipFill>
        <p:spPr>
          <a:xfrm>
            <a:off x="0" y="2466898"/>
            <a:ext cx="5205845" cy="359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3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для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" y="2052918"/>
            <a:ext cx="11991109" cy="4721955"/>
          </a:xfrm>
        </p:spPr>
        <p:txBody>
          <a:bodyPr/>
          <a:lstStyle/>
          <a:p>
            <a:r>
              <a:rPr lang="ru-RU" sz="3000" b="1" dirty="0" smtClean="0"/>
              <a:t>Складывание системы налогообложения русских земель в период утверждения монгольского владычества (</a:t>
            </a:r>
            <a:r>
              <a:rPr lang="en-US" sz="3000" b="1" dirty="0" smtClean="0"/>
              <a:t>XIII – XV</a:t>
            </a:r>
            <a:r>
              <a:rPr lang="ru-RU" sz="3000" b="1" dirty="0" smtClean="0"/>
              <a:t> вв.)</a:t>
            </a:r>
          </a:p>
          <a:p>
            <a:r>
              <a:rPr lang="ru-RU" sz="3000" b="1" dirty="0" smtClean="0"/>
              <a:t>Налоговая система в </a:t>
            </a:r>
            <a:r>
              <a:rPr lang="en-US" sz="3000" b="1" dirty="0" smtClean="0"/>
              <a:t>XVI – XVII</a:t>
            </a:r>
            <a:r>
              <a:rPr lang="ru-RU" sz="3000" b="1" dirty="0" smtClean="0"/>
              <a:t> вв.</a:t>
            </a:r>
          </a:p>
          <a:p>
            <a:r>
              <a:rPr lang="ru-RU" sz="3000" b="1" dirty="0" smtClean="0"/>
              <a:t>Налоговая реформа Петра </a:t>
            </a:r>
            <a:r>
              <a:rPr lang="en-US" sz="3000" b="1" dirty="0" smtClean="0"/>
              <a:t>I</a:t>
            </a:r>
            <a:r>
              <a:rPr lang="ru-RU" sz="3000" b="1" dirty="0" smtClean="0"/>
              <a:t> как способ финансового обеспечения преобразований первой половины </a:t>
            </a:r>
            <a:r>
              <a:rPr lang="en-US" sz="3000" b="1" dirty="0" smtClean="0"/>
              <a:t>XVIII</a:t>
            </a:r>
            <a:r>
              <a:rPr lang="ru-RU" sz="3000" b="1" dirty="0"/>
              <a:t> </a:t>
            </a:r>
            <a:r>
              <a:rPr lang="ru-RU" sz="3000" b="1" dirty="0" smtClean="0"/>
              <a:t>века</a:t>
            </a:r>
          </a:p>
          <a:p>
            <a:r>
              <a:rPr lang="ru-RU" sz="3000" b="1" dirty="0" smtClean="0"/>
              <a:t>Совершенствование налоговой системы в </a:t>
            </a:r>
            <a:r>
              <a:rPr lang="en-US" sz="3000" b="1" dirty="0" smtClean="0"/>
              <a:t>XVIII – </a:t>
            </a:r>
            <a:r>
              <a:rPr lang="ru-RU" sz="3000" b="1" dirty="0" smtClean="0"/>
              <a:t>конце </a:t>
            </a:r>
            <a:r>
              <a:rPr lang="en-US" sz="3000" b="1" dirty="0" smtClean="0"/>
              <a:t>XIX</a:t>
            </a:r>
            <a:r>
              <a:rPr lang="ru-RU" sz="3000" b="1" dirty="0" smtClean="0"/>
              <a:t> века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01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для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52918"/>
            <a:ext cx="12115800" cy="4805082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Изменение принципов налогообложения в советскую эпоху : концепции и способы реализации</a:t>
            </a:r>
          </a:p>
          <a:p>
            <a:r>
              <a:rPr lang="ru-RU" sz="3000" b="1" dirty="0" smtClean="0"/>
              <a:t>Налоговые вопросы в государственной политике С. Ю. Витте</a:t>
            </a:r>
          </a:p>
          <a:p>
            <a:r>
              <a:rPr lang="ru-RU" sz="3000" b="1" dirty="0" smtClean="0"/>
              <a:t>Сравнительный анализ налогообложения России и стран Европы на современном этапе</a:t>
            </a:r>
          </a:p>
          <a:p>
            <a:r>
              <a:rPr lang="ru-RU" sz="3000" b="1" dirty="0" smtClean="0"/>
              <a:t>Народные выступления как результат неразумной налоговой политики государства (на примере народных восстаний </a:t>
            </a:r>
            <a:r>
              <a:rPr lang="en-US" sz="3000" b="1" dirty="0" smtClean="0"/>
              <a:t>XVIII – XX</a:t>
            </a:r>
            <a:r>
              <a:rPr lang="ru-RU" sz="3000" b="1" dirty="0" smtClean="0"/>
              <a:t> веков)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xmlns="" val="172859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</a:t>
            </a:r>
            <a:r>
              <a:rPr lang="ru-RU" dirty="0" smtClean="0"/>
              <a:t> проектной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5332828"/>
              </p:ext>
            </p:extLst>
          </p:nvPr>
        </p:nvGraphicFramePr>
        <p:xfrm>
          <a:off x="114300" y="1309253"/>
          <a:ext cx="12004964" cy="491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55"/>
                <a:gridCol w="3314700"/>
                <a:gridCol w="3117295"/>
                <a:gridCol w="3006414"/>
              </a:tblGrid>
              <a:tr h="77360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Название этапа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учащихся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педагога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88942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Инициирующий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конкретной</a:t>
                      </a:r>
                      <a:r>
                        <a:rPr lang="ru-RU" sz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темы,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уточнение целей.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Ставит цели и задачи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обучения, развития, воспитания в контексте темы проекта.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4820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Основополагающий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вида продукта и сроков презентации.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Анализируют проблему, формулируют задачи, определяют источники информации.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Формирует необходимые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специфические умения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навыки.</a:t>
                      </a:r>
                      <a:endParaRPr lang="ru-RU" sz="1200" dirty="0"/>
                    </a:p>
                  </a:txBody>
                  <a:tcPr/>
                </a:tc>
              </a:tr>
              <a:tr h="44820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Прагматический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учащихся</a:t>
                      </a:r>
                      <a:r>
                        <a:rPr lang="ru-RU" sz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обязательное условие</a:t>
                      </a:r>
                      <a:r>
                        <a:rPr lang="ru-RU" sz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 проекта.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Выполняют исследование. Собирают и уточняют</a:t>
                      </a:r>
                      <a:r>
                        <a:rPr lang="ru-RU" sz="11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информацию, выбирают оптимальный вариант, уточняют планы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Наблюдает, консультирует, контролирует.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4820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Заключительный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Результатом работы над</a:t>
                      </a:r>
                      <a:endParaRPr lang="ru-RU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проектом является продукт,</a:t>
                      </a:r>
                      <a:endParaRPr lang="ru-RU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который создается учащимися</a:t>
                      </a:r>
                      <a:r>
                        <a:rPr lang="ru-RU" sz="1200" baseline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ходе решения поставленной</a:t>
                      </a:r>
                      <a:endParaRPr lang="ru-RU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Оформляют проект,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изготавливают продукт.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Наблюдает, советует,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направляет процесс анализа. Помогает в обеспечении проекта.</a:t>
                      </a:r>
                      <a:endParaRPr lang="ru-RU" sz="1200" dirty="0"/>
                    </a:p>
                  </a:txBody>
                  <a:tcPr/>
                </a:tc>
              </a:tr>
              <a:tr h="44820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Итоговый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готового продукта,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Защищают проект, участвуют в коллективной оценке результатов проекта.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Участвует в коллектив-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 анализе и оценке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newromanpsm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347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380517" cy="1853248"/>
          </a:xfrm>
        </p:spPr>
        <p:txBody>
          <a:bodyPr/>
          <a:lstStyle/>
          <a:p>
            <a:r>
              <a:rPr lang="ru-RU" sz="4000" b="1" dirty="0" smtClean="0"/>
              <a:t>Предполагаемые результаты учащихся в итоге осуществления проектной деятельности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474" y="2052918"/>
            <a:ext cx="11949544" cy="4680391"/>
          </a:xfrm>
        </p:spPr>
        <p:txBody>
          <a:bodyPr/>
          <a:lstStyle/>
          <a:p>
            <a:r>
              <a:rPr lang="ru-RU" b="1" dirty="0"/>
              <a:t>Личностные результаты</a:t>
            </a:r>
            <a:endParaRPr lang="ru-RU" dirty="0"/>
          </a:p>
          <a:p>
            <a:pPr lvl="0"/>
            <a:r>
              <a:rPr lang="ru-RU" dirty="0" err="1"/>
              <a:t>мотивированность</a:t>
            </a:r>
            <a:r>
              <a:rPr lang="ru-RU" dirty="0"/>
              <a:t> на активное участие в будущем в общественной и государственной жизни;</a:t>
            </a:r>
          </a:p>
          <a:p>
            <a:pPr lvl="0"/>
            <a:r>
              <a:rPr lang="ru-RU" dirty="0"/>
              <a:t>заинтересованность не только в личном успехе, но и в развитии различных сторон жизни общества, в благополучии и процветании своей страны;</a:t>
            </a:r>
          </a:p>
          <a:p>
            <a:pPr lvl="0"/>
            <a:r>
              <a:rPr lang="ru-RU" dirty="0" err="1"/>
              <a:t>сформированность</a:t>
            </a:r>
            <a:r>
              <a:rPr lang="ru-RU" dirty="0"/>
              <a:t> налоговой культуры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r>
              <a:rPr lang="ru-RU" b="1" dirty="0"/>
              <a:t>Предметные </a:t>
            </a:r>
            <a:r>
              <a:rPr lang="ru-RU" b="1" dirty="0" smtClean="0"/>
              <a:t>результаты</a:t>
            </a:r>
            <a:endParaRPr lang="ru-RU" b="1" dirty="0"/>
          </a:p>
          <a:p>
            <a:pPr lvl="0"/>
            <a:r>
              <a:rPr lang="ru-RU" dirty="0"/>
              <a:t>знание базовых научных понятий  по теме «Налоги»</a:t>
            </a:r>
          </a:p>
          <a:p>
            <a:pPr lvl="0"/>
            <a:r>
              <a:rPr lang="ru-RU" dirty="0"/>
              <a:t>умение давать оценку историческим событиям в контексте проектного задания</a:t>
            </a:r>
          </a:p>
          <a:p>
            <a:pPr lvl="0"/>
            <a:r>
              <a:rPr lang="ru-RU" dirty="0"/>
              <a:t>развитие практических навыков  по исчислению и уплате налогов в России.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445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7482"/>
          </a:xfrm>
        </p:spPr>
        <p:txBody>
          <a:bodyPr/>
          <a:lstStyle/>
          <a:p>
            <a:r>
              <a:rPr lang="ru-RU" b="1" dirty="0" smtClean="0"/>
              <a:t>И, конечно же… (ФГОС ведь!)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10" y="2052918"/>
            <a:ext cx="7834745" cy="4721955"/>
          </a:xfrm>
        </p:spPr>
        <p:txBody>
          <a:bodyPr/>
          <a:lstStyle/>
          <a:p>
            <a:r>
              <a:rPr lang="ru-RU" b="1" dirty="0" err="1"/>
              <a:t>Метапредметные</a:t>
            </a:r>
            <a:r>
              <a:rPr lang="ru-RU" dirty="0"/>
              <a:t> результаты</a:t>
            </a:r>
          </a:p>
          <a:p>
            <a:pPr lvl="0"/>
            <a:r>
              <a:rPr lang="ru-RU" dirty="0"/>
              <a:t>уметь  сознательно организовывать свою познавательную деятельность (от постановки цели до получения и оценки результата);</a:t>
            </a:r>
          </a:p>
          <a:p>
            <a:pPr lvl="0"/>
            <a:r>
              <a:rPr lang="ru-RU" dirty="0"/>
              <a:t>выбирать способы достижения цели, проверять и корректировать их</a:t>
            </a:r>
          </a:p>
          <a:p>
            <a:pPr lvl="0"/>
            <a:r>
              <a:rPr lang="ru-RU" dirty="0"/>
              <a:t>объяснять явления и процессы социальной действительности с научной позиции;</a:t>
            </a:r>
          </a:p>
          <a:p>
            <a:pPr lvl="0"/>
            <a:r>
              <a:rPr lang="ru-RU" dirty="0"/>
              <a:t>анализировать реальные социальные ситуации, выбирать адекватные способы деятельности и модели поведения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8982" y="2893180"/>
            <a:ext cx="3346347" cy="271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13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Полезная литература </a:t>
            </a:r>
            <a:br>
              <a:rPr lang="ru-RU" b="1" dirty="0" smtClean="0"/>
            </a:br>
            <a:r>
              <a:rPr lang="ru-RU" b="1" dirty="0" smtClean="0"/>
              <a:t>и Интернет-ресурсы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89908"/>
            <a:ext cx="12192000" cy="4395355"/>
          </a:xfrm>
        </p:spPr>
        <p:txBody>
          <a:bodyPr>
            <a:normAutofit/>
          </a:bodyPr>
          <a:lstStyle/>
          <a:p>
            <a:r>
              <a:rPr lang="ru-RU" sz="2800" dirty="0"/>
              <a:t>nalog.ru Краткая всемирная история налогов </a:t>
            </a:r>
          </a:p>
          <a:p>
            <a:r>
              <a:rPr lang="ru-RU" sz="2800" dirty="0"/>
              <a:t>elitarium.ru Налоги и налогообложение в России: краткая история</a:t>
            </a:r>
          </a:p>
          <a:p>
            <a:r>
              <a:rPr lang="ru-RU" sz="2800" dirty="0"/>
              <a:t>MirZnanii.co</a:t>
            </a:r>
            <a:r>
              <a:rPr lang="en-US" sz="2800" dirty="0"/>
              <a:t>m </a:t>
            </a:r>
            <a:r>
              <a:rPr lang="ru-RU" sz="2800" dirty="0"/>
              <a:t>Краткая всемирная история </a:t>
            </a:r>
            <a:r>
              <a:rPr lang="ru-RU" sz="2800" dirty="0" smtClean="0"/>
              <a:t>налогов</a:t>
            </a:r>
          </a:p>
          <a:p>
            <a:r>
              <a:rPr lang="ru-RU" sz="2800" u="sng" dirty="0">
                <a:hlinkClick r:id="rId2"/>
              </a:rPr>
              <a:t>https://www.prlib.ru/</a:t>
            </a:r>
            <a:r>
              <a:rPr lang="ru-RU" sz="2800" dirty="0"/>
              <a:t> Президентская библиотека им </a:t>
            </a:r>
            <a:r>
              <a:rPr lang="ru-RU" sz="2800" dirty="0" err="1" smtClean="0"/>
              <a:t>Б.Н.Ельцина</a:t>
            </a:r>
            <a:endParaRPr lang="ru-RU" sz="2800" dirty="0"/>
          </a:p>
          <a:p>
            <a:r>
              <a:rPr lang="en-US" sz="2800" dirty="0">
                <a:hlinkClick r:id="rId3"/>
              </a:rPr>
              <a:t>https://arzamas.academy</a:t>
            </a:r>
            <a:r>
              <a:rPr lang="en-US" sz="2800" dirty="0" smtClean="0">
                <a:hlinkClick r:id="rId3"/>
              </a:rPr>
              <a:t>/</a:t>
            </a:r>
            <a:r>
              <a:rPr lang="ru-RU" sz="2800" dirty="0" smtClean="0"/>
              <a:t> </a:t>
            </a:r>
            <a:r>
              <a:rPr lang="ru-RU" sz="2800" b="1" dirty="0" smtClean="0"/>
              <a:t>Арзамас</a:t>
            </a:r>
            <a:r>
              <a:rPr lang="ru-RU" sz="2800" dirty="0" smtClean="0"/>
              <a:t> (просветительско-исторический сайт)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036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</TotalTime>
  <Words>506</Words>
  <Application>Microsoft Office PowerPoint</Application>
  <PresentationFormat>Произвольный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Методическая разработка по теме:  «Налоги и налогообложение в рамках изучения курса истории России и обществознания для 7 – 11 классов (исследовательский аспект)»</vt:lpstr>
      <vt:lpstr>Над проектом трудились:</vt:lpstr>
      <vt:lpstr>Темы для проектной деятельности</vt:lpstr>
      <vt:lpstr>Темы для проектной деятельности</vt:lpstr>
      <vt:lpstr>Этапы проектной деятельности</vt:lpstr>
      <vt:lpstr>Предполагаемые результаты учащихся в итоге осуществления проектной деятельности</vt:lpstr>
      <vt:lpstr>И, конечно же… (ФГОС ведь!)</vt:lpstr>
      <vt:lpstr>Полезная литература  и Интернет-ресурсы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по теме:  «Налоги и налогообложение в рамках изучения курса истории России и обществознания для 7 – 11 классов (исследовательский аспект)»</dc:title>
  <dc:creator>AsusX751L</dc:creator>
  <cp:lastModifiedBy>Natali</cp:lastModifiedBy>
  <cp:revision>9</cp:revision>
  <dcterms:created xsi:type="dcterms:W3CDTF">2018-11-13T17:34:09Z</dcterms:created>
  <dcterms:modified xsi:type="dcterms:W3CDTF">2018-11-19T07:03:53Z</dcterms:modified>
</cp:coreProperties>
</file>