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2" r:id="rId5"/>
    <p:sldId id="273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77" r:id="rId17"/>
    <p:sldId id="271" r:id="rId18"/>
    <p:sldId id="279" r:id="rId19"/>
    <p:sldId id="278" r:id="rId20"/>
    <p:sldId id="28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1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4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8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70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1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4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8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A01D4FF-406F-4387-ACA8-D2E0F32AB93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3705E17-A31B-4571-B0EF-C10D77794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488832" cy="2083101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latin typeface="Candara" pitchFamily="34" charset="0"/>
              </a:rPr>
              <a:t>Деловая игра </a:t>
            </a:r>
            <a:br>
              <a:rPr lang="ru-RU" sz="4900" b="1" dirty="0" smtClean="0">
                <a:latin typeface="Candara" pitchFamily="34" charset="0"/>
              </a:rPr>
            </a:br>
            <a:r>
              <a:rPr lang="ru-RU" sz="4900" b="1" dirty="0" smtClean="0">
                <a:latin typeface="Candara" pitchFamily="34" charset="0"/>
              </a:rPr>
              <a:t>«На </a:t>
            </a:r>
            <a:r>
              <a:rPr lang="ru-RU" sz="4900" b="1" dirty="0">
                <a:latin typeface="Candara" pitchFamily="34" charset="0"/>
              </a:rPr>
              <a:t>пороге банка</a:t>
            </a:r>
            <a:r>
              <a:rPr lang="ru-RU" sz="4900" b="1" dirty="0" smtClean="0">
                <a:latin typeface="Candara" pitchFamily="34" charset="0"/>
              </a:rPr>
              <a:t>»</a:t>
            </a:r>
            <a:br>
              <a:rPr lang="ru-RU" sz="4900" b="1" dirty="0" smtClean="0">
                <a:latin typeface="Candara" pitchFamily="34" charset="0"/>
              </a:rPr>
            </a:br>
            <a:r>
              <a:rPr lang="ru-RU" sz="2700" b="1" dirty="0">
                <a:latin typeface="Candara" pitchFamily="34" charset="0"/>
              </a:rPr>
              <a:t>для учащихся </a:t>
            </a:r>
            <a:r>
              <a:rPr lang="ru-RU" sz="2700" b="1" dirty="0" smtClean="0">
                <a:latin typeface="Candara" pitchFamily="34" charset="0"/>
              </a:rPr>
              <a:t>8-9 классов</a:t>
            </a:r>
            <a:endParaRPr lang="ru-RU" sz="2700" b="1" dirty="0"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104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ndara" pitchFamily="34" charset="0"/>
              </a:rPr>
              <a:t>Методическая разработка </a:t>
            </a:r>
            <a:endParaRPr lang="ru-RU" sz="2400" b="1" dirty="0" smtClean="0">
              <a:latin typeface="Candara" pitchFamily="34" charset="0"/>
            </a:endParaRPr>
          </a:p>
          <a:p>
            <a:pPr algn="ctr"/>
            <a:r>
              <a:rPr lang="ru-RU" sz="2400" b="1" dirty="0" smtClean="0">
                <a:latin typeface="Candara" pitchFamily="34" charset="0"/>
              </a:rPr>
              <a:t>учебного </a:t>
            </a:r>
            <a:r>
              <a:rPr lang="ru-RU" sz="2400" b="1" dirty="0">
                <a:latin typeface="Candara" pitchFamily="34" charset="0"/>
              </a:rPr>
              <a:t>занятия по </a:t>
            </a:r>
            <a:r>
              <a:rPr lang="ru-RU" sz="2400" b="1" dirty="0" smtClean="0">
                <a:latin typeface="Candara" pitchFamily="34" charset="0"/>
              </a:rPr>
              <a:t>курсу «Финансовая грамотность»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618680"/>
            <a:ext cx="6807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ndara" pitchFamily="34" charset="0"/>
              </a:rPr>
              <a:t>Разработали слушатели: </a:t>
            </a:r>
          </a:p>
          <a:p>
            <a:r>
              <a:rPr lang="ru-RU" sz="2800" b="1" dirty="0" smtClean="0">
                <a:latin typeface="Candara" pitchFamily="34" charset="0"/>
              </a:rPr>
              <a:t> Цветкова А.Н.</a:t>
            </a:r>
          </a:p>
          <a:p>
            <a:r>
              <a:rPr lang="ru-RU" sz="2800" b="1" dirty="0" smtClean="0">
                <a:latin typeface="Candara" pitchFamily="34" charset="0"/>
              </a:rPr>
              <a:t> Григорьева Е.В.</a:t>
            </a:r>
          </a:p>
          <a:p>
            <a:r>
              <a:rPr lang="ru-RU" sz="2800" b="1" dirty="0" smtClean="0">
                <a:latin typeface="Candara" pitchFamily="34" charset="0"/>
              </a:rPr>
              <a:t> Васина О.В.      </a:t>
            </a:r>
          </a:p>
          <a:p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Шкредова</a:t>
            </a:r>
            <a:r>
              <a:rPr lang="ru-RU" sz="2800" b="1" dirty="0" smtClean="0">
                <a:latin typeface="Candara" pitchFamily="34" charset="0"/>
              </a:rPr>
              <a:t> С. Л.                        </a:t>
            </a:r>
            <a:endParaRPr lang="ru-RU" sz="2800" b="1" dirty="0">
              <a:latin typeface="Candar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03926"/>
            <a:ext cx="95250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Candara" pitchFamily="34" charset="0"/>
              </a:rPr>
              <a:t>Проведение игры (30 минут)</a:t>
            </a:r>
            <a:endParaRPr lang="ru-RU" sz="2400" u="sng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4285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</a:rPr>
              <a:t>Деятельность учащихся</a:t>
            </a: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928670"/>
            <a:ext cx="85011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«Центральный банк» (4 человека)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atin typeface="Candara" pitchFamily="34" charset="0"/>
              </a:rPr>
              <a:t>Выдают «Лицензию</a:t>
            </a:r>
            <a:r>
              <a:rPr lang="ru-RU" sz="2400" b="1" dirty="0">
                <a:latin typeface="Candara" pitchFamily="34" charset="0"/>
              </a:rPr>
              <a:t>» «Банкам» - раздаточный материал.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atin typeface="Candara" pitchFamily="34" charset="0"/>
              </a:rPr>
              <a:t>Контролируют </a:t>
            </a:r>
            <a:r>
              <a:rPr lang="ru-RU" sz="2400" b="1" dirty="0">
                <a:latin typeface="Candara" pitchFamily="34" charset="0"/>
              </a:rPr>
              <a:t>работу «Банков».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atin typeface="Candara" pitchFamily="34" charset="0"/>
              </a:rPr>
              <a:t>Подводят </a:t>
            </a:r>
            <a:r>
              <a:rPr lang="ru-RU" sz="2400" b="1" dirty="0">
                <a:latin typeface="Candara" pitchFamily="34" charset="0"/>
              </a:rPr>
              <a:t>итоги работы «Банков», </a:t>
            </a:r>
            <a:r>
              <a:rPr lang="ru-RU" sz="2400" b="1" dirty="0" smtClean="0">
                <a:latin typeface="Candara" pitchFamily="34" charset="0"/>
              </a:rPr>
              <a:t>заполняют </a:t>
            </a:r>
            <a:r>
              <a:rPr lang="ru-RU" sz="2400" b="1" dirty="0">
                <a:latin typeface="Candara" pitchFamily="34" charset="0"/>
              </a:rPr>
              <a:t>таблицу, </a:t>
            </a:r>
            <a:r>
              <a:rPr lang="ru-RU" sz="2400" b="1" dirty="0" smtClean="0">
                <a:latin typeface="Candara" pitchFamily="34" charset="0"/>
              </a:rPr>
              <a:t>подсчитывают </a:t>
            </a:r>
            <a:r>
              <a:rPr lang="ru-RU" sz="2400" b="1" dirty="0">
                <a:latin typeface="Candara" pitchFamily="34" charset="0"/>
              </a:rPr>
              <a:t>баллы.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atin typeface="Candara" pitchFamily="34" charset="0"/>
              </a:rPr>
              <a:t>Подводят </a:t>
            </a:r>
            <a:r>
              <a:rPr lang="ru-RU" sz="2400" b="1" dirty="0">
                <a:latin typeface="Candara" pitchFamily="34" charset="0"/>
              </a:rPr>
              <a:t>итоги работы «Клиентов», </a:t>
            </a:r>
            <a:r>
              <a:rPr lang="ru-RU" sz="2400" b="1" dirty="0" smtClean="0">
                <a:latin typeface="Candara" pitchFamily="34" charset="0"/>
              </a:rPr>
              <a:t>заполняют </a:t>
            </a:r>
            <a:r>
              <a:rPr lang="ru-RU" sz="2400" b="1" dirty="0">
                <a:latin typeface="Candara" pitchFamily="34" charset="0"/>
              </a:rPr>
              <a:t>таблицу, </a:t>
            </a:r>
            <a:r>
              <a:rPr lang="ru-RU" sz="2400" b="1" dirty="0" smtClean="0">
                <a:latin typeface="Candara" pitchFamily="34" charset="0"/>
              </a:rPr>
              <a:t>подсчитывают </a:t>
            </a:r>
            <a:r>
              <a:rPr lang="ru-RU" sz="2400" b="1" dirty="0">
                <a:latin typeface="Candara" pitchFamily="34" charset="0"/>
              </a:rPr>
              <a:t>баллы.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>
                <a:latin typeface="Candara" pitchFamily="34" charset="0"/>
              </a:rPr>
              <a:t>Представляют </a:t>
            </a:r>
            <a:r>
              <a:rPr lang="ru-RU" sz="2400" b="1" dirty="0">
                <a:latin typeface="Candara" pitchFamily="34" charset="0"/>
              </a:rPr>
              <a:t>победителей: лучший «Банк» и лучшего «Клиента».</a:t>
            </a:r>
          </a:p>
        </p:txBody>
      </p:sp>
      <p:pic>
        <p:nvPicPr>
          <p:cNvPr id="2050" name="Picture 2" descr="ÐÐ½Ð¸Ð¼Ð°ÑÐºÐ¸ ÐÐµÐ½ÑÐ³Ð¸, ÑÐ°Ð·Ð½ÑÐµ Ð°Ð½Ð¸Ð¼Ð°ÑÐºÐ¸ | Smayli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664296" cy="17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Candara" pitchFamily="34" charset="0"/>
              </a:rPr>
              <a:t>Проведение игры (30 минут)</a:t>
            </a:r>
            <a:endParaRPr lang="ru-RU" sz="2400" u="sng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4285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</a:rPr>
              <a:t>Деятельность педагога</a:t>
            </a: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latin typeface="Candara" pitchFamily="34" charset="0"/>
              </a:rPr>
              <a:t>Поддержание деловой атмосферы и дисциплины, </a:t>
            </a:r>
            <a:endParaRPr lang="ru-RU" sz="3200" b="1" dirty="0" smtClean="0">
              <a:latin typeface="Candar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Candara" pitchFamily="34" charset="0"/>
              </a:rPr>
              <a:t>отслеживание </a:t>
            </a:r>
            <a:r>
              <a:rPr lang="ru-RU" sz="3200" b="1" dirty="0">
                <a:latin typeface="Candara" pitchFamily="34" charset="0"/>
              </a:rPr>
              <a:t>времени, </a:t>
            </a:r>
            <a:endParaRPr lang="ru-RU" sz="3200" b="1" dirty="0" smtClean="0">
              <a:latin typeface="Candar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Candara" pitchFamily="34" charset="0"/>
              </a:rPr>
              <a:t>оказание </a:t>
            </a:r>
            <a:r>
              <a:rPr lang="ru-RU" sz="3200" b="1" dirty="0">
                <a:latin typeface="Candara" pitchFamily="34" charset="0"/>
              </a:rPr>
              <a:t>помощи в организационных вопросах.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Подведение итогов (8 минут).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Деятельность учащихся.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«Банкиры»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сдают в «Центральный банк» «кредитные договоры», таблицу с результатами выполненных заданий, рекламные плакаты «банков» с названием.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«Клиенты»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сдают в «Центральный банк» результаты своих взаимоотношений с банком («кредитные карты», деньги, валюту).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«Центральный банк»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подводит итоги в форме таблицы. Оценка деятельности «банкиров»: количество «кредитных договоров», количество денег, качество рекламы и названия. Оценка деятельности «клиентов»: количество «кредитных карт», количество валюты, количество денег. Окончательный итог подводится в форме рейтинговых таблиц. Лучший «банкир» и лучший «клиент» награждаются призами.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Деятельность педагога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Поддержание деловой атмосферы и дисциплины, отслеживание времени, оказание помощи в организационных вопросах и при подсчете результатов.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1429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ndara" pitchFamily="34" charset="0"/>
              </a:rPr>
              <a:t>Образцы заданий</a:t>
            </a:r>
            <a:endParaRPr lang="ru-RU" sz="2800" b="1" dirty="0">
              <a:latin typeface="Candara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43608" y="1379435"/>
            <a:ext cx="7632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Задание 1. Заполните пропуски в словах и получите кредитную карту в нашем банке.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Кр_дитный д_г_вор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В_люта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Инфляц_я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_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блигац_я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Акц_я</a:t>
            </a:r>
            <a:endParaRPr 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Кр_дит</a:t>
            </a:r>
            <a:endParaRPr 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Вкла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Д_п_зит</a:t>
            </a:r>
            <a:endParaRPr 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Инв_стиции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Задание 2. Решите задачу и откройте вклад в нашем банке, получите проценты по вкладу.</a:t>
            </a:r>
            <a:endParaRPr lang="ru-RU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Вы </a:t>
            </a: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вносите в банк 100 000 рублей с процентной ставкой 7,4 % годовых. 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Какую сумму вы </a:t>
            </a: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получите по окончании года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Вы вносите в банк 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150</a:t>
            </a: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 000 рублей с процентной ставкой 7,4 % годовых. Какую сумму вы получите по окончании года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Вы вносите в банк 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200</a:t>
            </a: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 000 рублей с процентной ставкой </a:t>
            </a:r>
            <a:r>
              <a:rPr lang="ru-RU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9 </a:t>
            </a:r>
            <a:r>
              <a:rPr lang="ru-RU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% годовых. Какую сумму вы получите по окончании года?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085184"/>
            <a:ext cx="14573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Задание 3. Сопоставьте название страны и ее денежную единицу, получите валюту.</a:t>
            </a:r>
            <a:endParaRPr lang="ru-RU" dirty="0"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76" y="1700808"/>
            <a:ext cx="60723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476672"/>
            <a:ext cx="6572201" cy="619268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/>
              <a:t>Критерии оценки: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(всего 4 балла)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Остроумие – 1 балл.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– 1 балл.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– 1 балл.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– 1 балл.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(всего 6 баллов)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– 2 балла.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– 2 балла.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Информативность – 2 балла.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«БАНК»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(услуги)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«кредитный договор» - 0,5 балла.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оформленная таблица с результатами клиентов – 5 баллов.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«КЛИЕНТ»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 – 2 балла (+ 0,5 балла за каждую единицу валюты).</a:t>
            </a:r>
          </a:p>
          <a:p>
            <a:pPr lvl="0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карта – 2 балла (+0,5 балла за каждую кредитную карту)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1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76185"/>
              </p:ext>
            </p:extLst>
          </p:nvPr>
        </p:nvGraphicFramePr>
        <p:xfrm>
          <a:off x="1043607" y="2348879"/>
          <a:ext cx="7488832" cy="3456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041">
                  <a:extLst>
                    <a:ext uri="{9D8B030D-6E8A-4147-A177-3AD203B41FA5}">
                      <a16:colId xmlns:a16="http://schemas.microsoft.com/office/drawing/2014/main" val="155564368"/>
                    </a:ext>
                  </a:extLst>
                </a:gridCol>
                <a:gridCol w="1338607">
                  <a:extLst>
                    <a:ext uri="{9D8B030D-6E8A-4147-A177-3AD203B41FA5}">
                      <a16:colId xmlns:a16="http://schemas.microsoft.com/office/drawing/2014/main" val="2059373978"/>
                    </a:ext>
                  </a:extLst>
                </a:gridCol>
                <a:gridCol w="1471711">
                  <a:extLst>
                    <a:ext uri="{9D8B030D-6E8A-4147-A177-3AD203B41FA5}">
                      <a16:colId xmlns:a16="http://schemas.microsoft.com/office/drawing/2014/main" val="1805242150"/>
                    </a:ext>
                  </a:extLst>
                </a:gridCol>
                <a:gridCol w="1739811">
                  <a:extLst>
                    <a:ext uri="{9D8B030D-6E8A-4147-A177-3AD203B41FA5}">
                      <a16:colId xmlns:a16="http://schemas.microsoft.com/office/drawing/2014/main" val="3842279288"/>
                    </a:ext>
                  </a:extLst>
                </a:gridCol>
                <a:gridCol w="1337662">
                  <a:extLst>
                    <a:ext uri="{9D8B030D-6E8A-4147-A177-3AD203B41FA5}">
                      <a16:colId xmlns:a16="http://schemas.microsoft.com/office/drawing/2014/main" val="3571673690"/>
                    </a:ext>
                  </a:extLst>
                </a:gridCol>
              </a:tblGrid>
              <a:tr h="50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«Клиент»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 имя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Задание 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баллов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3745050371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2708484140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2809965523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3014523185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170473100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1192836505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1961641031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2921918996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3219283356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2430054811"/>
                  </a:ext>
                </a:extLst>
              </a:tr>
              <a:tr h="244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1765975939"/>
                  </a:ext>
                </a:extLst>
              </a:tr>
              <a:tr h="50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3" marR="45023" marT="0" marB="0"/>
                </a:tc>
                <a:extLst>
                  <a:ext uri="{0D108BD9-81ED-4DB2-BD59-A6C34878D82A}">
                    <a16:rowId xmlns:a16="http://schemas.microsoft.com/office/drawing/2014/main" val="1735793445"/>
                  </a:ext>
                </a:extLst>
              </a:tr>
            </a:tbl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63688" y="964692"/>
            <a:ext cx="6336704" cy="95214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alt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№1. </a:t>
            </a:r>
            <a:r>
              <a:rPr lang="ru-RU" altLang="ru-RU" sz="28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</a:t>
            </a:r>
            <a:r>
              <a:rPr lang="ru-RU" altLang="ru-RU" sz="28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altLang="ru-RU" sz="28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 «БАНК»</a:t>
            </a:r>
            <a:r>
              <a:rPr lang="ru-RU" altLang="ru-RU" sz="800" cap="none" dirty="0">
                <a:solidFill>
                  <a:schemeClr val="tx1"/>
                </a:solidFill>
              </a:rPr>
              <a:t/>
            </a:r>
            <a:br>
              <a:rPr lang="ru-RU" altLang="ru-RU" sz="800" cap="none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68144" cy="1080120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</a:t>
            </a:r>
            <a:r>
              <a:rPr lang="ru-RU" alt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№2. </a:t>
            </a:r>
            <a:r>
              <a:rPr lang="ru-RU" altLang="ru-RU" sz="28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</a:t>
            </a:r>
            <a:r>
              <a:rPr lang="ru-RU" altLang="ru-RU" sz="28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altLang="ru-RU" sz="28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3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Заполняет «Центральный банк»</a:t>
            </a:r>
            <a:r>
              <a:rPr lang="ru-RU" altLang="ru-RU" sz="1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cap="none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cap="none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2324"/>
            <a:ext cx="7435462" cy="38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№3. Итоговая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95236"/>
              </p:ext>
            </p:extLst>
          </p:nvPr>
        </p:nvGraphicFramePr>
        <p:xfrm>
          <a:off x="1403648" y="2638422"/>
          <a:ext cx="7488833" cy="3310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058">
                  <a:extLst>
                    <a:ext uri="{9D8B030D-6E8A-4147-A177-3AD203B41FA5}">
                      <a16:colId xmlns:a16="http://schemas.microsoft.com/office/drawing/2014/main" val="4040457763"/>
                    </a:ext>
                  </a:extLst>
                </a:gridCol>
                <a:gridCol w="835198">
                  <a:extLst>
                    <a:ext uri="{9D8B030D-6E8A-4147-A177-3AD203B41FA5}">
                      <a16:colId xmlns:a16="http://schemas.microsoft.com/office/drawing/2014/main" val="16136764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412332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96958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877667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841551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21849573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879558726"/>
                    </a:ext>
                  </a:extLst>
                </a:gridCol>
              </a:tblGrid>
              <a:tr h="2207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КЛИЕНТ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Задание 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Задание 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Задание 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Валюта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Деньги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Кредитные карты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 баллов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4118641175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1408593874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1373527800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990486845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1175432704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1862371123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2900949378"/>
                  </a:ext>
                </a:extLst>
              </a:tr>
              <a:tr h="157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86" marR="41286" marT="0" marB="0"/>
                </a:tc>
                <a:extLst>
                  <a:ext uri="{0D108BD9-81ED-4DB2-BD59-A6C34878D82A}">
                    <a16:rowId xmlns:a16="http://schemas.microsoft.com/office/drawing/2014/main" val="273490943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0224" y="2638425"/>
            <a:ext cx="16153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4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занятия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: формирование представления 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деятельности банковской системы.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формирование представления о кредитовании;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формирование представления о банковском вкладе;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формирование представления о валютных операциях.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Деньги, валюта,</a:t>
            </a:r>
            <a:br>
              <a:rPr lang="ru-RU" dirty="0" smtClean="0"/>
            </a:br>
            <a:r>
              <a:rPr lang="ru-RU" dirty="0" smtClean="0"/>
              <a:t>кредитные карты</a:t>
            </a:r>
            <a:endParaRPr lang="ru-RU" dirty="0"/>
          </a:p>
        </p:txBody>
      </p:sp>
      <p:pic>
        <p:nvPicPr>
          <p:cNvPr id="3" name="Рисунок 2" descr="http://babycot.ru/wp-content/uploads/2016/03/menedzhe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2341">
            <a:off x="332497" y="2274751"/>
            <a:ext cx="2373101" cy="26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3576">
            <a:off x="5963239" y="3290720"/>
            <a:ext cx="3248299" cy="3376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3315">
            <a:off x="1428879" y="4426663"/>
            <a:ext cx="3051312" cy="2225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1250">
            <a:off x="2880098" y="2492217"/>
            <a:ext cx="3436889" cy="15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54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1772816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Личностные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проявить коммуникативную компетентность в общении и сотрудничестве со сверстниками;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освоить социальные нормы, правила поведения и социальные роли в сообществе;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сформировать способность к саморазвитию.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24128" cy="1296144"/>
          </a:xfrm>
        </p:spPr>
        <p:txBody>
          <a:bodyPr>
            <a:normAutofit/>
          </a:bodyPr>
          <a:lstStyle/>
          <a:p>
            <a:pPr lvl="0"/>
            <a:r>
              <a:rPr lang="ru-RU" sz="2800" b="1" cap="none" dirty="0">
                <a:solidFill>
                  <a:schemeClr val="tx1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Планируемые результаты</a:t>
            </a:r>
            <a:br>
              <a:rPr lang="ru-RU" sz="2800" b="1" cap="none" dirty="0">
                <a:solidFill>
                  <a:schemeClr val="tx1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lang="ru-RU" dirty="0">
                <a:solidFill>
                  <a:srgbClr val="FF000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регулятивные УУ</a:t>
            </a:r>
            <a:r>
              <a:rPr lang="ru-RU" sz="20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Д: планировать свою деятельность в соответствии с задачей, контролировать и оценивать свои действия, контролировать и оценивать действия другого ученика;</a:t>
            </a:r>
            <a:endParaRPr lang="ru-RU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познавательные УУД</a:t>
            </a:r>
            <a:r>
              <a:rPr lang="ru-RU" sz="20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: принимать и сохранять учебную цель и задачи, использовать знаково-символические средства для создания моделей изучаемых объектов и процессов, интегрироваться в группу сверстников и строить продуктивное взаимодействие и сотрудничество, работать с информацией, структурировать ее в форме таблицы;</a:t>
            </a:r>
            <a:endParaRPr lang="ru-RU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коммуникативные УУД</a:t>
            </a:r>
            <a:r>
              <a:rPr lang="ru-RU" sz="20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: сотрудничать с педагогом и сверстниками при решении учебных задач, слушать и вступать в диалог, владение монологической и диалогической формами речи;</a:t>
            </a:r>
            <a:endParaRPr lang="ru-RU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личностные УУД</a:t>
            </a:r>
            <a:r>
              <a:rPr lang="ru-RU" sz="20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Candara" pitchFamily="34" charset="0"/>
                <a:ea typeface="Calibri" pitchFamily="34" charset="0"/>
                <a:cs typeface="Times New Roman" pitchFamily="18" charset="0"/>
              </a:rPr>
              <a:t>смыслообразование</a:t>
            </a:r>
            <a:r>
              <a:rPr lang="ru-RU" sz="20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 (определение практического значения знания), формирование личностного отношения к изучаемому материалу, формирование уверенности в своих силах</a:t>
            </a:r>
            <a:r>
              <a:rPr lang="ru-RU" sz="2000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Предметные</a:t>
            </a:r>
            <a:r>
              <a:rPr lang="ru-RU" sz="2800" dirty="0">
                <a:solidFill>
                  <a:srgbClr val="FF000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сформировать представление о функциях банка и основных видах банковской деятельности;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усвоить понятия </a:t>
            </a:r>
            <a:endParaRPr lang="ru-RU" sz="3200" dirty="0" smtClean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>
                <a:latin typeface="Candara" pitchFamily="34" charset="0"/>
                <a:ea typeface="Calibri" pitchFamily="34" charset="0"/>
                <a:cs typeface="Times New Roman" pitchFamily="18" charset="0"/>
              </a:rPr>
              <a:t>банк», «вклад», «кредит», «договор», «кредитная карта», «валюта».</a:t>
            </a:r>
            <a:r>
              <a:rPr lang="ru-RU" sz="3200" dirty="0">
                <a:latin typeface="Candara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1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ndara" pitchFamily="34" charset="0"/>
              </a:rPr>
              <a:t>Организация  пространства игры</a:t>
            </a:r>
            <a:endParaRPr lang="ru-RU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1571612"/>
            <a:ext cx="1428760" cy="714380"/>
            <a:chOff x="214282" y="1571612"/>
            <a:chExt cx="1428760" cy="714380"/>
          </a:xfrm>
        </p:grpSpPr>
        <p:sp>
          <p:nvSpPr>
            <p:cNvPr id="3" name="TextBox 2"/>
            <p:cNvSpPr txBox="1"/>
            <p:nvPr/>
          </p:nvSpPr>
          <p:spPr>
            <a:xfrm>
              <a:off x="214282" y="1643050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andara" pitchFamily="34" charset="0"/>
                </a:rPr>
                <a:t>Банк</a:t>
              </a:r>
              <a:endParaRPr lang="ru-RU" sz="3200" b="1" dirty="0">
                <a:latin typeface="Candara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5720" y="1571612"/>
              <a:ext cx="128588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000232" y="1571612"/>
            <a:ext cx="1428760" cy="714380"/>
            <a:chOff x="214282" y="1571612"/>
            <a:chExt cx="1428760" cy="714380"/>
          </a:xfrm>
        </p:grpSpPr>
        <p:sp>
          <p:nvSpPr>
            <p:cNvPr id="7" name="TextBox 6"/>
            <p:cNvSpPr txBox="1"/>
            <p:nvPr/>
          </p:nvSpPr>
          <p:spPr>
            <a:xfrm>
              <a:off x="214282" y="1643050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andara" pitchFamily="34" charset="0"/>
                </a:rPr>
                <a:t>Банк</a:t>
              </a:r>
              <a:endParaRPr lang="ru-RU" sz="3200" b="1" dirty="0">
                <a:latin typeface="Candara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720" y="1571612"/>
              <a:ext cx="128588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86182" y="1571612"/>
            <a:ext cx="1428760" cy="714380"/>
            <a:chOff x="214282" y="1571612"/>
            <a:chExt cx="1428760" cy="714380"/>
          </a:xfrm>
        </p:grpSpPr>
        <p:sp>
          <p:nvSpPr>
            <p:cNvPr id="10" name="TextBox 9"/>
            <p:cNvSpPr txBox="1"/>
            <p:nvPr/>
          </p:nvSpPr>
          <p:spPr>
            <a:xfrm>
              <a:off x="214282" y="1643050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andara" pitchFamily="34" charset="0"/>
                </a:rPr>
                <a:t>Банк</a:t>
              </a:r>
              <a:endParaRPr lang="ru-RU" sz="3200" b="1" dirty="0">
                <a:latin typeface="Candara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5720" y="1571612"/>
              <a:ext cx="128588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00694" y="1571612"/>
            <a:ext cx="1428760" cy="714380"/>
            <a:chOff x="214282" y="1571612"/>
            <a:chExt cx="1428760" cy="714380"/>
          </a:xfrm>
        </p:grpSpPr>
        <p:sp>
          <p:nvSpPr>
            <p:cNvPr id="13" name="TextBox 12"/>
            <p:cNvSpPr txBox="1"/>
            <p:nvPr/>
          </p:nvSpPr>
          <p:spPr>
            <a:xfrm>
              <a:off x="214282" y="1643050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andara" pitchFamily="34" charset="0"/>
                </a:rPr>
                <a:t>Банк</a:t>
              </a:r>
              <a:endParaRPr lang="ru-RU" sz="3200" b="1" dirty="0">
                <a:latin typeface="Candara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5720" y="1571612"/>
              <a:ext cx="128588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358082" y="1571612"/>
            <a:ext cx="1428760" cy="714380"/>
            <a:chOff x="214282" y="1571612"/>
            <a:chExt cx="1428760" cy="714380"/>
          </a:xfrm>
        </p:grpSpPr>
        <p:sp>
          <p:nvSpPr>
            <p:cNvPr id="16" name="TextBox 15"/>
            <p:cNvSpPr txBox="1"/>
            <p:nvPr/>
          </p:nvSpPr>
          <p:spPr>
            <a:xfrm>
              <a:off x="214282" y="1643050"/>
              <a:ext cx="1428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latin typeface="Candara" pitchFamily="34" charset="0"/>
                </a:rPr>
                <a:t>Банк</a:t>
              </a:r>
              <a:endParaRPr lang="ru-RU" sz="3200" b="1" dirty="0">
                <a:latin typeface="Candar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5720" y="1571612"/>
              <a:ext cx="1285884" cy="714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29058" y="5500702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ndara" pitchFamily="34" charset="0"/>
              </a:rPr>
              <a:t>Центральный банк</a:t>
            </a:r>
            <a:endParaRPr lang="ru-RU" sz="3200" b="1" dirty="0">
              <a:latin typeface="Candar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429264"/>
            <a:ext cx="3929090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714348" y="3929066"/>
            <a:ext cx="1500198" cy="642942"/>
            <a:chOff x="714348" y="3929066"/>
            <a:chExt cx="1500198" cy="642942"/>
          </a:xfrm>
        </p:grpSpPr>
        <p:sp>
          <p:nvSpPr>
            <p:cNvPr id="20" name="TextBox 19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14942" y="4143380"/>
            <a:ext cx="1500198" cy="642942"/>
            <a:chOff x="5062542" y="3990980"/>
            <a:chExt cx="1500198" cy="642942"/>
          </a:xfrm>
        </p:grpSpPr>
        <p:sp>
          <p:nvSpPr>
            <p:cNvPr id="24" name="TextBox 23"/>
            <p:cNvSpPr txBox="1"/>
            <p:nvPr/>
          </p:nvSpPr>
          <p:spPr>
            <a:xfrm>
              <a:off x="5062542" y="4133856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205418" y="3990980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43042" y="2571744"/>
            <a:ext cx="1500198" cy="642942"/>
            <a:chOff x="714348" y="3929066"/>
            <a:chExt cx="1500198" cy="642942"/>
          </a:xfrm>
        </p:grpSpPr>
        <p:sp>
          <p:nvSpPr>
            <p:cNvPr id="27" name="TextBox 26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000364" y="4214818"/>
            <a:ext cx="1500198" cy="642942"/>
            <a:chOff x="714348" y="3929066"/>
            <a:chExt cx="1500198" cy="642942"/>
          </a:xfrm>
        </p:grpSpPr>
        <p:sp>
          <p:nvSpPr>
            <p:cNvPr id="30" name="TextBox 29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786050" y="3214686"/>
            <a:ext cx="1500198" cy="642942"/>
            <a:chOff x="714348" y="3929066"/>
            <a:chExt cx="1500198" cy="642942"/>
          </a:xfrm>
        </p:grpSpPr>
        <p:sp>
          <p:nvSpPr>
            <p:cNvPr id="33" name="TextBox 32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786182" y="2643182"/>
            <a:ext cx="1500198" cy="642942"/>
            <a:chOff x="714348" y="3929066"/>
            <a:chExt cx="1500198" cy="642942"/>
          </a:xfrm>
        </p:grpSpPr>
        <p:sp>
          <p:nvSpPr>
            <p:cNvPr id="36" name="TextBox 35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215206" y="2428868"/>
            <a:ext cx="1500198" cy="642942"/>
            <a:chOff x="714348" y="3929066"/>
            <a:chExt cx="1500198" cy="642942"/>
          </a:xfrm>
        </p:grpSpPr>
        <p:sp>
          <p:nvSpPr>
            <p:cNvPr id="39" name="TextBox 38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57818" y="2428868"/>
            <a:ext cx="1500198" cy="642942"/>
            <a:chOff x="714348" y="3929066"/>
            <a:chExt cx="1500198" cy="642942"/>
          </a:xfrm>
        </p:grpSpPr>
        <p:sp>
          <p:nvSpPr>
            <p:cNvPr id="42" name="TextBox 41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0" y="2500306"/>
            <a:ext cx="1500198" cy="642942"/>
            <a:chOff x="714348" y="3929066"/>
            <a:chExt cx="1500198" cy="642942"/>
          </a:xfrm>
        </p:grpSpPr>
        <p:sp>
          <p:nvSpPr>
            <p:cNvPr id="45" name="TextBox 44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143636" y="3143248"/>
            <a:ext cx="1500198" cy="642942"/>
            <a:chOff x="714348" y="3929066"/>
            <a:chExt cx="1500198" cy="642942"/>
          </a:xfrm>
        </p:grpSpPr>
        <p:sp>
          <p:nvSpPr>
            <p:cNvPr id="48" name="TextBox 47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286644" y="3643314"/>
            <a:ext cx="1500198" cy="642942"/>
            <a:chOff x="714348" y="3929066"/>
            <a:chExt cx="1500198" cy="642942"/>
          </a:xfrm>
        </p:grpSpPr>
        <p:sp>
          <p:nvSpPr>
            <p:cNvPr id="51" name="TextBox 50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00034" y="5000636"/>
            <a:ext cx="1500198" cy="642942"/>
            <a:chOff x="714348" y="3929066"/>
            <a:chExt cx="1500198" cy="642942"/>
          </a:xfrm>
        </p:grpSpPr>
        <p:sp>
          <p:nvSpPr>
            <p:cNvPr id="54" name="TextBox 53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857356" y="4643446"/>
            <a:ext cx="1500198" cy="642942"/>
            <a:chOff x="714348" y="3929066"/>
            <a:chExt cx="1500198" cy="642942"/>
          </a:xfrm>
        </p:grpSpPr>
        <p:sp>
          <p:nvSpPr>
            <p:cNvPr id="57" name="TextBox 56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00496" y="4643446"/>
            <a:ext cx="1500198" cy="642942"/>
            <a:chOff x="714348" y="3929066"/>
            <a:chExt cx="1500198" cy="642942"/>
          </a:xfrm>
        </p:grpSpPr>
        <p:sp>
          <p:nvSpPr>
            <p:cNvPr id="60" name="TextBox 59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071934" y="3571876"/>
            <a:ext cx="1500198" cy="642942"/>
            <a:chOff x="714348" y="3929066"/>
            <a:chExt cx="1500198" cy="642942"/>
          </a:xfrm>
        </p:grpSpPr>
        <p:sp>
          <p:nvSpPr>
            <p:cNvPr id="63" name="TextBox 62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643702" y="4572008"/>
            <a:ext cx="1500198" cy="642942"/>
            <a:chOff x="714348" y="3929066"/>
            <a:chExt cx="1500198" cy="642942"/>
          </a:xfrm>
        </p:grpSpPr>
        <p:sp>
          <p:nvSpPr>
            <p:cNvPr id="66" name="TextBox 65"/>
            <p:cNvSpPr txBox="1"/>
            <p:nvPr/>
          </p:nvSpPr>
          <p:spPr>
            <a:xfrm>
              <a:off x="714348" y="4071942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Candara" pitchFamily="34" charset="0"/>
                </a:rPr>
                <a:t>клиент</a:t>
              </a: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857224" y="3929066"/>
              <a:ext cx="1143008" cy="6429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Вводный инструктаж (5 минут).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Деятельность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Слушают учителя, усваивают правила проведения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Деятельность педагога.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Объявляет тему занятия, цель и задачи, озвучивает правила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2529954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Выбор ролей в игре по жребию (2 минуты).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Деятельность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Вытягивание «жетона», соответствующего роли: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красный жетон - «БАНК»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желтый жетон - «КЛИЕНТ»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зеленый жетон - «ЦЕНТРАЛЬНЫЙ БАНК».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Получение инструкций и раздаточного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Деятельность педагога.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Организация жеребьевки, раздача инструкций и комплектов раздаточного материала.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Ознакомление с ролью в соответствии с инструкцией.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Candara" pitchFamily="34" charset="0"/>
              </a:rPr>
              <a:t>Проведение игры (30 минут)</a:t>
            </a:r>
            <a:endParaRPr lang="ru-RU" sz="2400" u="sng" dirty="0">
              <a:latin typeface="Candara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714356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«Банкиры» (10 человек)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разбиваются на 5 пар по два человека – 5 «банков».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придумывают название, создают рекламный плакат.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выдают задание клиенту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и взамен – </a:t>
            </a:r>
            <a:r>
              <a:rPr lang="ru-RU" sz="2400" b="1" dirty="0" smtClean="0">
                <a:latin typeface="Candara" pitchFamily="34" charset="0"/>
                <a:ea typeface="Calibri" pitchFamily="34" charset="0"/>
                <a:cs typeface="Times New Roman" pitchFamily="18" charset="0"/>
              </a:rPr>
              <a:t>банковский продукт: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 smtClean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заполнение пропусков в «кредитном договоре» - «кредитная карта»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задача на вычисление процента по вкладу – вклад,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задание на сопоставление названия страны с ее денежной единицей – «валюта»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4. оценивают правильность выполнения задания, вносят сведения в таблицу «Услуги».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Candara" pitchFamily="34" charset="0"/>
                <a:cs typeface="Arial" pitchFamily="34" charset="0"/>
              </a:rPr>
              <a:t>5. сдают результаты в «Центральный банк»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4285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</a:rPr>
              <a:t>Деятельность учащихся</a:t>
            </a: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124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Candara" pitchFamily="34" charset="0"/>
              </a:rPr>
              <a:t>Проведение игры (30 минут)</a:t>
            </a:r>
            <a:endParaRPr lang="ru-RU" sz="2400" u="sng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4285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ndara" pitchFamily="34" charset="0"/>
              </a:rPr>
              <a:t>Деятельность учащихся</a:t>
            </a: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000108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«Клиенты» (16 человек)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выбирают «банк».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2. выполняют задание и получают банковский продукт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ndar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714620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заполнение пропусков в «кредитном договоре» - «кредитная карта»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задача на вычисление процента по вкладу – вклад,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задание на сопоставление названия страны с ее денежной единицей – «валюта»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ndara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Candara" pitchFamily="34" charset="0"/>
                <a:cs typeface="Arial" pitchFamily="34" charset="0"/>
              </a:rPr>
              <a:t>. сдают результаты в «Центральный банк»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1026" name="Picture 2" descr="ÐÐ½Ð¸Ð¼Ð°ÑÐºÐ¸ ÐÐµÐ½ÑÐ³Ð¸, ÑÐ°Ð·Ð½ÑÐµ Ð°Ð½Ð¸Ð¼Ð°ÑÐºÐ¸ | Smayli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77901"/>
            <a:ext cx="1238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202</TotalTime>
  <Words>929</Words>
  <Application>Microsoft Office PowerPoint</Application>
  <PresentationFormat>Экран (4:3)</PresentationFormat>
  <Paragraphs>290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Corbel</vt:lpstr>
      <vt:lpstr>Gill Sans MT</vt:lpstr>
      <vt:lpstr>Times New Roman</vt:lpstr>
      <vt:lpstr>Parcel</vt:lpstr>
      <vt:lpstr>Деловая игра  «На пороге банка» для учащихся 8-9 классов</vt:lpstr>
      <vt:lpstr>Презентация PowerPoint</vt:lpstr>
      <vt:lpstr>Планируемые 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№1. «КЛИЕНТ» Заполняет «БАНК» </vt:lpstr>
      <vt:lpstr> Таблица №2. «БАНК» Заполняет «Центральный банк»  </vt:lpstr>
      <vt:lpstr>Таблица №3. Итоговая</vt:lpstr>
      <vt:lpstr>Деньги, валюта, кредитные карты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94</cp:revision>
  <dcterms:created xsi:type="dcterms:W3CDTF">2018-10-18T03:57:06Z</dcterms:created>
  <dcterms:modified xsi:type="dcterms:W3CDTF">2018-10-18T19:08:05Z</dcterms:modified>
</cp:coreProperties>
</file>