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66" r:id="rId3"/>
    <p:sldId id="267" r:id="rId4"/>
    <p:sldId id="257" r:id="rId5"/>
    <p:sldId id="258" r:id="rId6"/>
    <p:sldId id="259" r:id="rId7"/>
    <p:sldId id="260" r:id="rId8"/>
    <p:sldId id="268" r:id="rId9"/>
    <p:sldId id="261" r:id="rId10"/>
    <p:sldId id="262" r:id="rId11"/>
    <p:sldId id="263" r:id="rId12"/>
    <p:sldId id="264" r:id="rId13"/>
    <p:sldId id="265" r:id="rId1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Nunito" panose="020B060402020202020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DACAD822-E1F2-4DF9-92F7-AF36A2DFE90A}">
  <a:tblStyle styleId="{DACAD822-E1F2-4DF9-92F7-AF36A2DFE90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8" d="100"/>
          <a:sy n="98" d="100"/>
        </p:scale>
        <p:origin x="-492" y="3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744926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443b3cd524_0_5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443b3cd524_0_5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443b3cd524_0_4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443b3cd524_0_4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443b3cd524_0_4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443b3cd524_0_4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443b3cd524_0_4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443b3cd524_0_4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443b3cd524_0_4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443b3cd524_0_4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443b3cd524_0_4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443b3cd524_0_4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443b3cd524_0_4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443b3cd524_0_4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443b3cd524_0_4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443b3cd524_0_4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443b3cd524_0_5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443b3cd524_0_5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11"/>
          <p:cNvSpPr txBox="1">
            <a:spLocks noGrp="1"/>
          </p:cNvSpPr>
          <p:nvPr>
            <p:ph type="title" hasCustomPrompt="1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1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3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0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8" name="Google Shape;108;p1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3"/>
          <p:cNvSpPr txBox="1">
            <a:spLocks noGrp="1"/>
          </p:cNvSpPr>
          <p:nvPr>
            <p:ph type="ctrTitle"/>
          </p:nvPr>
        </p:nvSpPr>
        <p:spPr>
          <a:xfrm>
            <a:off x="1533409" y="785773"/>
            <a:ext cx="6668100" cy="320973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5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30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Внеурочная деятельность</a:t>
            </a:r>
            <a:r>
              <a:rPr lang="ru" sz="3000" b="1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" sz="3000" b="1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" sz="3000" b="1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Коррекционно-воспитательное </a:t>
            </a:r>
            <a:r>
              <a:rPr lang="ru" sz="30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занятие </a:t>
            </a:r>
            <a:r>
              <a:rPr lang="ru-RU" sz="3000" b="1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для обучающихся с УО</a:t>
            </a:r>
            <a:br>
              <a:rPr lang="ru-RU" sz="3000" b="1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" sz="3000" b="1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 </a:t>
            </a:r>
            <a:r>
              <a:rPr lang="ru" sz="300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финансовой </a:t>
            </a:r>
            <a:r>
              <a:rPr lang="ru" sz="3000" b="1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грамотности</a:t>
            </a:r>
            <a:r>
              <a:rPr lang="ru" sz="3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" sz="3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" sz="3000" b="1" i="1" dirty="0" smtClean="0">
                <a:solidFill>
                  <a:srgbClr val="351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</a:t>
            </a:r>
            <a:r>
              <a:rPr lang="ru" sz="3000" b="1" dirty="0" smtClean="0">
                <a:solidFill>
                  <a:srgbClr val="351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Семейный </a:t>
            </a:r>
            <a:r>
              <a:rPr lang="ru" sz="3000" b="1" dirty="0">
                <a:solidFill>
                  <a:srgbClr val="351C7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бюджет»</a:t>
            </a:r>
            <a:endParaRPr sz="3000" dirty="0">
              <a:solidFill>
                <a:srgbClr val="351C7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50" b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29;p13"/>
          <p:cNvSpPr txBox="1">
            <a:spLocks noGrp="1"/>
          </p:cNvSpPr>
          <p:nvPr>
            <p:ph type="subTitle" idx="1"/>
          </p:nvPr>
        </p:nvSpPr>
        <p:spPr>
          <a:xfrm>
            <a:off x="1959430" y="2892489"/>
            <a:ext cx="6662056" cy="188478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" sz="1350" b="1" i="1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50" b="1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Авторы</a:t>
            </a:r>
            <a:r>
              <a:rPr lang="ru" sz="1350" b="1" i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lang="ru" sz="1350" b="1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&lt;</a:t>
            </a:r>
            <a:endParaRPr sz="1350" b="1" i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/>
            <a:r>
              <a:rPr lang="ru" sz="135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1350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Евстафьев Д.Ю. </a:t>
            </a:r>
            <a:endParaRPr lang="en-US" sz="1350" i="1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/>
            <a:r>
              <a:rPr lang="ru-RU" sz="1350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Соловьёва Т.В.</a:t>
            </a:r>
            <a:r>
              <a:rPr lang="ru" sz="1350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lang="en-US" sz="1350" i="1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/>
            <a:r>
              <a:rPr lang="ru-RU" sz="1350" i="1" dirty="0" err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Бойцева</a:t>
            </a:r>
            <a:r>
              <a:rPr lang="ru-RU" sz="1350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М.А.</a:t>
            </a:r>
          </a:p>
          <a:p>
            <a:pPr marL="0" indent="0" algn="r"/>
            <a:r>
              <a:rPr lang="ru" sz="1350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Миньковская Л.И.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50" i="1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02.11.2018 </a:t>
            </a:r>
            <a:r>
              <a:rPr lang="ru" sz="1350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г.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lang="ru" sz="1350" i="1" dirty="0" smtClean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50" b="1" i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                                  </a:t>
            </a:r>
            <a:endParaRPr sz="1350" b="1" i="1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9"/>
          <p:cNvSpPr txBox="1">
            <a:spLocks noGrp="1"/>
          </p:cNvSpPr>
          <p:nvPr>
            <p:ph type="title"/>
          </p:nvPr>
        </p:nvSpPr>
        <p:spPr>
          <a:xfrm>
            <a:off x="819150" y="573575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                                                        </a:t>
            </a:r>
            <a:r>
              <a:rPr lang="ru" sz="1350" b="1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«Нажить много денег – храбрость; </a:t>
            </a:r>
            <a:endParaRPr sz="135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50" b="1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сохранить их – мудрость,</a:t>
            </a:r>
            <a:endParaRPr sz="135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50" b="1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  умело расходовать – искусство».</a:t>
            </a:r>
            <a:endParaRPr sz="1350" b="1" i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5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                                                                                      </a:t>
            </a:r>
            <a:r>
              <a:rPr lang="ru" sz="13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Бертольд Авербах </a:t>
            </a:r>
            <a:endParaRPr sz="135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9"/>
          <p:cNvSpPr txBox="1">
            <a:spLocks noGrp="1"/>
          </p:cNvSpPr>
          <p:nvPr>
            <p:ph type="body" idx="1"/>
          </p:nvPr>
        </p:nvSpPr>
        <p:spPr>
          <a:xfrm>
            <a:off x="762075" y="1594975"/>
            <a:ext cx="7720800" cy="285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                      "Budget"</a:t>
            </a:r>
            <a:endParaRPr sz="1800" b="1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Бюджет</a:t>
            </a:r>
            <a:r>
              <a:rPr lang="ru" sz="1800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это смета доходов и расходов.</a:t>
            </a:r>
            <a:r>
              <a:rPr lang="ru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Семейный бюджет </a:t>
            </a:r>
            <a:r>
              <a:rPr lang="ru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это деньги, которые семья зарабатывает и расходует.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Игра   «</a:t>
            </a:r>
            <a:r>
              <a:rPr lang="ru"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СЕМЕЙНЫЙ БЮДЖЕТ»</a:t>
            </a:r>
            <a:endParaRPr sz="1800"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Используя таблицу «Алфавит», расшифруй  название игры. 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19   6     14    6    11    15    29    11            2     32    5     8     6     20</a:t>
            </a:r>
            <a:endParaRPr sz="135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     Е      М   Е     Й     Н    Ы     Й            Б    Ю    Д     Ж    Е     Т   </a:t>
            </a:r>
            <a:endParaRPr sz="135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50"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5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Приложение № 1    </a:t>
            </a:r>
            <a:endParaRPr sz="135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50"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50"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50"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166" name="Google Shape;166;p19"/>
          <p:cNvGraphicFramePr/>
          <p:nvPr/>
        </p:nvGraphicFramePr>
        <p:xfrm>
          <a:off x="762075" y="3376660"/>
          <a:ext cx="4831275" cy="609570"/>
        </p:xfrm>
        <a:graphic>
          <a:graphicData uri="http://schemas.openxmlformats.org/drawingml/2006/table">
            <a:tbl>
              <a:tblPr>
                <a:noFill/>
                <a:tableStyleId>{DACAD822-E1F2-4DF9-92F7-AF36A2DFE90A}</a:tableStyleId>
              </a:tblPr>
              <a:tblGrid>
                <a:gridCol w="4831275"/>
              </a:tblGrid>
              <a:tr h="4721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0"/>
          <p:cNvSpPr txBox="1">
            <a:spLocks noGrp="1"/>
          </p:cNvSpPr>
          <p:nvPr>
            <p:ph type="title"/>
          </p:nvPr>
        </p:nvSpPr>
        <p:spPr>
          <a:xfrm>
            <a:off x="539525" y="352350"/>
            <a:ext cx="7847100" cy="44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5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                                                                                             </a:t>
            </a:r>
            <a:r>
              <a:rPr lang="ru" sz="14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Приложение №2</a:t>
            </a:r>
            <a:endParaRPr sz="1400"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                                                                     Игра “Семейный бюджет”</a:t>
            </a:r>
            <a:endParaRPr sz="1400"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заработная плата</a:t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                                                                     заплатить налоги</a:t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пенсия</a:t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                                                                      оплатить кредит</a:t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                                                                    </a:t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                                                                           ЖКХ</a:t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стипендия</a:t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                       </a:t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премия</a:t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наследство</a:t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деньги в подарок </a:t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 день рождения</a:t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выигрыш в лотерею</a:t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дополнительный заработок — </a:t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продажа  с огорода картофеля, огурцов</a:t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2" name="Google Shape;172;p20"/>
          <p:cNvSpPr txBox="1">
            <a:spLocks noGrp="1"/>
          </p:cNvSpPr>
          <p:nvPr>
            <p:ph type="body" idx="1"/>
          </p:nvPr>
        </p:nvSpPr>
        <p:spPr>
          <a:xfrm rot="10800000" flipH="1">
            <a:off x="819150" y="5180475"/>
            <a:ext cx="7505700" cy="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73" name="Google Shape;17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17800" y="766575"/>
            <a:ext cx="3363050" cy="272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1"/>
          <p:cNvSpPr txBox="1">
            <a:spLocks noGrp="1"/>
          </p:cNvSpPr>
          <p:nvPr>
            <p:ph type="title"/>
          </p:nvPr>
        </p:nvSpPr>
        <p:spPr>
          <a:xfrm rot="10800000" flipH="1">
            <a:off x="819150" y="86325"/>
            <a:ext cx="7505700" cy="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1"/>
          <p:cNvSpPr txBox="1">
            <a:spLocks noGrp="1"/>
          </p:cNvSpPr>
          <p:nvPr>
            <p:ph type="body" idx="1"/>
          </p:nvPr>
        </p:nvSpPr>
        <p:spPr>
          <a:xfrm>
            <a:off x="819150" y="378800"/>
            <a:ext cx="7505700" cy="405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5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Приложение № 3</a:t>
            </a:r>
            <a:endParaRPr sz="1350"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i="1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Ролевая игра «Источники доходов семьи».</a:t>
            </a:r>
            <a:endParaRPr sz="1400">
              <a:solidFill>
                <a:srgbClr val="C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Бабушка,Папа,Старший брат,Дети,Мама с маленькой дочкой</a:t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Пособие,Стипендия,Зарплата,Пенсия.</a:t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Постоянные и временные доходы и расходы; </a:t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обязательные  или постоянные и непредвиденные.</a:t>
            </a:r>
            <a:endParaRPr sz="135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50"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Дефицит семейного бюджета</a:t>
            </a:r>
            <a:endParaRPr sz="135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50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Задание:подсчитать основной доход семьи за месяц</a:t>
            </a:r>
            <a:r>
              <a:rPr lang="ru" sz="13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…</a:t>
            </a:r>
            <a:endParaRPr sz="135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5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Приложение № 4</a:t>
            </a:r>
            <a:endParaRPr sz="135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50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Закрепление:</a:t>
            </a:r>
            <a:r>
              <a:rPr lang="ru" sz="13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ru" sz="1350" i="1" u="sng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Игра «Доход-расход»</a:t>
            </a:r>
            <a:endParaRPr sz="1350" i="1" u="sng">
              <a:solidFill>
                <a:srgbClr val="CC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Коллективная работа.</a:t>
            </a:r>
            <a:endParaRPr sz="135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Слова: зарплата, пенсия, стипендия, пособие, квартплата, транспортные услуги, продукты-  распределить в два столбика: ДОХОД - РАСХОД.</a:t>
            </a:r>
            <a:endParaRPr sz="135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5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Задание</a:t>
            </a:r>
            <a:r>
              <a:rPr lang="ru" sz="13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 </a:t>
            </a:r>
            <a:r>
              <a:rPr lang="ru" sz="1350">
                <a:solidFill>
                  <a:srgbClr val="CC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Упражнение «Расходы семейного бюджета». </a:t>
            </a:r>
            <a:endParaRPr sz="135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50" b="1" i="1" u="sng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0" name="Google Shape;18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10350" y="2062550"/>
            <a:ext cx="1644450" cy="1236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2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                   </a:t>
            </a:r>
            <a:r>
              <a:rPr lang="ru" b="1"/>
              <a:t>СПАСИБО ЗА ВНИМАНИЕ! </a:t>
            </a:r>
            <a:endParaRPr b="1"/>
          </a:p>
        </p:txBody>
      </p:sp>
      <p:sp>
        <p:nvSpPr>
          <p:cNvPr id="186" name="Google Shape;186;p22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"/>
              <a:t>     </a:t>
            </a:r>
            <a:endParaRPr/>
          </a:p>
        </p:txBody>
      </p:sp>
      <p:pic>
        <p:nvPicPr>
          <p:cNvPr id="187" name="Google Shape;18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8125" y="1800200"/>
            <a:ext cx="5316600" cy="2354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9150" y="58353"/>
            <a:ext cx="7505700" cy="856034"/>
          </a:xfrm>
        </p:spPr>
        <p:txBody>
          <a:bodyPr/>
          <a:lstStyle/>
          <a:p>
            <a:pPr algn="ctr"/>
            <a:r>
              <a:rPr lang="ru-RU" dirty="0" smtClean="0"/>
              <a:t>Особенности в обучении и воспитании детей с умственной отсталостью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9150" y="1147859"/>
            <a:ext cx="7505700" cy="787940"/>
          </a:xfrm>
        </p:spPr>
        <p:txBody>
          <a:bodyPr/>
          <a:lstStyle/>
          <a:p>
            <a:pPr algn="just"/>
            <a:r>
              <a:rPr lang="ru-RU" dirty="0"/>
              <a:t>Под умственной отсталостью понимается стойкое, необратимое недоразвитие уровня психической, в первую очередь интеллектуальной деятельности, связанное с врожденной или приобретенной </a:t>
            </a:r>
            <a:r>
              <a:rPr lang="ru-RU" dirty="0" smtClean="0"/>
              <a:t>тотальной органической </a:t>
            </a:r>
            <a:r>
              <a:rPr lang="ru-RU" dirty="0"/>
              <a:t>патологией головного мозга.</a:t>
            </a:r>
          </a:p>
        </p:txBody>
      </p:sp>
      <p:sp>
        <p:nvSpPr>
          <p:cNvPr id="4" name="Текст 2"/>
          <p:cNvSpPr txBox="1">
            <a:spLocks/>
          </p:cNvSpPr>
          <p:nvPr/>
        </p:nvSpPr>
        <p:spPr>
          <a:xfrm>
            <a:off x="845086" y="1825571"/>
            <a:ext cx="7505700" cy="787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just"/>
            <a:r>
              <a:rPr lang="ru-RU" dirty="0"/>
              <a:t>Направленность личности умственно отсталых детей включает мотивы, потребности и интересы. Следует отметить, что из-за недоразвития интеллекта их потребности бедны и слабо регулируются сознанием. Недоразвитие высших культурных потребностей обусловливает своеобразие интересов и мотивационной сферы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Текст 2"/>
          <p:cNvSpPr txBox="1">
            <a:spLocks/>
          </p:cNvSpPr>
          <p:nvPr/>
        </p:nvSpPr>
        <p:spPr>
          <a:xfrm>
            <a:off x="851566" y="2736755"/>
            <a:ext cx="7505700" cy="7879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sz="11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just"/>
            <a:r>
              <a:rPr lang="ru-RU" dirty="0"/>
              <a:t>У интересующих нас детей имеет свои особенности и такая структурная единица личности, как система самоконтроля. Эта система должна обеспечивать возможность осуществлять самоконтроль в процессе выполнения мыслительной и практической деятельности. Высшая </a:t>
            </a:r>
            <a:r>
              <a:rPr lang="ru-RU" dirty="0" err="1"/>
              <a:t>саморегуляция</a:t>
            </a:r>
            <a:r>
              <a:rPr lang="ru-RU" dirty="0"/>
              <a:t> осуществляется специальной системой, обозначаемой как "я". Эта система — образование самосознания. Свойственная умственно отсталым слабость регулирующей функции мышления часто обусловливает их не критичность по отношению к своим и чужим поступкам и действиям. Низкий уровень самосознания во многих случаях приводит к тому, что они начинают обдумывать действие не до, а после его выполнения. Часто это приводит к неумению спланировать свои действия.</a:t>
            </a:r>
          </a:p>
        </p:txBody>
      </p:sp>
    </p:spTree>
    <p:extLst>
      <p:ext uri="{BB962C8B-B14F-4D97-AF65-F5344CB8AC3E}">
        <p14:creationId xmlns:p14="http://schemas.microsoft.com/office/powerpoint/2010/main" val="818864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9150" y="87537"/>
            <a:ext cx="7505700" cy="856034"/>
          </a:xfrm>
        </p:spPr>
        <p:txBody>
          <a:bodyPr/>
          <a:lstStyle/>
          <a:p>
            <a:pPr algn="ctr"/>
            <a:r>
              <a:rPr lang="ru-RU" dirty="0" smtClean="0"/>
              <a:t>Особенности в обучении и воспитании детей с умственной отсталостью</a:t>
            </a: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1793062"/>
              </p:ext>
            </p:extLst>
          </p:nvPr>
        </p:nvGraphicFramePr>
        <p:xfrm>
          <a:off x="301559" y="1060319"/>
          <a:ext cx="8550615" cy="3818155"/>
        </p:xfrm>
        <a:graphic>
          <a:graphicData uri="http://schemas.openxmlformats.org/drawingml/2006/table">
            <a:tbl>
              <a:tblPr firstRow="1" bandRow="1">
                <a:tableStyleId>{DACAD822-E1F2-4DF9-92F7-AF36A2DFE90A}</a:tableStyleId>
              </a:tblPr>
              <a:tblGrid>
                <a:gridCol w="2850205"/>
                <a:gridCol w="2850205"/>
                <a:gridCol w="2850205"/>
              </a:tblGrid>
              <a:tr h="251972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Недостатки</a:t>
                      </a:r>
                      <a:r>
                        <a:rPr lang="ru-RU" sz="1200" b="1" baseline="0" dirty="0" smtClean="0"/>
                        <a:t> видов деятельности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Проблематика обучения ФГ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Пути решения</a:t>
                      </a:r>
                      <a:endParaRPr lang="ru-RU" sz="1200" b="1" dirty="0"/>
                    </a:p>
                  </a:txBody>
                  <a:tcPr/>
                </a:tc>
              </a:tr>
              <a:tr h="9238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, serif"/>
                        </a:rPr>
                        <a:t>Нарушение целенаправленности, неумение преодолевать встречающиеся трудности, непонимание значимости результатов деятельности.</a:t>
                      </a:r>
                      <a:endParaRPr lang="ru-RU" sz="1200" dirty="0" smtClean="0">
                        <a:latin typeface="Open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Непонимание влияния получаемых знаний по финансовой грамотности на жизнь, благосостояние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Введение в предметы элементов финансовой грамотности с начальной школы основываясь</a:t>
                      </a:r>
                      <a:r>
                        <a:rPr lang="ru-RU" sz="1200" baseline="0" dirty="0" smtClean="0"/>
                        <a:t> на практических ситуационных задачах</a:t>
                      </a:r>
                      <a:endParaRPr lang="ru-RU" sz="1200" dirty="0"/>
                    </a:p>
                  </a:txBody>
                  <a:tcPr/>
                </a:tc>
              </a:tr>
              <a:tr h="587935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, serif"/>
                        </a:rPr>
                        <a:t>Трудность переноса прошлого опыта в новые условия.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Отсутствие возможности применения</a:t>
                      </a:r>
                      <a:r>
                        <a:rPr lang="ru-RU" sz="1200" baseline="0" dirty="0" smtClean="0"/>
                        <a:t> в реальности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Использование методов сюжетно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ролевых игр, формирование </a:t>
                      </a:r>
                      <a:r>
                        <a:rPr lang="ru-RU" sz="1200" dirty="0" err="1" smtClean="0"/>
                        <a:t>междпредметных</a:t>
                      </a:r>
                      <a:r>
                        <a:rPr lang="ru-RU" sz="1200" dirty="0" smtClean="0"/>
                        <a:t> связей</a:t>
                      </a:r>
                      <a:endParaRPr lang="ru-RU" sz="1200" dirty="0"/>
                    </a:p>
                  </a:txBody>
                  <a:tcPr/>
                </a:tc>
              </a:tr>
              <a:tr h="92389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, serif"/>
                        </a:rPr>
                        <a:t>Неустойчивость, скудность, ситуативность, </a:t>
                      </a:r>
                      <a:r>
                        <a:rPr lang="ru-RU" sz="1200" dirty="0" err="1" smtClean="0">
                          <a:latin typeface="Times New Roman, serif"/>
                        </a:rPr>
                        <a:t>одномоментность</a:t>
                      </a:r>
                      <a:r>
                        <a:rPr lang="ru-RU" sz="1200" dirty="0" smtClean="0">
                          <a:latin typeface="Times New Roman, serif"/>
                        </a:rPr>
                        <a:t> мотивов, а также неумение планировать свою деятельность и предвидеть ее результаты.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Невозможность</a:t>
                      </a:r>
                      <a:r>
                        <a:rPr lang="ru-RU" sz="1200" baseline="0" dirty="0" smtClean="0"/>
                        <a:t> анализа текущего финансового состояния и как следствие планирование будущего грамотного распоряжения личными и семейными финансами 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Системность в обучении финансовой грамотности,</a:t>
                      </a:r>
                      <a:r>
                        <a:rPr lang="ru-RU" sz="1200" baseline="0" dirty="0" smtClean="0"/>
                        <a:t> использование принципов «от меньшего к большему», элементарности и преемственности</a:t>
                      </a:r>
                      <a:endParaRPr lang="ru-RU" sz="1200" dirty="0"/>
                    </a:p>
                  </a:txBody>
                  <a:tcPr/>
                </a:tc>
              </a:tr>
              <a:tr h="892075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, serif"/>
                        </a:rPr>
                        <a:t>Недостаточное понимание словесной инструкции, неспособность осознать содержание всей инструкции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Трудности в понимании договорных взаимоотношений</a:t>
                      </a:r>
                      <a:r>
                        <a:rPr lang="ru-RU" sz="1200" baseline="0" dirty="0" smtClean="0"/>
                        <a:t> между участниками различных финансовых сделок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Использование кейс-методов,</a:t>
                      </a:r>
                      <a:r>
                        <a:rPr lang="ru-RU" sz="1200" baseline="0" dirty="0" smtClean="0"/>
                        <a:t> средств ИКТ с просмотров фрагментов фильмов и последующим анализом ситуаций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7358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>
            <a:spLocks noGrp="1"/>
          </p:cNvSpPr>
          <p:nvPr>
            <p:ph type="title"/>
          </p:nvPr>
        </p:nvSpPr>
        <p:spPr>
          <a:xfrm>
            <a:off x="819150" y="-7123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4"/>
          <p:cNvSpPr txBox="1">
            <a:spLocks noGrp="1"/>
          </p:cNvSpPr>
          <p:nvPr>
            <p:ph type="body" idx="1"/>
          </p:nvPr>
        </p:nvSpPr>
        <p:spPr>
          <a:xfrm>
            <a:off x="819150" y="500175"/>
            <a:ext cx="7505700" cy="42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5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Форма проведения:</a:t>
            </a:r>
            <a:r>
              <a:rPr lang="ru" sz="13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35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50" b="1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Внеурочная деятельность</a:t>
            </a:r>
            <a:endParaRPr sz="135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Беседа - игра с использованием презентации, решение практических задач</a:t>
            </a:r>
            <a:endParaRPr sz="135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5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Участники:</a:t>
            </a:r>
            <a:r>
              <a:rPr lang="ru" sz="13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обучающиеся 8-9 класс</a:t>
            </a:r>
            <a:endParaRPr sz="135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5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Цель занятия:</a:t>
            </a:r>
            <a:endParaRPr sz="135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Noto Sans Symbols"/>
              <a:buChar char="●"/>
            </a:pPr>
            <a:r>
              <a:rPr lang="ru" sz="13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познакомить учащихся с понятием «семейный бюджет»;</a:t>
            </a:r>
            <a:endParaRPr sz="135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5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Задачи:</a:t>
            </a:r>
            <a:r>
              <a:rPr lang="ru" sz="13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35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5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Обучающие</a:t>
            </a:r>
            <a:r>
              <a:rPr lang="ru" sz="13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 </a:t>
            </a:r>
            <a:endParaRPr sz="135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4325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Times New Roman"/>
              <a:buChar char="●"/>
            </a:pPr>
            <a:r>
              <a:rPr lang="ru" sz="13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Сформировать у детей первоначальное понятие о семейном бюджете. </a:t>
            </a:r>
            <a:endParaRPr sz="135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43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Times New Roman"/>
              <a:buChar char="●"/>
            </a:pPr>
            <a:r>
              <a:rPr lang="ru" sz="13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Овладеть практическими навыками распределять семейный бюджет</a:t>
            </a:r>
            <a:endParaRPr sz="135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5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Воспитательные</a:t>
            </a:r>
            <a:r>
              <a:rPr lang="ru" sz="13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endParaRPr sz="135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43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Times New Roman"/>
              <a:buChar char="●"/>
            </a:pPr>
            <a:r>
              <a:rPr lang="ru" sz="13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способствовать подготовке учащихся к самостоятельной жизни, </a:t>
            </a:r>
            <a:endParaRPr sz="135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143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Times New Roman"/>
              <a:buChar char="●"/>
            </a:pPr>
            <a:r>
              <a:rPr lang="ru" sz="13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способствовать формированию бережного  отношения к финансам семьи, умения работать в команде</a:t>
            </a:r>
            <a:endParaRPr sz="135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5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Коррекционно-развивающие:</a:t>
            </a:r>
            <a:endParaRPr sz="135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Noto Sans Symbols"/>
              <a:buChar char="●"/>
            </a:pPr>
            <a:r>
              <a:rPr lang="ru" sz="13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Развивать навыки диалогической речи учащихся при ответах на вопросы.</a:t>
            </a:r>
            <a:endParaRPr sz="135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Noto Sans Symbols"/>
              <a:buChar char="●"/>
            </a:pPr>
            <a:r>
              <a:rPr lang="ru" sz="13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Расширять и активизировать словарь учащихся через усвоение новых терминов.</a:t>
            </a:r>
            <a:endParaRPr sz="135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Noto Sans Symbols"/>
              <a:buChar char="●"/>
            </a:pPr>
            <a:r>
              <a:rPr lang="ru" sz="13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Коррекция мышления и навыков составления семейного бюджета, умения анализировать информацию, обучение навыкам аргументации выводов.</a:t>
            </a:r>
            <a:endParaRPr sz="135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135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5"/>
          <p:cNvSpPr txBox="1">
            <a:spLocks noGrp="1"/>
          </p:cNvSpPr>
          <p:nvPr>
            <p:ph type="title"/>
          </p:nvPr>
        </p:nvSpPr>
        <p:spPr>
          <a:xfrm rot="10800000" flipH="1">
            <a:off x="819150" y="36950"/>
            <a:ext cx="7505700" cy="8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5"/>
          <p:cNvSpPr txBox="1">
            <a:spLocks noGrp="1"/>
          </p:cNvSpPr>
          <p:nvPr>
            <p:ph type="body" idx="1"/>
          </p:nvPr>
        </p:nvSpPr>
        <p:spPr>
          <a:xfrm>
            <a:off x="608975" y="373175"/>
            <a:ext cx="7505700" cy="43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5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Планируемые результаты обучения:</a:t>
            </a:r>
            <a:endParaRPr sz="1350"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5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ru" sz="13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1.</a:t>
            </a:r>
            <a:r>
              <a:rPr lang="ru" sz="1350" b="1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Предметные:</a:t>
            </a:r>
            <a:r>
              <a:rPr lang="ru" sz="135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35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научатся объяснять, что такое семейный бюджет, из чего он складывается </a:t>
            </a:r>
            <a:endParaRPr sz="135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получат возможность научиться практическим навыкам распределения семейного бюджета </a:t>
            </a:r>
            <a:endParaRPr sz="135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2.</a:t>
            </a:r>
            <a:r>
              <a:rPr lang="ru" sz="1350" b="1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Метапредметные:</a:t>
            </a:r>
            <a:endParaRPr sz="135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Noto Sans Symbols"/>
              <a:buChar char="●"/>
            </a:pPr>
            <a:r>
              <a:rPr lang="ru" sz="1350" b="1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Познавательные УУД:</a:t>
            </a:r>
            <a:endParaRPr sz="135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умение ориентироваться в средствах и расчетах доходов семьи; </a:t>
            </a:r>
            <a:endParaRPr sz="135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Noto Sans Symbols"/>
              <a:buChar char="●"/>
            </a:pPr>
            <a:r>
              <a:rPr lang="ru" sz="1350" b="1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Коммуникативные УУД:</a:t>
            </a:r>
            <a:r>
              <a:rPr lang="ru" sz="13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35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формировать умение договариваться, находить общее решение, умение аргументировать своё предложение, убеждать и уступать; </a:t>
            </a:r>
            <a:endParaRPr sz="135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Noto Sans Symbols"/>
              <a:buChar char="●"/>
            </a:pPr>
            <a:r>
              <a:rPr lang="ru" sz="1350" b="1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Регулятивные УУД:</a:t>
            </a:r>
            <a:r>
              <a:rPr lang="ru" sz="13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35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формирование умения слушать собеседника, принимать и сохранять учебную задачу; проявлять познавательную инициативу в учебном сотрудничестве, в сотрудничестве с учителем ставить новые учебные задачи и др.</a:t>
            </a:r>
            <a:endParaRPr sz="135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3.</a:t>
            </a:r>
            <a:r>
              <a:rPr lang="ru" sz="1350" b="1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Личностные</a:t>
            </a:r>
            <a:r>
              <a:rPr lang="ru" sz="1350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1350" b="1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УУД</a:t>
            </a:r>
            <a:r>
              <a:rPr lang="ru" sz="1350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lang="ru" sz="13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35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формирование умения провести самооценку, организовать взаимооценку и взаимопомощь в группе; </a:t>
            </a:r>
            <a:endParaRPr sz="135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проявление интереса и активности в выборе решения; </a:t>
            </a:r>
            <a:endParaRPr sz="135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5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установление личностного смысла знания.</a:t>
            </a:r>
            <a:endParaRPr sz="135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6"/>
          <p:cNvSpPr txBox="1">
            <a:spLocks noGrp="1"/>
          </p:cNvSpPr>
          <p:nvPr>
            <p:ph type="title"/>
          </p:nvPr>
        </p:nvSpPr>
        <p:spPr>
          <a:xfrm rot="10800000" flipH="1">
            <a:off x="819150" y="49275"/>
            <a:ext cx="7505700" cy="2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6"/>
          <p:cNvSpPr txBox="1">
            <a:spLocks noGrp="1"/>
          </p:cNvSpPr>
          <p:nvPr>
            <p:ph type="body" idx="1"/>
          </p:nvPr>
        </p:nvSpPr>
        <p:spPr>
          <a:xfrm>
            <a:off x="465350" y="615950"/>
            <a:ext cx="7859400" cy="396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Основные понятия: </a:t>
            </a:r>
            <a:r>
              <a:rPr lang="ru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r>
              <a:rPr lang="ru" sz="1800" b="1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доходы семьи,  расходы семьи, бюджет, виды бюджета,</a:t>
            </a:r>
            <a:r>
              <a:rPr lang="ru" sz="1800" b="1" i="1">
                <a:solidFill>
                  <a:srgbClr val="E36C0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" sz="1800" b="1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финансы.</a:t>
            </a:r>
            <a:endParaRPr sz="1800" b="1" i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Оснащение урока: 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●"/>
            </a:pPr>
            <a:r>
              <a:rPr lang="ru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компьютер, проектор, проекционная доска, 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●"/>
            </a:pPr>
            <a:r>
              <a:rPr lang="ru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презентация «Семейный бюджет» 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●"/>
            </a:pPr>
            <a:r>
              <a:rPr lang="ru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письменные принадлежности.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●"/>
            </a:pPr>
            <a:r>
              <a:rPr lang="ru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карточки - задания для групповой и парной работы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●"/>
            </a:pPr>
            <a:r>
              <a:rPr lang="ru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наглядный материал на доске – определения терминов.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●"/>
            </a:pPr>
            <a:r>
              <a:rPr lang="ru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мешочек, распечатки со стихами (крепятся на доску во время занятия),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рисунки с весами, бумага для записей, клей, фломастеры, реквизиты (платок, очки, галстук, фартук, кукла, студенческий билет) для участников игры.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7"/>
          <p:cNvSpPr txBox="1">
            <a:spLocks noGrp="1"/>
          </p:cNvSpPr>
          <p:nvPr>
            <p:ph type="title"/>
          </p:nvPr>
        </p:nvSpPr>
        <p:spPr>
          <a:xfrm rot="10800000" flipH="1">
            <a:off x="819150" y="-62025"/>
            <a:ext cx="7505700" cy="13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7"/>
          <p:cNvSpPr txBox="1">
            <a:spLocks noGrp="1"/>
          </p:cNvSpPr>
          <p:nvPr>
            <p:ph type="body" idx="1"/>
          </p:nvPr>
        </p:nvSpPr>
        <p:spPr>
          <a:xfrm>
            <a:off x="819150" y="1023975"/>
            <a:ext cx="7505700" cy="341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План урока</a:t>
            </a:r>
            <a:endParaRPr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Организационный момент</a:t>
            </a:r>
            <a:r>
              <a:rPr lang="ru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Сообщение темы и цели урока.</a:t>
            </a:r>
            <a:br>
              <a:rPr lang="ru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"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Изучение нового материала</a:t>
            </a:r>
            <a:r>
              <a:rPr lang="ru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Объяснение нового материала с использованием презентации, решение задачи.</a:t>
            </a:r>
            <a:br>
              <a:rPr lang="ru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"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Закрепление нового материала</a:t>
            </a:r>
            <a:r>
              <a:rPr lang="ru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Проверка усвоение основных понятий путем выполнения практического задания.</a:t>
            </a:r>
            <a:br>
              <a:rPr lang="ru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"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Подведение итогов </a:t>
            </a:r>
            <a:r>
              <a:rPr lang="ru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ru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06696" y="262656"/>
            <a:ext cx="7505700" cy="2448000"/>
          </a:xfrm>
        </p:spPr>
        <p:txBody>
          <a:bodyPr/>
          <a:lstStyle/>
          <a:p>
            <a:pPr marL="146050" indent="0" algn="just">
              <a:spcAft>
                <a:spcPts val="1000"/>
              </a:spcAft>
              <a:buNone/>
            </a:pP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Для достижения поставленных </a:t>
            </a:r>
            <a:r>
              <a:rPr lang="ru-RU" sz="2000" b="1" dirty="0" smtClean="0">
                <a:latin typeface="Times New Roman"/>
                <a:ea typeface="Times New Roman"/>
                <a:cs typeface="Times New Roman"/>
              </a:rPr>
              <a:t>целей  </a:t>
            </a: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и </a:t>
            </a:r>
            <a:r>
              <a:rPr lang="ru-RU" sz="2000" b="1" dirty="0" smtClean="0">
                <a:latin typeface="Times New Roman"/>
                <a:ea typeface="Times New Roman"/>
                <a:cs typeface="Times New Roman"/>
              </a:rPr>
              <a:t>решения поставленных задач </a:t>
            </a:r>
            <a:r>
              <a:rPr lang="ru-RU" sz="2000" b="1" dirty="0">
                <a:latin typeface="Times New Roman"/>
                <a:ea typeface="Times New Roman"/>
                <a:cs typeface="Times New Roman"/>
              </a:rPr>
              <a:t>были использованы  различные формы работы с </a:t>
            </a:r>
            <a:r>
              <a:rPr lang="ru-RU" sz="2000" b="1" dirty="0" smtClean="0">
                <a:latin typeface="Times New Roman"/>
                <a:ea typeface="Times New Roman"/>
                <a:cs typeface="Times New Roman"/>
              </a:rPr>
              <a:t>детьми:</a:t>
            </a:r>
            <a:endParaRPr lang="ru-RU" sz="1600" b="1" dirty="0">
              <a:cs typeface="Times New Roman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1800" dirty="0">
                <a:latin typeface="Times New Roman"/>
                <a:ea typeface="Times New Roman"/>
              </a:rPr>
              <a:t>Расшифровка РЕБУСА.</a:t>
            </a:r>
            <a:endParaRPr lang="ru-RU" sz="1800" dirty="0"/>
          </a:p>
          <a:p>
            <a:pPr marL="342900" lvl="0" indent="-342900">
              <a:buFont typeface="+mj-lt"/>
              <a:buAutoNum type="arabicPeriod"/>
            </a:pPr>
            <a:r>
              <a:rPr lang="ru-RU" sz="1800" dirty="0">
                <a:latin typeface="Times New Roman"/>
                <a:ea typeface="Times New Roman"/>
              </a:rPr>
              <a:t>Применение наглядности</a:t>
            </a:r>
            <a:endParaRPr lang="ru-RU" sz="1800" dirty="0"/>
          </a:p>
          <a:p>
            <a:pPr marL="342900" lvl="0" indent="-342900">
              <a:buFont typeface="+mj-lt"/>
              <a:buAutoNum type="arabicPeriod"/>
            </a:pPr>
            <a:r>
              <a:rPr lang="ru-RU" sz="1800" dirty="0">
                <a:latin typeface="Times New Roman"/>
                <a:ea typeface="Times New Roman"/>
              </a:rPr>
              <a:t>Анализ цитаты</a:t>
            </a:r>
            <a:endParaRPr lang="ru-RU" sz="1800" dirty="0"/>
          </a:p>
          <a:p>
            <a:pPr marL="342900" lvl="0" indent="-342900">
              <a:buFont typeface="+mj-lt"/>
              <a:buAutoNum type="arabicPeriod"/>
            </a:pPr>
            <a:r>
              <a:rPr lang="ru-RU" sz="1800" dirty="0">
                <a:latin typeface="Times New Roman"/>
              </a:rPr>
              <a:t>Игра   «СЕМЕЙНЫЙ БЮДЖЕТ»</a:t>
            </a:r>
            <a:r>
              <a:rPr lang="ru-RU" sz="1800" dirty="0">
                <a:latin typeface="Times New Roman"/>
                <a:ea typeface="Times New Roman"/>
              </a:rPr>
              <a:t> </a:t>
            </a:r>
            <a:endParaRPr lang="ru-RU" sz="1800" dirty="0"/>
          </a:p>
          <a:p>
            <a:pPr marL="342900" lvl="0" indent="-342900">
              <a:buFont typeface="+mj-lt"/>
              <a:buAutoNum type="arabicPeriod"/>
            </a:pPr>
            <a:r>
              <a:rPr lang="ru-RU" sz="1800" dirty="0">
                <a:latin typeface="Times New Roman"/>
                <a:ea typeface="Times New Roman"/>
              </a:rPr>
              <a:t>Ролевая игра «Источники доходов семьи»</a:t>
            </a:r>
            <a:endParaRPr lang="ru-RU" sz="1800" dirty="0"/>
          </a:p>
          <a:p>
            <a:pPr marL="342900" lvl="0" indent="-342900">
              <a:buFont typeface="+mj-lt"/>
              <a:buAutoNum type="arabicPeriod"/>
            </a:pPr>
            <a:r>
              <a:rPr lang="ru-RU" sz="1800" dirty="0">
                <a:latin typeface="Times New Roman"/>
                <a:ea typeface="Times New Roman"/>
              </a:rPr>
              <a:t>Практическое решение задачи по работе с карточками и рисунком</a:t>
            </a:r>
            <a:endParaRPr lang="ru-RU" sz="1800" dirty="0"/>
          </a:p>
          <a:p>
            <a:pPr marL="342900" lvl="0" indent="-342900">
              <a:buFont typeface="+mj-lt"/>
              <a:buAutoNum type="arabicPeriod"/>
            </a:pPr>
            <a:r>
              <a:rPr lang="ru-RU" sz="1800" dirty="0">
                <a:latin typeface="Times New Roman"/>
                <a:ea typeface="Times New Roman"/>
              </a:rPr>
              <a:t>Физкультурная минутка</a:t>
            </a:r>
            <a:endParaRPr lang="ru-RU" sz="1800" dirty="0"/>
          </a:p>
          <a:p>
            <a:pPr marL="342900" lvl="0" indent="-342900">
              <a:buFont typeface="+mj-lt"/>
              <a:buAutoNum type="arabicPeriod"/>
            </a:pPr>
            <a:r>
              <a:rPr lang="ru-RU" sz="1800" dirty="0">
                <a:latin typeface="Times New Roman"/>
                <a:ea typeface="Times New Roman"/>
              </a:rPr>
              <a:t>Игра «Доход-расход»</a:t>
            </a:r>
            <a:endParaRPr lang="ru-RU" sz="1800" dirty="0"/>
          </a:p>
          <a:p>
            <a:pPr marL="342900" lvl="0" indent="-342900" algn="just">
              <a:buFont typeface="+mj-lt"/>
              <a:buAutoNum type="arabicPeriod"/>
            </a:pPr>
            <a:r>
              <a:rPr lang="ru-RU" sz="1800" dirty="0">
                <a:latin typeface="Times New Roman"/>
              </a:rPr>
              <a:t>На дом даем творческое задание «Как научится экономить».</a:t>
            </a:r>
            <a:endParaRPr lang="ru-RU" sz="1800" dirty="0"/>
          </a:p>
          <a:p>
            <a:pPr marL="342900" lvl="0" indent="-342900" algn="just">
              <a:buFont typeface="+mj-lt"/>
              <a:buAutoNum type="arabicPeriod"/>
            </a:pPr>
            <a:r>
              <a:rPr lang="ru-RU" sz="1800" dirty="0">
                <a:latin typeface="Times New Roman"/>
              </a:rPr>
              <a:t>По завершению занятия ребята </a:t>
            </a:r>
            <a:r>
              <a:rPr lang="ru-RU" sz="1800" dirty="0" smtClean="0">
                <a:latin typeface="Times New Roman"/>
              </a:rPr>
              <a:t>получают грамоты.</a:t>
            </a:r>
            <a:endParaRPr lang="ru-RU" sz="1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602977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8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</a:rPr>
              <a:t>         ребус:  </a:t>
            </a:r>
            <a:r>
              <a:rPr lang="ru" sz="4800" b="1">
                <a:solidFill>
                  <a:srgbClr val="000000"/>
                </a:solidFill>
              </a:rPr>
              <a:t>     “7Я”</a:t>
            </a:r>
            <a:endParaRPr sz="4800" b="1">
              <a:solidFill>
                <a:srgbClr val="000000"/>
              </a:solidFill>
            </a:endParaRPr>
          </a:p>
        </p:txBody>
      </p:sp>
      <p:sp>
        <p:nvSpPr>
          <p:cNvPr id="159" name="Google Shape;159;p18"/>
          <p:cNvSpPr txBox="1">
            <a:spLocks noGrp="1"/>
          </p:cNvSpPr>
          <p:nvPr>
            <p:ph type="body" idx="1"/>
          </p:nvPr>
        </p:nvSpPr>
        <p:spPr>
          <a:xfrm>
            <a:off x="819150" y="1713650"/>
            <a:ext cx="7505700" cy="8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/>
              <a:t>                                    </a:t>
            </a:r>
            <a:r>
              <a:rPr lang="ru" sz="3600">
                <a:solidFill>
                  <a:srgbClr val="CC0000"/>
                </a:solidFill>
              </a:rPr>
              <a:t>Семья</a:t>
            </a:r>
            <a:endParaRPr sz="3600">
              <a:solidFill>
                <a:srgbClr val="CC0000"/>
              </a:solidFill>
            </a:endParaRPr>
          </a:p>
          <a:p>
            <a:pPr marL="0" lvl="0" indent="0" algn="just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ru" sz="1800" b="1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Семья</a:t>
            </a:r>
            <a:r>
              <a:rPr lang="ru" sz="18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это коллектив родственников, которые живут в одном доме и ведут общее хозяйство.</a:t>
            </a:r>
            <a:endParaRPr sz="1800" i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i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Правила поведения в семье</a:t>
            </a:r>
            <a:r>
              <a:rPr lang="ru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ru" sz="1800" i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ведение общего хозяйства, общий бюджет, выполнение обязанностей по дому, решение всех проблем, доверие и уважение, забота друг о друге, поддержание и укрепление семейных традиций и т. д.</a:t>
            </a:r>
            <a:endParaRPr sz="1800" i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"/>
                                        <p:tgtEl>
                                          <p:spTgt spid="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1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946</Words>
  <Application>Microsoft Office PowerPoint</Application>
  <PresentationFormat>Экран (16:9)</PresentationFormat>
  <Paragraphs>144</Paragraphs>
  <Slides>13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Times New Roman, serif</vt:lpstr>
      <vt:lpstr>Open Sans</vt:lpstr>
      <vt:lpstr>Times New Roman</vt:lpstr>
      <vt:lpstr>Noto Sans Symbols</vt:lpstr>
      <vt:lpstr>Calibri</vt:lpstr>
      <vt:lpstr>Nunito</vt:lpstr>
      <vt:lpstr>Shift</vt:lpstr>
      <vt:lpstr> Внеурочная деятельность Коррекционно-воспитательное занятие для обучающихся с УО по финансовой грамотности «Семейный бюджет»  </vt:lpstr>
      <vt:lpstr>Особенности в обучении и воспитании детей с умственной отсталостью</vt:lpstr>
      <vt:lpstr>Особенности в обучении и воспитании детей с умственной отсталостью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ребус:       “7Я”</vt:lpstr>
      <vt:lpstr>                                                                                                           «Нажить много денег – храбрость;  сохранить их – мудрость, а  умело расходовать – искусство».                                                                                                                                          Бертольд Авербах  </vt:lpstr>
      <vt:lpstr>                                                                                                                                                Приложение №2                                                                                                                         Игра “Семейный бюджет” заработная плата                                                                                                                         заплатить налоги пенсия                                                                                                                          оплатить кредит                                                                                                                                                                                                                                                       ЖКХ стипендия                                                                            премия наследство деньги в подарок  на день рождения выигрыш в лотерею дополнительный заработок —  продажа  с огорода картофеля, огурцов   </vt:lpstr>
      <vt:lpstr>Презентация PowerPoint</vt:lpstr>
      <vt:lpstr>                    СПАСИБО ЗА ВНИМАНИЕ!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Коррекционно-воспитательное занятие по финансовой грамотности е«Семейный бюджет»</dc:title>
  <dc:creator>Дмитрий Евстафьев</dc:creator>
  <cp:lastModifiedBy>pro100</cp:lastModifiedBy>
  <cp:revision>14</cp:revision>
  <dcterms:modified xsi:type="dcterms:W3CDTF">2018-11-02T09:32:08Z</dcterms:modified>
</cp:coreProperties>
</file>