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7" r:id="rId3"/>
    <p:sldId id="264" r:id="rId4"/>
    <p:sldId id="260" r:id="rId5"/>
    <p:sldId id="265" r:id="rId6"/>
    <p:sldId id="266" r:id="rId7"/>
    <p:sldId id="269" r:id="rId8"/>
    <p:sldId id="270" r:id="rId9"/>
    <p:sldId id="271" r:id="rId10"/>
    <p:sldId id="272" r:id="rId11"/>
    <p:sldId id="263" r:id="rId1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4" d="100"/>
          <a:sy n="34" d="100"/>
        </p:scale>
        <p:origin x="618" y="54"/>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883214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4136021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330083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815191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130992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905203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790953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r>
              <a:t>–Иван Арсентьев</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«Место ввода цитаты».</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t>Текст заголовка</a:t>
            </a: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t>Текст заголовка</a:t>
            </a: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2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t>Текст заголовка</a:t>
            </a:r>
          </a:p>
        </p:txBody>
      </p:sp>
      <p:sp>
        <p:nvSpPr>
          <p:cNvPr id="2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28" name="Текст заголовка"/>
          <p:cNvSpPr txBox="1">
            <a:spLocks noGrp="1"/>
          </p:cNvSpPr>
          <p:nvPr>
            <p:ph type="title"/>
          </p:nvPr>
        </p:nvSpPr>
        <p:spPr>
          <a:prstGeom prst="rect">
            <a:avLst/>
          </a:prstGeom>
        </p:spPr>
        <p:txBody>
          <a:bodyPr/>
          <a:lstStyle/>
          <a:p>
            <a:r>
              <a:t>Текст заголовка</a:t>
            </a: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3.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image" Target="../media/image11.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jpeg"/><Relationship Id="rId9" Type="http://schemas.openxmlformats.org/officeDocument/2006/relationships/image" Target="../media/image18.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5999312" y="1604166"/>
            <a:ext cx="9443425" cy="41560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бюджет</a:t>
            </a:r>
            <a:endParaRPr dirty="0"/>
          </a:p>
        </p:txBody>
      </p:sp>
      <p:sp>
        <p:nvSpPr>
          <p:cNvPr id="53" name="Очень крутой подзаголовок презентации"/>
          <p:cNvSpPr txBox="1"/>
          <p:nvPr/>
        </p:nvSpPr>
        <p:spPr>
          <a:xfrm>
            <a:off x="5279232" y="6002686"/>
            <a:ext cx="18650072" cy="56166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a:defRPr sz="4200">
                <a:solidFill>
                  <a:srgbClr val="253957"/>
                </a:solidFill>
                <a:latin typeface="+mn-lt"/>
                <a:ea typeface="+mn-ea"/>
                <a:cs typeface="+mn-cs"/>
                <a:sym typeface="Arial Narrow"/>
              </a:defRPr>
            </a:lvl1pPr>
          </a:lstStyle>
          <a:p>
            <a:r>
              <a:rPr lang="ru-RU" sz="3200" b="1" u="sng" dirty="0">
                <a:effectLst>
                  <a:outerShdw blurRad="38100" dist="38100" dir="2700000" algn="tl">
                    <a:srgbClr val="000000">
                      <a:alpha val="43137"/>
                    </a:srgbClr>
                  </a:outerShdw>
                </a:effectLst>
              </a:rPr>
              <a:t>Подготовили: </a:t>
            </a:r>
            <a:endParaRPr lang="ru-RU" sz="3200" b="1" u="sng" dirty="0" smtClean="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ru-RU" sz="3200" dirty="0" smtClean="0"/>
              <a:t>Курбатова </a:t>
            </a:r>
            <a:r>
              <a:rPr lang="ru-RU" sz="3200" dirty="0"/>
              <a:t>Надежда Ивановна, учитель математики ГБОУ СОШ №18 Василеостровского </a:t>
            </a:r>
            <a:r>
              <a:rPr lang="ru-RU" sz="3200" dirty="0" smtClean="0"/>
              <a:t>района</a:t>
            </a:r>
          </a:p>
          <a:p>
            <a:pPr marL="285750" indent="-285750">
              <a:buFont typeface="Arial" panose="020B0604020202020204" pitchFamily="34" charset="0"/>
              <a:buChar char="•"/>
            </a:pPr>
            <a:r>
              <a:rPr lang="ru-RU" sz="3200" dirty="0" smtClean="0"/>
              <a:t>Пашина </a:t>
            </a:r>
            <a:r>
              <a:rPr lang="ru-RU" sz="3200" dirty="0"/>
              <a:t>Елена Викторовна, учитель обществознания ГБОУ СОШ № 619 Калининского района</a:t>
            </a:r>
          </a:p>
          <a:p>
            <a:pPr marL="285750" indent="-285750">
              <a:buFont typeface="Arial" panose="020B0604020202020204" pitchFamily="34" charset="0"/>
              <a:buChar char="•"/>
            </a:pPr>
            <a:r>
              <a:rPr lang="ru-RU" sz="3200" dirty="0" err="1" smtClean="0"/>
              <a:t>Слабова</a:t>
            </a:r>
            <a:r>
              <a:rPr lang="ru-RU" sz="3200" dirty="0" smtClean="0"/>
              <a:t> </a:t>
            </a:r>
            <a:r>
              <a:rPr lang="ru-RU" sz="3200" dirty="0"/>
              <a:t>Виктория Вячеславовна, учитель истории и обществознания ГБОУ СОШ №78  </a:t>
            </a:r>
            <a:r>
              <a:rPr lang="ru-RU" sz="3200" dirty="0" smtClean="0"/>
              <a:t>Калининского </a:t>
            </a:r>
            <a:r>
              <a:rPr lang="ru-RU" sz="3200" dirty="0"/>
              <a:t>района</a:t>
            </a:r>
          </a:p>
          <a:p>
            <a:pPr marL="285750" indent="-285750">
              <a:buFont typeface="Arial" panose="020B0604020202020204" pitchFamily="34" charset="0"/>
              <a:buChar char="•"/>
            </a:pPr>
            <a:r>
              <a:rPr lang="ru-RU" sz="3200" dirty="0" smtClean="0"/>
              <a:t>Смирнова </a:t>
            </a:r>
            <a:r>
              <a:rPr lang="ru-RU" sz="3200" dirty="0"/>
              <a:t>Татьяна Вячеславовна, учитель географии ГБОУ СОШ №78 Калининского </a:t>
            </a:r>
            <a:r>
              <a:rPr lang="ru-RU" sz="3200" dirty="0" smtClean="0"/>
              <a:t>района</a:t>
            </a:r>
          </a:p>
          <a:p>
            <a:pPr marL="285750" indent="-285750">
              <a:buFont typeface="Arial" panose="020B0604020202020204" pitchFamily="34" charset="0"/>
              <a:buChar char="•"/>
            </a:pPr>
            <a:r>
              <a:rPr lang="ru-RU" sz="3200" dirty="0" smtClean="0"/>
              <a:t>Хасанов </a:t>
            </a:r>
            <a:r>
              <a:rPr lang="ru-RU" sz="3200" dirty="0" err="1"/>
              <a:t>Азат</a:t>
            </a:r>
            <a:r>
              <a:rPr lang="ru-RU" sz="3200" dirty="0"/>
              <a:t> </a:t>
            </a:r>
            <a:r>
              <a:rPr lang="ru-RU" sz="3200" dirty="0" err="1"/>
              <a:t>Раисович</a:t>
            </a:r>
            <a:r>
              <a:rPr lang="ru-RU" sz="3200" dirty="0"/>
              <a:t>, учитель истории и обществознания ГБОУ СОШ № 17 Василеостровского </a:t>
            </a:r>
            <a:r>
              <a:rPr lang="ru-RU" sz="3200" dirty="0" smtClean="0"/>
              <a:t>района</a:t>
            </a:r>
          </a:p>
          <a:p>
            <a:pPr marL="285750" indent="-285750">
              <a:buFont typeface="Arial" panose="020B0604020202020204" pitchFamily="34" charset="0"/>
              <a:buChar char="•"/>
            </a:pPr>
            <a:r>
              <a:rPr lang="ru-RU" sz="3200" dirty="0" err="1" smtClean="0"/>
              <a:t>Шаньшина</a:t>
            </a:r>
            <a:r>
              <a:rPr lang="ru-RU" sz="3200" dirty="0" smtClean="0"/>
              <a:t> </a:t>
            </a:r>
            <a:r>
              <a:rPr lang="ru-RU" sz="3200" dirty="0"/>
              <a:t>Елена Юрьевна, учитель математики ГБОУ СОШ № 71 Калининского района</a:t>
            </a:r>
          </a:p>
          <a:p>
            <a:endParaRPr lang="ru-RU" sz="3200" dirty="0"/>
          </a:p>
          <a:p>
            <a:endParaRPr sz="3200" dirty="0"/>
          </a:p>
        </p:txBody>
      </p:sp>
      <p:sp>
        <p:nvSpPr>
          <p:cNvPr id="54" name="Название подразделения,  лаборатории, факультета и т.д."/>
          <p:cNvSpPr txBox="1"/>
          <p:nvPr/>
        </p:nvSpPr>
        <p:spPr>
          <a:xfrm>
            <a:off x="5999312" y="302737"/>
            <a:ext cx="15876285" cy="14369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p>
            <a:pPr algn="l">
              <a:defRPr sz="4200">
                <a:solidFill>
                  <a:srgbClr val="253957"/>
                </a:solidFill>
                <a:latin typeface="+mn-lt"/>
                <a:ea typeface="+mn-ea"/>
                <a:cs typeface="+mn-cs"/>
                <a:sym typeface="Arial Narrow"/>
              </a:defRPr>
            </a:pPr>
            <a:r>
              <a:rPr lang="ru-RU" dirty="0" smtClean="0"/>
              <a:t>Программа «Содержание </a:t>
            </a:r>
            <a:r>
              <a:rPr lang="ru-RU" dirty="0"/>
              <a:t>и методика преподавания курса финансовой грамотности различным категориям </a:t>
            </a:r>
            <a:r>
              <a:rPr lang="ru-RU" dirty="0" smtClean="0"/>
              <a:t>обучающихся»</a:t>
            </a:r>
            <a:endParaRPr dirty="0"/>
          </a:p>
        </p:txBody>
      </p:sp>
      <p:sp>
        <p:nvSpPr>
          <p:cNvPr id="55" name="Москва, 2017"/>
          <p:cNvSpPr txBox="1"/>
          <p:nvPr/>
        </p:nvSpPr>
        <p:spPr>
          <a:xfrm>
            <a:off x="7116915" y="11861738"/>
            <a:ext cx="9443424" cy="636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l" defTabSz="642937">
              <a:defRPr sz="2800">
                <a:solidFill>
                  <a:srgbClr val="253957"/>
                </a:solidFill>
                <a:latin typeface="+mn-lt"/>
                <a:ea typeface="+mn-ea"/>
                <a:cs typeface="+mn-cs"/>
                <a:sym typeface="Arial Narrow"/>
              </a:defRPr>
            </a:lvl1pPr>
          </a:lstStyle>
          <a:p>
            <a:r>
              <a:rPr lang="ru-RU" sz="3200" dirty="0" smtClean="0"/>
              <a:t>Санкт-Петербург</a:t>
            </a:r>
            <a:r>
              <a:rPr sz="3200" dirty="0" smtClean="0"/>
              <a:t>, </a:t>
            </a:r>
            <a:r>
              <a:rPr sz="3200" dirty="0" smtClean="0"/>
              <a:t>201</a:t>
            </a:r>
            <a:r>
              <a:rPr lang="en-US" sz="3200" dirty="0" smtClean="0"/>
              <a:t>8</a:t>
            </a:r>
            <a:endParaRPr sz="3200" dirty="0"/>
          </a:p>
        </p:txBody>
      </p:sp>
      <p:pic>
        <p:nvPicPr>
          <p:cNvPr id="56" name="Изображение" descr="Изображение"/>
          <p:cNvPicPr>
            <a:picLocks noChangeAspect="1"/>
          </p:cNvPicPr>
          <p:nvPr/>
        </p:nvPicPr>
        <p:blipFill>
          <a:blip r:embed="rId2">
            <a:extLst/>
          </a:blip>
          <a:stretch>
            <a:fillRect/>
          </a:stretch>
        </p:blipFill>
        <p:spPr>
          <a:xfrm>
            <a:off x="1221970" y="1330739"/>
            <a:ext cx="2736119" cy="2645547"/>
          </a:xfrm>
          <a:prstGeom prst="rect">
            <a:avLst/>
          </a:prstGeom>
          <a:ln w="12700">
            <a:miter lim="400000"/>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 calcmode="lin" valueType="num">
                                      <p:cBhvr additive="base">
                                        <p:cTn id="7"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3">
                                            <p:txEl>
                                              <p:pRg st="1" end="1"/>
                                            </p:txEl>
                                          </p:spTgt>
                                        </p:tgtEl>
                                        <p:attrNameLst>
                                          <p:attrName>style.visibility</p:attrName>
                                        </p:attrNameLst>
                                      </p:cBhvr>
                                      <p:to>
                                        <p:strVal val="visible"/>
                                      </p:to>
                                    </p:set>
                                    <p:anim calcmode="lin" valueType="num">
                                      <p:cBhvr additive="base">
                                        <p:cTn id="13" dur="500" fill="hold"/>
                                        <p:tgtEl>
                                          <p:spTgt spid="5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3">
                                            <p:txEl>
                                              <p:pRg st="2" end="2"/>
                                            </p:txEl>
                                          </p:spTgt>
                                        </p:tgtEl>
                                        <p:attrNameLst>
                                          <p:attrName>style.visibility</p:attrName>
                                        </p:attrNameLst>
                                      </p:cBhvr>
                                      <p:to>
                                        <p:strVal val="visible"/>
                                      </p:to>
                                    </p:set>
                                    <p:anim calcmode="lin" valueType="num">
                                      <p:cBhvr additive="base">
                                        <p:cTn id="19" dur="500" fill="hold"/>
                                        <p:tgtEl>
                                          <p:spTgt spid="5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3">
                                            <p:txEl>
                                              <p:pRg st="3" end="3"/>
                                            </p:txEl>
                                          </p:spTgt>
                                        </p:tgtEl>
                                        <p:attrNameLst>
                                          <p:attrName>style.visibility</p:attrName>
                                        </p:attrNameLst>
                                      </p:cBhvr>
                                      <p:to>
                                        <p:strVal val="visible"/>
                                      </p:to>
                                    </p:set>
                                    <p:anim calcmode="lin" valueType="num">
                                      <p:cBhvr additive="base">
                                        <p:cTn id="25" dur="500" fill="hold"/>
                                        <p:tgtEl>
                                          <p:spTgt spid="5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3">
                                            <p:txEl>
                                              <p:pRg st="4" end="4"/>
                                            </p:txEl>
                                          </p:spTgt>
                                        </p:tgtEl>
                                        <p:attrNameLst>
                                          <p:attrName>style.visibility</p:attrName>
                                        </p:attrNameLst>
                                      </p:cBhvr>
                                      <p:to>
                                        <p:strVal val="visible"/>
                                      </p:to>
                                    </p:set>
                                    <p:anim calcmode="lin" valueType="num">
                                      <p:cBhvr additive="base">
                                        <p:cTn id="31" dur="500" fill="hold"/>
                                        <p:tgtEl>
                                          <p:spTgt spid="5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3">
                                            <p:txEl>
                                              <p:pRg st="5" end="5"/>
                                            </p:txEl>
                                          </p:spTgt>
                                        </p:tgtEl>
                                        <p:attrNameLst>
                                          <p:attrName>style.visibility</p:attrName>
                                        </p:attrNameLst>
                                      </p:cBhvr>
                                      <p:to>
                                        <p:strVal val="visible"/>
                                      </p:to>
                                    </p:set>
                                    <p:anim calcmode="lin" valueType="num">
                                      <p:cBhvr additive="base">
                                        <p:cTn id="37" dur="500" fill="hold"/>
                                        <p:tgtEl>
                                          <p:spTgt spid="5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3">
                                            <p:txEl>
                                              <p:pRg st="6" end="6"/>
                                            </p:txEl>
                                          </p:spTgt>
                                        </p:tgtEl>
                                        <p:attrNameLst>
                                          <p:attrName>style.visibility</p:attrName>
                                        </p:attrNameLst>
                                      </p:cBhvr>
                                      <p:to>
                                        <p:strVal val="visible"/>
                                      </p:to>
                                    </p:set>
                                    <p:anim calcmode="lin" valueType="num">
                                      <p:cBhvr additive="base">
                                        <p:cTn id="43" dur="500" fill="hold"/>
                                        <p:tgtEl>
                                          <p:spTgt spid="5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8" name="Заголовок основного текста"/>
          <p:cNvSpPr txBox="1"/>
          <p:nvPr/>
        </p:nvSpPr>
        <p:spPr>
          <a:xfrm>
            <a:off x="3191000" y="3294859"/>
            <a:ext cx="16073438" cy="1719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pPr algn="ctr"/>
            <a:r>
              <a:rPr lang="ru-RU" sz="5400" u="sng" dirty="0"/>
              <a:t>Практико-ориентированные </a:t>
            </a:r>
            <a:r>
              <a:rPr lang="ru-RU" sz="5400" u="sng" dirty="0" smtClean="0"/>
              <a:t>задачи:</a:t>
            </a:r>
            <a:endParaRPr sz="5400" u="sng" dirty="0"/>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317129" y="5020614"/>
            <a:ext cx="23690632" cy="24519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3700" dirty="0">
                <a:solidFill>
                  <a:srgbClr val="253957"/>
                </a:solidFill>
                <a:sym typeface="Arial Narrow"/>
              </a:rPr>
              <a:t>Задача 1.</a:t>
            </a:r>
          </a:p>
          <a:p>
            <a:pPr algn="l">
              <a:defRPr sz="2800">
                <a:solidFill>
                  <a:srgbClr val="253957"/>
                </a:solidFill>
                <a:latin typeface="+mn-lt"/>
                <a:ea typeface="+mn-ea"/>
                <a:cs typeface="+mn-cs"/>
                <a:sym typeface="Arial Narrow"/>
              </a:defRPr>
            </a:pPr>
            <a:r>
              <a:rPr lang="ru-RU" sz="3700" dirty="0">
                <a:solidFill>
                  <a:srgbClr val="253957"/>
                </a:solidFill>
                <a:sym typeface="Arial Narrow"/>
              </a:rPr>
              <a:t>1 ки­ло­ватт-час элек­тро­энер­гии стоит 2 рубля 13 ко­пе­ек. Счет­чик элек­тро­энер­гии 1 но­яб­ря по­ка­зы­вал 12 625 ки­ло­ватт-часов, а 1 де­каб­ря по­ка­зы­вал 12 802 ки­ло­ватт-часа. Сколь­ко руб­лей нужно за­пла­тить за элек­тро­энер­гию за но­ябрь? </a:t>
            </a:r>
            <a:endParaRPr lang="ru-RU" sz="3700" dirty="0" smtClean="0">
              <a:solidFill>
                <a:srgbClr val="253957"/>
              </a:solidFill>
              <a:sym typeface="Arial Narrow"/>
            </a:endParaRPr>
          </a:p>
          <a:p>
            <a:pPr marL="571500" indent="-571500" algn="l">
              <a:buFont typeface="Arial" panose="020B0604020202020204" pitchFamily="34" charset="0"/>
              <a:buChar char="•"/>
              <a:defRPr sz="2800">
                <a:solidFill>
                  <a:srgbClr val="253957"/>
                </a:solidFill>
                <a:latin typeface="+mn-lt"/>
                <a:ea typeface="+mn-ea"/>
                <a:cs typeface="+mn-cs"/>
                <a:sym typeface="Arial Narrow"/>
              </a:defRPr>
            </a:pPr>
            <a:r>
              <a:rPr lang="ru-RU" sz="3700" dirty="0" smtClean="0">
                <a:solidFill>
                  <a:srgbClr val="253957"/>
                </a:solidFill>
                <a:sym typeface="Arial Narrow"/>
              </a:rPr>
              <a:t>(</a:t>
            </a:r>
            <a:r>
              <a:rPr lang="ru-RU" sz="3700" dirty="0">
                <a:solidFill>
                  <a:srgbClr val="253957"/>
                </a:solidFill>
                <a:sym typeface="Arial Narrow"/>
              </a:rPr>
              <a:t>Ответ: 377 рублей 1 копейка</a:t>
            </a:r>
            <a:r>
              <a:rPr lang="ru-RU" sz="3700" dirty="0" smtClean="0">
                <a:solidFill>
                  <a:srgbClr val="253957"/>
                </a:solidFill>
                <a:sym typeface="Arial Narrow"/>
              </a:rPr>
              <a:t>)</a:t>
            </a:r>
            <a:endParaRPr lang="ru-RU" sz="3700" dirty="0">
              <a:solidFill>
                <a:srgbClr val="253957"/>
              </a:solidFill>
              <a:sym typeface="Arial Narrow"/>
            </a:endParaRPr>
          </a:p>
        </p:txBody>
      </p:sp>
      <p:sp>
        <p:nvSpPr>
          <p:cNvPr id="11"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310680" y="7352807"/>
            <a:ext cx="23690632" cy="24519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3700" dirty="0">
                <a:solidFill>
                  <a:srgbClr val="253957"/>
                </a:solidFill>
                <a:sym typeface="Arial Narrow"/>
              </a:rPr>
              <a:t>Задача </a:t>
            </a:r>
            <a:r>
              <a:rPr lang="ru-RU" sz="3700" dirty="0" smtClean="0">
                <a:solidFill>
                  <a:srgbClr val="253957"/>
                </a:solidFill>
                <a:sym typeface="Arial Narrow"/>
              </a:rPr>
              <a:t>2.</a:t>
            </a:r>
            <a:endParaRPr lang="ru-RU" sz="3700" dirty="0">
              <a:solidFill>
                <a:srgbClr val="253957"/>
              </a:solidFill>
              <a:sym typeface="Arial Narrow"/>
            </a:endParaRPr>
          </a:p>
          <a:p>
            <a:pPr algn="l">
              <a:defRPr sz="2800">
                <a:solidFill>
                  <a:srgbClr val="253957"/>
                </a:solidFill>
                <a:latin typeface="+mn-lt"/>
                <a:ea typeface="+mn-ea"/>
                <a:cs typeface="+mn-cs"/>
                <a:sym typeface="Arial Narrow"/>
              </a:defRPr>
            </a:pPr>
            <a:r>
              <a:rPr lang="ru-RU" sz="3700" dirty="0">
                <a:solidFill>
                  <a:srgbClr val="253957"/>
                </a:solidFill>
                <a:sym typeface="Arial Narrow"/>
              </a:rPr>
              <a:t>Стоимость проездного билета на месяц составляет 700 рублей. А стоимость билета на одну поездку 17 рублей. Аня купила проездной билет и сделала за месяц 45 поездок. Сколько рублей она сэкономила? </a:t>
            </a:r>
            <a:endParaRPr lang="ru-RU" sz="3700" dirty="0" smtClean="0">
              <a:solidFill>
                <a:srgbClr val="253957"/>
              </a:solidFill>
              <a:sym typeface="Arial Narrow"/>
            </a:endParaRPr>
          </a:p>
          <a:p>
            <a:pPr marL="571500" indent="-571500" algn="l">
              <a:buFont typeface="Arial" panose="020B0604020202020204" pitchFamily="34" charset="0"/>
              <a:buChar char="•"/>
              <a:defRPr sz="2800">
                <a:solidFill>
                  <a:srgbClr val="253957"/>
                </a:solidFill>
                <a:latin typeface="+mn-lt"/>
                <a:ea typeface="+mn-ea"/>
                <a:cs typeface="+mn-cs"/>
                <a:sym typeface="Arial Narrow"/>
              </a:defRPr>
            </a:pPr>
            <a:r>
              <a:rPr lang="ru-RU" sz="3700" dirty="0" smtClean="0">
                <a:solidFill>
                  <a:srgbClr val="253957"/>
                </a:solidFill>
                <a:sym typeface="Arial Narrow"/>
              </a:rPr>
              <a:t>(</a:t>
            </a:r>
            <a:r>
              <a:rPr lang="ru-RU" sz="3700" dirty="0">
                <a:solidFill>
                  <a:srgbClr val="253957"/>
                </a:solidFill>
                <a:sym typeface="Arial Narrow"/>
              </a:rPr>
              <a:t>Ответ: </a:t>
            </a:r>
            <a:r>
              <a:rPr lang="ru-RU" sz="3700" dirty="0" smtClean="0">
                <a:solidFill>
                  <a:srgbClr val="253957"/>
                </a:solidFill>
                <a:sym typeface="Arial Narrow"/>
              </a:rPr>
              <a:t>65 рублей)</a:t>
            </a:r>
            <a:endParaRPr lang="ru-RU" sz="3700" dirty="0">
              <a:solidFill>
                <a:srgbClr val="253957"/>
              </a:solidFill>
              <a:sym typeface="Arial Narrow"/>
            </a:endParaRPr>
          </a:p>
        </p:txBody>
      </p:sp>
      <p:sp>
        <p:nvSpPr>
          <p:cNvPr id="12"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317129" y="9820667"/>
            <a:ext cx="23690632" cy="24519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3700" dirty="0">
                <a:solidFill>
                  <a:srgbClr val="253957"/>
                </a:solidFill>
                <a:sym typeface="Arial Narrow"/>
              </a:rPr>
              <a:t>Задача </a:t>
            </a:r>
            <a:r>
              <a:rPr lang="ru-RU" sz="3700" dirty="0" smtClean="0">
                <a:solidFill>
                  <a:srgbClr val="253957"/>
                </a:solidFill>
                <a:sym typeface="Arial Narrow"/>
              </a:rPr>
              <a:t>3.</a:t>
            </a:r>
            <a:endParaRPr lang="ru-RU" sz="3700" dirty="0">
              <a:solidFill>
                <a:srgbClr val="253957"/>
              </a:solidFill>
              <a:sym typeface="Arial Narrow"/>
            </a:endParaRPr>
          </a:p>
          <a:p>
            <a:pPr algn="l">
              <a:defRPr sz="2800">
                <a:solidFill>
                  <a:srgbClr val="253957"/>
                </a:solidFill>
                <a:latin typeface="+mn-lt"/>
                <a:ea typeface="+mn-ea"/>
                <a:cs typeface="+mn-cs"/>
                <a:sym typeface="Arial Narrow"/>
              </a:defRPr>
            </a:pPr>
            <a:r>
              <a:rPr lang="ru-RU" sz="3700" dirty="0">
                <a:solidFill>
                  <a:srgbClr val="253957"/>
                </a:solidFill>
                <a:sym typeface="Arial Narrow"/>
              </a:rPr>
              <a:t>Семья из трех человек планирует поехать из Санкт-Петербурга в Вологду. Можно ехать поездом, а можно – на своей машине. Билет на поезд на одного человека стоит 1260 рублей. Автомобиль расходует 13 литров бензина на каждые 100 километров пути, расстояние по шоссе равно 700 км, а цена бензина равна 32 рубля за литр. Сколько рублей придется заплатить за наиболее дешевую поездку на троих</a:t>
            </a:r>
            <a:r>
              <a:rPr lang="ru-RU" sz="3700" dirty="0" smtClean="0">
                <a:solidFill>
                  <a:srgbClr val="253957"/>
                </a:solidFill>
                <a:sym typeface="Arial Narrow"/>
              </a:rPr>
              <a:t>? </a:t>
            </a:r>
          </a:p>
          <a:p>
            <a:pPr marL="571500" indent="-571500" algn="l">
              <a:buFont typeface="Arial" panose="020B0604020202020204" pitchFamily="34" charset="0"/>
              <a:buChar char="•"/>
              <a:defRPr sz="2800">
                <a:solidFill>
                  <a:srgbClr val="253957"/>
                </a:solidFill>
                <a:latin typeface="+mn-lt"/>
                <a:ea typeface="+mn-ea"/>
                <a:cs typeface="+mn-cs"/>
                <a:sym typeface="Arial Narrow"/>
              </a:defRPr>
            </a:pPr>
            <a:r>
              <a:rPr lang="ru-RU" sz="3700" dirty="0" smtClean="0">
                <a:solidFill>
                  <a:srgbClr val="253957"/>
                </a:solidFill>
                <a:sym typeface="Arial Narrow"/>
              </a:rPr>
              <a:t>(</a:t>
            </a:r>
            <a:r>
              <a:rPr lang="ru-RU" sz="3700" dirty="0">
                <a:solidFill>
                  <a:srgbClr val="253957"/>
                </a:solidFill>
                <a:sym typeface="Arial Narrow"/>
              </a:rPr>
              <a:t>Ответ: </a:t>
            </a:r>
            <a:r>
              <a:rPr lang="ru-RU" sz="3700" dirty="0" smtClean="0">
                <a:solidFill>
                  <a:srgbClr val="253957"/>
                </a:solidFill>
                <a:sym typeface="Arial Narrow"/>
              </a:rPr>
              <a:t>2912 рублей)</a:t>
            </a:r>
            <a:endParaRPr lang="ru-RU" sz="3700" dirty="0">
              <a:solidFill>
                <a:srgbClr val="253957"/>
              </a:solidFill>
              <a:sym typeface="Arial Narrow"/>
            </a:endParaRPr>
          </a:p>
        </p:txBody>
      </p:sp>
    </p:spTree>
    <p:extLst>
      <p:ext uri="{BB962C8B-B14F-4D97-AF65-F5344CB8AC3E}">
        <p14:creationId xmlns:p14="http://schemas.microsoft.com/office/powerpoint/2010/main" val="276960505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Изображение" descr="Изображение"/>
          <p:cNvPicPr>
            <a:picLocks noChangeAspect="1"/>
          </p:cNvPicPr>
          <p:nvPr/>
        </p:nvPicPr>
        <p:blipFill>
          <a:blip r:embed="rId2">
            <a:extLst/>
          </a:blip>
          <a:stretch>
            <a:fillRect/>
          </a:stretch>
        </p:blipFill>
        <p:spPr>
          <a:xfrm>
            <a:off x="10594075" y="4920064"/>
            <a:ext cx="3195850" cy="3090059"/>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26606" y="5352204"/>
            <a:ext cx="21506374" cy="3485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2800">
                <a:solidFill>
                  <a:srgbClr val="253957"/>
                </a:solidFill>
                <a:latin typeface="+mn-lt"/>
                <a:ea typeface="+mn-ea"/>
                <a:cs typeface="+mn-cs"/>
                <a:sym typeface="Arial Narrow"/>
              </a:defRPr>
            </a:pPr>
            <a:endParaRPr lang="ru-RU" sz="3200" dirty="0" smtClean="0"/>
          </a:p>
          <a:p>
            <a:pPr algn="l">
              <a:defRPr sz="2800">
                <a:solidFill>
                  <a:srgbClr val="253957"/>
                </a:solidFill>
                <a:latin typeface="+mn-lt"/>
                <a:ea typeface="+mn-ea"/>
                <a:cs typeface="+mn-cs"/>
                <a:sym typeface="Arial Narrow"/>
              </a:defRPr>
            </a:pPr>
            <a:endParaRPr lang="ru-RU" sz="32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3200" b="1" dirty="0" err="1" smtClean="0"/>
              <a:t>Деятельностная</a:t>
            </a:r>
            <a:r>
              <a:rPr lang="ru-RU" sz="3200" dirty="0" smtClean="0"/>
              <a:t>: формирование </a:t>
            </a:r>
            <a:r>
              <a:rPr lang="ru-RU" sz="3200" dirty="0"/>
              <a:t>у учащихся реализации новых способов действия.</a:t>
            </a:r>
          </a:p>
          <a:p>
            <a:pPr algn="l">
              <a:defRPr sz="2800">
                <a:solidFill>
                  <a:srgbClr val="253957"/>
                </a:solidFill>
                <a:latin typeface="+mn-lt"/>
                <a:ea typeface="+mn-ea"/>
                <a:cs typeface="+mn-cs"/>
                <a:sym typeface="Arial Narrow"/>
              </a:defRPr>
            </a:pPr>
            <a:r>
              <a:rPr lang="ru-RU" sz="3200" dirty="0"/>
              <a:t> </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3200" b="1" dirty="0" smtClean="0"/>
              <a:t>Содержательная</a:t>
            </a:r>
            <a:r>
              <a:rPr lang="ru-RU" sz="3200" dirty="0" smtClean="0"/>
              <a:t>: расширение </a:t>
            </a:r>
            <a:r>
              <a:rPr lang="ru-RU" sz="3200" dirty="0"/>
              <a:t>знаний и понятий по данной теме</a:t>
            </a:r>
          </a:p>
          <a:p>
            <a:pPr algn="l">
              <a:defRPr sz="2800">
                <a:solidFill>
                  <a:srgbClr val="253957"/>
                </a:solidFill>
                <a:latin typeface="+mn-lt"/>
                <a:ea typeface="+mn-ea"/>
                <a:cs typeface="+mn-cs"/>
                <a:sym typeface="Arial Narrow"/>
              </a:defRPr>
            </a:pPr>
            <a:r>
              <a:rPr lang="ru-RU" sz="3200" dirty="0"/>
              <a:t> </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3200" b="1" dirty="0" smtClean="0"/>
              <a:t>Воспитательная</a:t>
            </a:r>
            <a:r>
              <a:rPr lang="ru-RU" sz="3200" dirty="0" smtClean="0"/>
              <a:t>: </a:t>
            </a:r>
            <a:r>
              <a:rPr lang="ru-RU" sz="3200" dirty="0"/>
              <a:t>развитие понимания того, что экономическое состояние семьи зависит от каждого из ее членов.</a:t>
            </a:r>
          </a:p>
          <a:p>
            <a:pPr algn="l">
              <a:defRPr sz="2800">
                <a:solidFill>
                  <a:srgbClr val="253957"/>
                </a:solidFill>
                <a:latin typeface="+mn-lt"/>
                <a:ea typeface="+mn-ea"/>
                <a:cs typeface="+mn-cs"/>
                <a:sym typeface="Arial Narrow"/>
              </a:defRPr>
            </a:pPr>
            <a:r>
              <a:rPr lang="ru-RU" sz="3200" dirty="0"/>
              <a:t> </a:t>
            </a:r>
          </a:p>
        </p:txBody>
      </p:sp>
      <p:sp>
        <p:nvSpPr>
          <p:cNvPr id="61" name="Заголовок основного текста"/>
          <p:cNvSpPr txBox="1"/>
          <p:nvPr/>
        </p:nvSpPr>
        <p:spPr>
          <a:xfrm>
            <a:off x="1201065" y="3447001"/>
            <a:ext cx="16073438"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smtClean="0"/>
              <a:t>Форма проведения: урок</a:t>
            </a:r>
          </a:p>
          <a:p>
            <a:r>
              <a:rPr lang="ru-RU" dirty="0" smtClean="0"/>
              <a:t>Возраст: 11-12 лет</a:t>
            </a:r>
            <a:endParaRPr dirty="0"/>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8" name="Заголовок основного текста"/>
          <p:cNvSpPr txBox="1"/>
          <p:nvPr/>
        </p:nvSpPr>
        <p:spPr>
          <a:xfrm>
            <a:off x="1227822" y="5105078"/>
            <a:ext cx="16073438" cy="7358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u="sng" dirty="0" smtClean="0"/>
              <a:t>Цели урока:</a:t>
            </a:r>
            <a:endParaRPr u="sng" dirty="0"/>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5350" y="10006003"/>
            <a:ext cx="21506374" cy="39389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2800">
                <a:solidFill>
                  <a:srgbClr val="253957"/>
                </a:solidFill>
                <a:latin typeface="+mn-lt"/>
                <a:ea typeface="+mn-ea"/>
                <a:cs typeface="+mn-cs"/>
                <a:sym typeface="Arial Narrow"/>
              </a:defRPr>
            </a:pPr>
            <a:endParaRPr lang="ru-RU" sz="3200" dirty="0" smtClean="0"/>
          </a:p>
          <a:p>
            <a:pPr algn="l">
              <a:defRPr sz="2800">
                <a:solidFill>
                  <a:srgbClr val="253957"/>
                </a:solidFill>
                <a:latin typeface="+mn-lt"/>
                <a:ea typeface="+mn-ea"/>
                <a:cs typeface="+mn-cs"/>
                <a:sym typeface="Arial Narrow"/>
              </a:defRPr>
            </a:pPr>
            <a:r>
              <a:rPr lang="ru-RU" sz="3200" dirty="0"/>
              <a:t>• Способствовать самоорганизации обучающихся,  развитию личностных качеств, умению вырабатывать решения, аргументировать свою точку зрения; выработке коммуникативных компетенций; развитию инициативы </a:t>
            </a:r>
            <a:r>
              <a:rPr lang="ru-RU" sz="3200" dirty="0" smtClean="0"/>
              <a:t>учащихся</a:t>
            </a:r>
            <a:r>
              <a:rPr lang="ru-RU" sz="3200" dirty="0"/>
              <a:t>;</a:t>
            </a:r>
            <a:endParaRPr lang="ru-RU" sz="3200" dirty="0" smtClean="0"/>
          </a:p>
          <a:p>
            <a:pPr algn="l">
              <a:defRPr sz="2800">
                <a:solidFill>
                  <a:srgbClr val="253957"/>
                </a:solidFill>
                <a:latin typeface="+mn-lt"/>
                <a:ea typeface="+mn-ea"/>
                <a:cs typeface="+mn-cs"/>
                <a:sym typeface="Arial Narrow"/>
              </a:defRPr>
            </a:pPr>
            <a:endParaRPr lang="ru-RU" sz="3200" dirty="0"/>
          </a:p>
          <a:p>
            <a:pPr algn="l">
              <a:defRPr sz="2800">
                <a:solidFill>
                  <a:srgbClr val="253957"/>
                </a:solidFill>
                <a:latin typeface="+mn-lt"/>
                <a:ea typeface="+mn-ea"/>
                <a:cs typeface="+mn-cs"/>
                <a:sym typeface="Arial Narrow"/>
              </a:defRPr>
            </a:pPr>
            <a:r>
              <a:rPr lang="ru-RU" sz="3200" dirty="0"/>
              <a:t>• Создать условия для воспитания обществоведческой, экономической и математической культуры школьников.</a:t>
            </a:r>
          </a:p>
          <a:p>
            <a:pPr algn="l">
              <a:defRPr sz="2800">
                <a:solidFill>
                  <a:srgbClr val="253957"/>
                </a:solidFill>
                <a:latin typeface="+mn-lt"/>
                <a:ea typeface="+mn-ea"/>
                <a:cs typeface="+mn-cs"/>
                <a:sym typeface="Arial Narrow"/>
              </a:defRPr>
            </a:pPr>
            <a:endParaRPr lang="ru-RU" sz="3200" dirty="0"/>
          </a:p>
        </p:txBody>
      </p:sp>
      <p:sp>
        <p:nvSpPr>
          <p:cNvPr id="10" name="Заголовок основного текста"/>
          <p:cNvSpPr txBox="1"/>
          <p:nvPr/>
        </p:nvSpPr>
        <p:spPr>
          <a:xfrm>
            <a:off x="1227822" y="9441897"/>
            <a:ext cx="16073438" cy="7358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u="sng" dirty="0" smtClean="0"/>
              <a:t>Задачи урока:</a:t>
            </a:r>
            <a:endParaRPr u="sng"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anim calcmode="lin" valueType="num">
                                      <p:cBhvr>
                                        <p:cTn id="7" dur="1000" fill="hold"/>
                                        <p:tgtEl>
                                          <p:spTgt spid="6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61">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6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61">
                                            <p:txEl>
                                              <p:pRg st="1" end="1"/>
                                            </p:txEl>
                                          </p:spTgt>
                                        </p:tgtEl>
                                        <p:attrNameLst>
                                          <p:attrName>style.visibility</p:attrName>
                                        </p:attrNameLst>
                                      </p:cBhvr>
                                      <p:to>
                                        <p:strVal val="visible"/>
                                      </p:to>
                                    </p:set>
                                    <p:anim calcmode="lin" valueType="num">
                                      <p:cBhvr>
                                        <p:cTn id="15" dur="1000" fill="hold"/>
                                        <p:tgtEl>
                                          <p:spTgt spid="61">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61">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61">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61">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p:cTn id="23"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25" dur="500"/>
                                        <p:tgtEl>
                                          <p:spTgt spid="8">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nodeType="clickEffect">
                                  <p:stCondLst>
                                    <p:cond delay="0"/>
                                  </p:stCondLst>
                                  <p:childTnLst>
                                    <p:set>
                                      <p:cBhvr>
                                        <p:cTn id="29" dur="1" fill="hold">
                                          <p:stCondLst>
                                            <p:cond delay="0"/>
                                          </p:stCondLst>
                                        </p:cTn>
                                        <p:tgtEl>
                                          <p:spTgt spid="10">
                                            <p:txEl>
                                              <p:pRg st="0" end="0"/>
                                            </p:txEl>
                                          </p:spTgt>
                                        </p:tgtEl>
                                        <p:attrNameLst>
                                          <p:attrName>style.visibility</p:attrName>
                                        </p:attrNameLst>
                                      </p:cBhvr>
                                      <p:to>
                                        <p:strVal val="visible"/>
                                      </p:to>
                                    </p:set>
                                    <p:anim calcmode="lin" valueType="num">
                                      <p:cBhvr>
                                        <p:cTn id="30"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31"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32" dur="500"/>
                                        <p:tgtEl>
                                          <p:spTgt spid="10">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60">
                                            <p:txEl>
                                              <p:pRg st="2" end="2"/>
                                            </p:txEl>
                                          </p:spTgt>
                                        </p:tgtEl>
                                        <p:attrNameLst>
                                          <p:attrName>style.visibility</p:attrName>
                                        </p:attrNameLst>
                                      </p:cBhvr>
                                      <p:to>
                                        <p:strVal val="visible"/>
                                      </p:to>
                                    </p:set>
                                    <p:anim calcmode="lin" valueType="num">
                                      <p:cBhvr>
                                        <p:cTn id="37" dur="1000" fill="hold"/>
                                        <p:tgtEl>
                                          <p:spTgt spid="60">
                                            <p:txEl>
                                              <p:pRg st="2" end="2"/>
                                            </p:txEl>
                                          </p:spTgt>
                                        </p:tgtEl>
                                        <p:attrNameLst>
                                          <p:attrName>ppt_w</p:attrName>
                                        </p:attrNameLst>
                                      </p:cBhvr>
                                      <p:tavLst>
                                        <p:tav tm="0">
                                          <p:val>
                                            <p:fltVal val="0"/>
                                          </p:val>
                                        </p:tav>
                                        <p:tav tm="100000">
                                          <p:val>
                                            <p:strVal val="#ppt_w"/>
                                          </p:val>
                                        </p:tav>
                                      </p:tavLst>
                                    </p:anim>
                                    <p:anim calcmode="lin" valueType="num">
                                      <p:cBhvr>
                                        <p:cTn id="38" dur="1000" fill="hold"/>
                                        <p:tgtEl>
                                          <p:spTgt spid="60">
                                            <p:txEl>
                                              <p:pRg st="2" end="2"/>
                                            </p:txEl>
                                          </p:spTgt>
                                        </p:tgtEl>
                                        <p:attrNameLst>
                                          <p:attrName>ppt_h</p:attrName>
                                        </p:attrNameLst>
                                      </p:cBhvr>
                                      <p:tavLst>
                                        <p:tav tm="0">
                                          <p:val>
                                            <p:fltVal val="0"/>
                                          </p:val>
                                        </p:tav>
                                        <p:tav tm="100000">
                                          <p:val>
                                            <p:strVal val="#ppt_h"/>
                                          </p:val>
                                        </p:tav>
                                      </p:tavLst>
                                    </p:anim>
                                    <p:anim calcmode="lin" valueType="num">
                                      <p:cBhvr>
                                        <p:cTn id="39" dur="1000" fill="hold"/>
                                        <p:tgtEl>
                                          <p:spTgt spid="60">
                                            <p:txEl>
                                              <p:pRg st="2" end="2"/>
                                            </p:txEl>
                                          </p:spTgt>
                                        </p:tgtEl>
                                        <p:attrNameLst>
                                          <p:attrName>style.rotation</p:attrName>
                                        </p:attrNameLst>
                                      </p:cBhvr>
                                      <p:tavLst>
                                        <p:tav tm="0">
                                          <p:val>
                                            <p:fltVal val="90"/>
                                          </p:val>
                                        </p:tav>
                                        <p:tav tm="100000">
                                          <p:val>
                                            <p:fltVal val="0"/>
                                          </p:val>
                                        </p:tav>
                                      </p:tavLst>
                                    </p:anim>
                                    <p:animEffect transition="in" filter="fade">
                                      <p:cBhvr>
                                        <p:cTn id="40" dur="1000"/>
                                        <p:tgtEl>
                                          <p:spTgt spid="60">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60">
                                            <p:txEl>
                                              <p:pRg st="4" end="4"/>
                                            </p:txEl>
                                          </p:spTgt>
                                        </p:tgtEl>
                                        <p:attrNameLst>
                                          <p:attrName>style.visibility</p:attrName>
                                        </p:attrNameLst>
                                      </p:cBhvr>
                                      <p:to>
                                        <p:strVal val="visible"/>
                                      </p:to>
                                    </p:set>
                                    <p:anim calcmode="lin" valueType="num">
                                      <p:cBhvr>
                                        <p:cTn id="45" dur="1000" fill="hold"/>
                                        <p:tgtEl>
                                          <p:spTgt spid="60">
                                            <p:txEl>
                                              <p:pRg st="4" end="4"/>
                                            </p:txEl>
                                          </p:spTgt>
                                        </p:tgtEl>
                                        <p:attrNameLst>
                                          <p:attrName>ppt_w</p:attrName>
                                        </p:attrNameLst>
                                      </p:cBhvr>
                                      <p:tavLst>
                                        <p:tav tm="0">
                                          <p:val>
                                            <p:fltVal val="0"/>
                                          </p:val>
                                        </p:tav>
                                        <p:tav tm="100000">
                                          <p:val>
                                            <p:strVal val="#ppt_w"/>
                                          </p:val>
                                        </p:tav>
                                      </p:tavLst>
                                    </p:anim>
                                    <p:anim calcmode="lin" valueType="num">
                                      <p:cBhvr>
                                        <p:cTn id="46" dur="1000" fill="hold"/>
                                        <p:tgtEl>
                                          <p:spTgt spid="60">
                                            <p:txEl>
                                              <p:pRg st="4" end="4"/>
                                            </p:txEl>
                                          </p:spTgt>
                                        </p:tgtEl>
                                        <p:attrNameLst>
                                          <p:attrName>ppt_h</p:attrName>
                                        </p:attrNameLst>
                                      </p:cBhvr>
                                      <p:tavLst>
                                        <p:tav tm="0">
                                          <p:val>
                                            <p:fltVal val="0"/>
                                          </p:val>
                                        </p:tav>
                                        <p:tav tm="100000">
                                          <p:val>
                                            <p:strVal val="#ppt_h"/>
                                          </p:val>
                                        </p:tav>
                                      </p:tavLst>
                                    </p:anim>
                                    <p:anim calcmode="lin" valueType="num">
                                      <p:cBhvr>
                                        <p:cTn id="47" dur="1000" fill="hold"/>
                                        <p:tgtEl>
                                          <p:spTgt spid="60">
                                            <p:txEl>
                                              <p:pRg st="4" end="4"/>
                                            </p:txEl>
                                          </p:spTgt>
                                        </p:tgtEl>
                                        <p:attrNameLst>
                                          <p:attrName>style.rotation</p:attrName>
                                        </p:attrNameLst>
                                      </p:cBhvr>
                                      <p:tavLst>
                                        <p:tav tm="0">
                                          <p:val>
                                            <p:fltVal val="90"/>
                                          </p:val>
                                        </p:tav>
                                        <p:tav tm="100000">
                                          <p:val>
                                            <p:fltVal val="0"/>
                                          </p:val>
                                        </p:tav>
                                      </p:tavLst>
                                    </p:anim>
                                    <p:animEffect transition="in" filter="fade">
                                      <p:cBhvr>
                                        <p:cTn id="48" dur="1000"/>
                                        <p:tgtEl>
                                          <p:spTgt spid="60">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nodeType="clickEffect">
                                  <p:stCondLst>
                                    <p:cond delay="0"/>
                                  </p:stCondLst>
                                  <p:childTnLst>
                                    <p:set>
                                      <p:cBhvr>
                                        <p:cTn id="52" dur="1" fill="hold">
                                          <p:stCondLst>
                                            <p:cond delay="0"/>
                                          </p:stCondLst>
                                        </p:cTn>
                                        <p:tgtEl>
                                          <p:spTgt spid="60">
                                            <p:txEl>
                                              <p:pRg st="6" end="6"/>
                                            </p:txEl>
                                          </p:spTgt>
                                        </p:tgtEl>
                                        <p:attrNameLst>
                                          <p:attrName>style.visibility</p:attrName>
                                        </p:attrNameLst>
                                      </p:cBhvr>
                                      <p:to>
                                        <p:strVal val="visible"/>
                                      </p:to>
                                    </p:set>
                                    <p:anim calcmode="lin" valueType="num">
                                      <p:cBhvr>
                                        <p:cTn id="53" dur="1000" fill="hold"/>
                                        <p:tgtEl>
                                          <p:spTgt spid="60">
                                            <p:txEl>
                                              <p:pRg st="6" end="6"/>
                                            </p:txEl>
                                          </p:spTgt>
                                        </p:tgtEl>
                                        <p:attrNameLst>
                                          <p:attrName>ppt_w</p:attrName>
                                        </p:attrNameLst>
                                      </p:cBhvr>
                                      <p:tavLst>
                                        <p:tav tm="0">
                                          <p:val>
                                            <p:fltVal val="0"/>
                                          </p:val>
                                        </p:tav>
                                        <p:tav tm="100000">
                                          <p:val>
                                            <p:strVal val="#ppt_w"/>
                                          </p:val>
                                        </p:tav>
                                      </p:tavLst>
                                    </p:anim>
                                    <p:anim calcmode="lin" valueType="num">
                                      <p:cBhvr>
                                        <p:cTn id="54" dur="1000" fill="hold"/>
                                        <p:tgtEl>
                                          <p:spTgt spid="60">
                                            <p:txEl>
                                              <p:pRg st="6" end="6"/>
                                            </p:txEl>
                                          </p:spTgt>
                                        </p:tgtEl>
                                        <p:attrNameLst>
                                          <p:attrName>ppt_h</p:attrName>
                                        </p:attrNameLst>
                                      </p:cBhvr>
                                      <p:tavLst>
                                        <p:tav tm="0">
                                          <p:val>
                                            <p:fltVal val="0"/>
                                          </p:val>
                                        </p:tav>
                                        <p:tav tm="100000">
                                          <p:val>
                                            <p:strVal val="#ppt_h"/>
                                          </p:val>
                                        </p:tav>
                                      </p:tavLst>
                                    </p:anim>
                                    <p:anim calcmode="lin" valueType="num">
                                      <p:cBhvr>
                                        <p:cTn id="55" dur="1000" fill="hold"/>
                                        <p:tgtEl>
                                          <p:spTgt spid="60">
                                            <p:txEl>
                                              <p:pRg st="6" end="6"/>
                                            </p:txEl>
                                          </p:spTgt>
                                        </p:tgtEl>
                                        <p:attrNameLst>
                                          <p:attrName>style.rotation</p:attrName>
                                        </p:attrNameLst>
                                      </p:cBhvr>
                                      <p:tavLst>
                                        <p:tav tm="0">
                                          <p:val>
                                            <p:fltVal val="90"/>
                                          </p:val>
                                        </p:tav>
                                        <p:tav tm="100000">
                                          <p:val>
                                            <p:fltVal val="0"/>
                                          </p:val>
                                        </p:tav>
                                      </p:tavLst>
                                    </p:anim>
                                    <p:animEffect transition="in" filter="fade">
                                      <p:cBhvr>
                                        <p:cTn id="56" dur="1000"/>
                                        <p:tgtEl>
                                          <p:spTgt spid="60">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9">
                                            <p:txEl>
                                              <p:pRg st="1" end="1"/>
                                            </p:txEl>
                                          </p:spTgt>
                                        </p:tgtEl>
                                        <p:attrNameLst>
                                          <p:attrName>style.visibility</p:attrName>
                                        </p:attrNameLst>
                                      </p:cBhvr>
                                      <p:to>
                                        <p:strVal val="visible"/>
                                      </p:to>
                                    </p:set>
                                    <p:anim calcmode="lin" valueType="num">
                                      <p:cBhvr>
                                        <p:cTn id="61" dur="1000" fill="hold"/>
                                        <p:tgtEl>
                                          <p:spTgt spid="9">
                                            <p:txEl>
                                              <p:pRg st="1" end="1"/>
                                            </p:txEl>
                                          </p:spTgt>
                                        </p:tgtEl>
                                        <p:attrNameLst>
                                          <p:attrName>ppt_w</p:attrName>
                                        </p:attrNameLst>
                                      </p:cBhvr>
                                      <p:tavLst>
                                        <p:tav tm="0">
                                          <p:val>
                                            <p:fltVal val="0"/>
                                          </p:val>
                                        </p:tav>
                                        <p:tav tm="100000">
                                          <p:val>
                                            <p:strVal val="#ppt_w"/>
                                          </p:val>
                                        </p:tav>
                                      </p:tavLst>
                                    </p:anim>
                                    <p:anim calcmode="lin" valueType="num">
                                      <p:cBhvr>
                                        <p:cTn id="62" dur="1000" fill="hold"/>
                                        <p:tgtEl>
                                          <p:spTgt spid="9">
                                            <p:txEl>
                                              <p:pRg st="1" end="1"/>
                                            </p:txEl>
                                          </p:spTgt>
                                        </p:tgtEl>
                                        <p:attrNameLst>
                                          <p:attrName>ppt_h</p:attrName>
                                        </p:attrNameLst>
                                      </p:cBhvr>
                                      <p:tavLst>
                                        <p:tav tm="0">
                                          <p:val>
                                            <p:fltVal val="0"/>
                                          </p:val>
                                        </p:tav>
                                        <p:tav tm="100000">
                                          <p:val>
                                            <p:strVal val="#ppt_h"/>
                                          </p:val>
                                        </p:tav>
                                      </p:tavLst>
                                    </p:anim>
                                    <p:anim calcmode="lin" valueType="num">
                                      <p:cBhvr>
                                        <p:cTn id="63" dur="1000" fill="hold"/>
                                        <p:tgtEl>
                                          <p:spTgt spid="9">
                                            <p:txEl>
                                              <p:pRg st="1" end="1"/>
                                            </p:txEl>
                                          </p:spTgt>
                                        </p:tgtEl>
                                        <p:attrNameLst>
                                          <p:attrName>style.rotation</p:attrName>
                                        </p:attrNameLst>
                                      </p:cBhvr>
                                      <p:tavLst>
                                        <p:tav tm="0">
                                          <p:val>
                                            <p:fltVal val="90"/>
                                          </p:val>
                                        </p:tav>
                                        <p:tav tm="100000">
                                          <p:val>
                                            <p:fltVal val="0"/>
                                          </p:val>
                                        </p:tav>
                                      </p:tavLst>
                                    </p:anim>
                                    <p:animEffect transition="in" filter="fade">
                                      <p:cBhvr>
                                        <p:cTn id="64" dur="1000"/>
                                        <p:tgtEl>
                                          <p:spTgt spid="9">
                                            <p:txEl>
                                              <p:pRg st="1" end="1"/>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nodeType="clickEffect">
                                  <p:stCondLst>
                                    <p:cond delay="0"/>
                                  </p:stCondLst>
                                  <p:childTnLst>
                                    <p:set>
                                      <p:cBhvr>
                                        <p:cTn id="68" dur="1" fill="hold">
                                          <p:stCondLst>
                                            <p:cond delay="0"/>
                                          </p:stCondLst>
                                        </p:cTn>
                                        <p:tgtEl>
                                          <p:spTgt spid="9">
                                            <p:txEl>
                                              <p:pRg st="3" end="3"/>
                                            </p:txEl>
                                          </p:spTgt>
                                        </p:tgtEl>
                                        <p:attrNameLst>
                                          <p:attrName>style.visibility</p:attrName>
                                        </p:attrNameLst>
                                      </p:cBhvr>
                                      <p:to>
                                        <p:strVal val="visible"/>
                                      </p:to>
                                    </p:set>
                                    <p:anim calcmode="lin" valueType="num">
                                      <p:cBhvr>
                                        <p:cTn id="69" dur="1000" fill="hold"/>
                                        <p:tgtEl>
                                          <p:spTgt spid="9">
                                            <p:txEl>
                                              <p:pRg st="3" end="3"/>
                                            </p:txEl>
                                          </p:spTgt>
                                        </p:tgtEl>
                                        <p:attrNameLst>
                                          <p:attrName>ppt_w</p:attrName>
                                        </p:attrNameLst>
                                      </p:cBhvr>
                                      <p:tavLst>
                                        <p:tav tm="0">
                                          <p:val>
                                            <p:fltVal val="0"/>
                                          </p:val>
                                        </p:tav>
                                        <p:tav tm="100000">
                                          <p:val>
                                            <p:strVal val="#ppt_w"/>
                                          </p:val>
                                        </p:tav>
                                      </p:tavLst>
                                    </p:anim>
                                    <p:anim calcmode="lin" valueType="num">
                                      <p:cBhvr>
                                        <p:cTn id="70" dur="1000" fill="hold"/>
                                        <p:tgtEl>
                                          <p:spTgt spid="9">
                                            <p:txEl>
                                              <p:pRg st="3" end="3"/>
                                            </p:txEl>
                                          </p:spTgt>
                                        </p:tgtEl>
                                        <p:attrNameLst>
                                          <p:attrName>ppt_h</p:attrName>
                                        </p:attrNameLst>
                                      </p:cBhvr>
                                      <p:tavLst>
                                        <p:tav tm="0">
                                          <p:val>
                                            <p:fltVal val="0"/>
                                          </p:val>
                                        </p:tav>
                                        <p:tav tm="100000">
                                          <p:val>
                                            <p:strVal val="#ppt_h"/>
                                          </p:val>
                                        </p:tav>
                                      </p:tavLst>
                                    </p:anim>
                                    <p:anim calcmode="lin" valueType="num">
                                      <p:cBhvr>
                                        <p:cTn id="71" dur="1000" fill="hold"/>
                                        <p:tgtEl>
                                          <p:spTgt spid="9">
                                            <p:txEl>
                                              <p:pRg st="3" end="3"/>
                                            </p:txEl>
                                          </p:spTgt>
                                        </p:tgtEl>
                                        <p:attrNameLst>
                                          <p:attrName>style.rotation</p:attrName>
                                        </p:attrNameLst>
                                      </p:cBhvr>
                                      <p:tavLst>
                                        <p:tav tm="0">
                                          <p:val>
                                            <p:fltVal val="90"/>
                                          </p:val>
                                        </p:tav>
                                        <p:tav tm="100000">
                                          <p:val>
                                            <p:fltVal val="0"/>
                                          </p:val>
                                        </p:tav>
                                      </p:tavLst>
                                    </p:anim>
                                    <p:animEffect transition="in" filter="fade">
                                      <p:cBhvr>
                                        <p:cTn id="72" dur="1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8" name="Заголовок основного текста"/>
          <p:cNvSpPr txBox="1"/>
          <p:nvPr/>
        </p:nvSpPr>
        <p:spPr>
          <a:xfrm>
            <a:off x="3623048" y="4668179"/>
            <a:ext cx="16073438" cy="1719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pPr algn="ctr"/>
            <a:r>
              <a:rPr lang="ru-RU" sz="5400" u="sng" dirty="0" smtClean="0"/>
              <a:t>Особенности проведения:</a:t>
            </a:r>
            <a:endParaRPr sz="5400" u="sng" dirty="0"/>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6416" y="7146032"/>
            <a:ext cx="21506374" cy="39389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Групповая форма </a:t>
            </a:r>
            <a:r>
              <a:rPr lang="ru-RU" sz="4800" dirty="0" smtClean="0"/>
              <a:t>работы;</a:t>
            </a:r>
          </a:p>
          <a:p>
            <a:pPr algn="l">
              <a:defRPr sz="2800">
                <a:solidFill>
                  <a:srgbClr val="253957"/>
                </a:solidFill>
                <a:latin typeface="+mn-lt"/>
                <a:ea typeface="+mn-ea"/>
                <a:cs typeface="+mn-cs"/>
                <a:sym typeface="Arial Narrow"/>
              </a:defRPr>
            </a:pPr>
            <a:endParaRPr lang="ru-RU" sz="48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Наличие раздаточного </a:t>
            </a:r>
            <a:r>
              <a:rPr lang="ru-RU" sz="4800" dirty="0" smtClean="0"/>
              <a:t>материала.</a:t>
            </a:r>
            <a:endParaRPr lang="ru-RU" sz="4800" dirty="0"/>
          </a:p>
        </p:txBody>
      </p:sp>
    </p:spTree>
    <p:extLst>
      <p:ext uri="{BB962C8B-B14F-4D97-AF65-F5344CB8AC3E}">
        <p14:creationId xmlns:p14="http://schemas.microsoft.com/office/powerpoint/2010/main" val="405538029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fade">
                                      <p:cBhvr>
                                        <p:cTn id="16"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742728" y="6569968"/>
            <a:ext cx="23402600" cy="71460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numCol="2" spcCol="1076157"/>
          <a:lstStyle/>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smtClean="0"/>
              <a:t>Организационный момент. Разделение учащихся по группам. </a:t>
            </a:r>
            <a:r>
              <a:rPr sz="4400" dirty="0" smtClean="0"/>
              <a:t> </a:t>
            </a:r>
            <a:endParaRPr sz="4400" dirty="0"/>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t>Определение темы урока через выполнение </a:t>
            </a:r>
            <a:r>
              <a:rPr lang="ru-RU" sz="4400" dirty="0" smtClean="0"/>
              <a:t>заданий.</a:t>
            </a:r>
            <a:r>
              <a:rPr sz="4400" dirty="0" smtClean="0"/>
              <a:t> </a:t>
            </a:r>
            <a:endParaRPr lang="ru-RU" sz="4400" dirty="0" smtClean="0"/>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smtClean="0"/>
              <a:t>Изложение теории.</a:t>
            </a: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smtClean="0"/>
              <a:t>Работа в группах.</a:t>
            </a:r>
          </a:p>
          <a:p>
            <a:pPr algn="l">
              <a:spcBef>
                <a:spcPts val="2800"/>
              </a:spcBef>
              <a:buSzPct val="100000"/>
              <a:defRPr sz="2800">
                <a:solidFill>
                  <a:srgbClr val="253957"/>
                </a:solidFill>
                <a:latin typeface="+mn-lt"/>
                <a:ea typeface="+mn-ea"/>
                <a:cs typeface="+mn-cs"/>
                <a:sym typeface="Arial Narrow"/>
              </a:defRPr>
            </a:pPr>
            <a:r>
              <a:rPr lang="ru-RU" sz="3200" dirty="0">
                <a:solidFill>
                  <a:srgbClr val="253957"/>
                </a:solidFill>
                <a:sym typeface="Arial Narrow"/>
              </a:rPr>
              <a:t>• </a:t>
            </a:r>
            <a:r>
              <a:rPr lang="ru-RU" sz="3200" dirty="0" smtClean="0">
                <a:solidFill>
                  <a:srgbClr val="253957"/>
                </a:solidFill>
                <a:sym typeface="Arial Narrow"/>
              </a:rPr>
              <a:t>   Закрепление </a:t>
            </a:r>
            <a:r>
              <a:rPr lang="ru-RU" sz="3200" dirty="0">
                <a:solidFill>
                  <a:srgbClr val="253957"/>
                </a:solidFill>
                <a:sym typeface="Arial Narrow"/>
              </a:rPr>
              <a:t>понятия </a:t>
            </a:r>
            <a:r>
              <a:rPr lang="ru-RU" sz="3200" dirty="0" smtClean="0">
                <a:solidFill>
                  <a:srgbClr val="253957"/>
                </a:solidFill>
                <a:sym typeface="Arial Narrow"/>
              </a:rPr>
              <a:t>бюджета.</a:t>
            </a:r>
          </a:p>
          <a:p>
            <a:pPr algn="l">
              <a:spcBef>
                <a:spcPts val="2800"/>
              </a:spcBef>
              <a:buSzPct val="100000"/>
              <a:defRPr sz="2800">
                <a:solidFill>
                  <a:srgbClr val="253957"/>
                </a:solidFill>
                <a:latin typeface="+mn-lt"/>
                <a:ea typeface="+mn-ea"/>
                <a:cs typeface="+mn-cs"/>
                <a:sym typeface="Arial Narrow"/>
              </a:defRPr>
            </a:pPr>
            <a:r>
              <a:rPr lang="ru-RU" sz="3200" dirty="0">
                <a:solidFill>
                  <a:srgbClr val="253957"/>
                </a:solidFill>
                <a:sym typeface="Arial Narrow"/>
              </a:rPr>
              <a:t>• </a:t>
            </a:r>
            <a:r>
              <a:rPr lang="ru-RU" sz="3200" dirty="0" smtClean="0">
                <a:solidFill>
                  <a:srgbClr val="253957"/>
                </a:solidFill>
                <a:sym typeface="Arial Narrow"/>
              </a:rPr>
              <a:t>   Знакомства </a:t>
            </a:r>
            <a:r>
              <a:rPr lang="ru-RU" sz="3200" dirty="0">
                <a:solidFill>
                  <a:srgbClr val="253957"/>
                </a:solidFill>
                <a:sym typeface="Arial Narrow"/>
              </a:rPr>
              <a:t>с видами </a:t>
            </a:r>
            <a:r>
              <a:rPr lang="ru-RU" sz="3200" dirty="0" smtClean="0">
                <a:solidFill>
                  <a:srgbClr val="253957"/>
                </a:solidFill>
                <a:sym typeface="Arial Narrow"/>
              </a:rPr>
              <a:t>бюджета.</a:t>
            </a:r>
          </a:p>
          <a:p>
            <a:pPr algn="l">
              <a:spcBef>
                <a:spcPts val="2800"/>
              </a:spcBef>
              <a:buSzPct val="100000"/>
              <a:defRPr sz="2800">
                <a:solidFill>
                  <a:srgbClr val="253957"/>
                </a:solidFill>
                <a:latin typeface="+mn-lt"/>
                <a:ea typeface="+mn-ea"/>
                <a:cs typeface="+mn-cs"/>
                <a:sym typeface="Arial Narrow"/>
              </a:defRPr>
            </a:pPr>
            <a:endParaRPr lang="ru-RU" sz="4400" dirty="0" smtClean="0"/>
          </a:p>
          <a:p>
            <a:pPr marL="742950" indent="-742950" algn="l">
              <a:spcBef>
                <a:spcPts val="2800"/>
              </a:spcBef>
              <a:buSzPct val="100000"/>
              <a:buFont typeface="+mj-lt"/>
              <a:buAutoNum type="arabicPeriod" startAt="5"/>
              <a:defRPr sz="2800">
                <a:solidFill>
                  <a:srgbClr val="253957"/>
                </a:solidFill>
                <a:latin typeface="+mn-lt"/>
                <a:ea typeface="+mn-ea"/>
                <a:cs typeface="+mn-cs"/>
                <a:sym typeface="Arial Narrow"/>
              </a:defRPr>
            </a:pPr>
            <a:r>
              <a:rPr lang="ru-RU" sz="4400" dirty="0" smtClean="0"/>
              <a:t>Способы оптимизации расходов семьи.</a:t>
            </a:r>
          </a:p>
          <a:p>
            <a:pPr marL="304800" indent="-304800" algn="l">
              <a:spcBef>
                <a:spcPts val="2800"/>
              </a:spcBef>
              <a:buSzPct val="100000"/>
              <a:buAutoNum type="arabicPeriod" startAt="5"/>
              <a:defRPr sz="2800">
                <a:solidFill>
                  <a:srgbClr val="253957"/>
                </a:solidFill>
                <a:latin typeface="+mn-lt"/>
                <a:ea typeface="+mn-ea"/>
                <a:cs typeface="+mn-cs"/>
                <a:sym typeface="Arial Narrow"/>
              </a:defRPr>
            </a:pPr>
            <a:r>
              <a:rPr lang="ru-RU" sz="4400" dirty="0" smtClean="0"/>
              <a:t> Проверка знаний (тест).</a:t>
            </a:r>
          </a:p>
          <a:p>
            <a:pPr marL="304800" indent="-304800" algn="l">
              <a:spcBef>
                <a:spcPts val="2800"/>
              </a:spcBef>
              <a:buSzPct val="100000"/>
              <a:buAutoNum type="arabicPeriod" startAt="5"/>
              <a:defRPr sz="2800">
                <a:solidFill>
                  <a:srgbClr val="253957"/>
                </a:solidFill>
                <a:latin typeface="+mn-lt"/>
                <a:ea typeface="+mn-ea"/>
                <a:cs typeface="+mn-cs"/>
                <a:sym typeface="Arial Narrow"/>
              </a:defRPr>
            </a:pPr>
            <a:r>
              <a:rPr lang="ru-RU" sz="4400" dirty="0" smtClean="0"/>
              <a:t> Рефлексия.</a:t>
            </a:r>
          </a:p>
          <a:p>
            <a:pPr marL="304800" indent="-304800" algn="l">
              <a:spcBef>
                <a:spcPts val="2800"/>
              </a:spcBef>
              <a:buSzPct val="100000"/>
              <a:buAutoNum type="arabicPeriod" startAt="5"/>
              <a:defRPr sz="2800">
                <a:solidFill>
                  <a:srgbClr val="253957"/>
                </a:solidFill>
                <a:latin typeface="+mn-lt"/>
                <a:ea typeface="+mn-ea"/>
                <a:cs typeface="+mn-cs"/>
                <a:sym typeface="Arial Narrow"/>
              </a:defRPr>
            </a:pPr>
            <a:endParaRPr lang="ru-RU" sz="4400" dirty="0" smtClean="0"/>
          </a:p>
          <a:p>
            <a:pPr marL="304800" indent="-304800" algn="l">
              <a:spcBef>
                <a:spcPts val="2800"/>
              </a:spcBef>
              <a:buSzPct val="100000"/>
              <a:buAutoNum type="arabicPeriod" startAt="5"/>
              <a:defRPr sz="2800">
                <a:solidFill>
                  <a:srgbClr val="253957"/>
                </a:solidFill>
                <a:latin typeface="+mn-lt"/>
                <a:ea typeface="+mn-ea"/>
                <a:cs typeface="+mn-cs"/>
                <a:sym typeface="Arial Narrow"/>
              </a:defRPr>
            </a:pPr>
            <a:endParaRPr lang="ru-RU" sz="4400" dirty="0" smtClean="0"/>
          </a:p>
          <a:p>
            <a:pPr marL="304800" indent="-304800" algn="l">
              <a:spcBef>
                <a:spcPts val="2800"/>
              </a:spcBef>
              <a:buSzPct val="100000"/>
              <a:buAutoNum type="arabicPeriod" startAt="5"/>
              <a:defRPr sz="2800">
                <a:solidFill>
                  <a:srgbClr val="253957"/>
                </a:solidFill>
                <a:latin typeface="+mn-lt"/>
                <a:ea typeface="+mn-ea"/>
                <a:cs typeface="+mn-cs"/>
                <a:sym typeface="Arial Narrow"/>
              </a:defRPr>
            </a:pPr>
            <a:endParaRPr lang="ru-RU" dirty="0" smtClean="0"/>
          </a:p>
          <a:p>
            <a:pPr marL="304800" indent="-304800" algn="l">
              <a:spcBef>
                <a:spcPts val="2800"/>
              </a:spcBef>
              <a:buSzPct val="100000"/>
              <a:buAutoNum type="arabicPeriod" startAt="5"/>
              <a:defRPr sz="2800">
                <a:solidFill>
                  <a:srgbClr val="253957"/>
                </a:solidFill>
                <a:latin typeface="+mn-lt"/>
                <a:ea typeface="+mn-ea"/>
                <a:cs typeface="+mn-cs"/>
                <a:sym typeface="Arial Narrow"/>
              </a:defRPr>
            </a:pPr>
            <a:endParaRPr dirty="0"/>
          </a:p>
        </p:txBody>
      </p:sp>
      <p:sp>
        <p:nvSpPr>
          <p:cNvPr id="80" name="Очень крутой заголовок…"/>
          <p:cNvSpPr txBox="1"/>
          <p:nvPr/>
        </p:nvSpPr>
        <p:spPr>
          <a:xfrm>
            <a:off x="1115664" y="2972786"/>
            <a:ext cx="21506374"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smtClean="0"/>
              <a:t>семейный бюджет</a:t>
            </a:r>
            <a:endParaRPr dirty="0"/>
          </a:p>
        </p:txBody>
      </p:sp>
      <p:sp>
        <p:nvSpPr>
          <p:cNvPr id="81" name="Заголовок основного текста"/>
          <p:cNvSpPr txBox="1"/>
          <p:nvPr/>
        </p:nvSpPr>
        <p:spPr>
          <a:xfrm>
            <a:off x="1572593" y="4437776"/>
            <a:ext cx="21742869"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pPr algn="ctr"/>
            <a:r>
              <a:rPr lang="ru-RU" sz="5400" u="sng" dirty="0"/>
              <a:t>Ход занятия</a:t>
            </a:r>
            <a:endParaRPr lang="ru-RU" sz="5400" u="sng" dirty="0"/>
          </a:p>
        </p:txBody>
      </p:sp>
      <p:sp>
        <p:nvSpPr>
          <p:cNvPr id="82"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84"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
        <p:nvSpPr>
          <p:cNvPr id="9"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1">
                                            <p:txEl>
                                              <p:pRg st="0" end="0"/>
                                            </p:txEl>
                                          </p:spTgt>
                                        </p:tgtEl>
                                        <p:attrNameLst>
                                          <p:attrName>style.visibility</p:attrName>
                                        </p:attrNameLst>
                                      </p:cBhvr>
                                      <p:to>
                                        <p:strVal val="visible"/>
                                      </p:to>
                                    </p:set>
                                    <p:animEffect transition="in" filter="circle(in)">
                                      <p:cBhvr>
                                        <p:cTn id="7" dur="2000"/>
                                        <p:tgtEl>
                                          <p:spTgt spid="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9">
                                            <p:txEl>
                                              <p:pRg st="0" end="0"/>
                                            </p:txEl>
                                          </p:spTgt>
                                        </p:tgtEl>
                                        <p:attrNameLst>
                                          <p:attrName>style.visibility</p:attrName>
                                        </p:attrNameLst>
                                      </p:cBhvr>
                                      <p:to>
                                        <p:strVal val="visible"/>
                                      </p:to>
                                    </p:set>
                                    <p:anim calcmode="lin" valueType="num">
                                      <p:cBhvr additive="base">
                                        <p:cTn id="12" dur="500" fill="hold"/>
                                        <p:tgtEl>
                                          <p:spTgt spid="7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9">
                                            <p:txEl>
                                              <p:pRg st="1" end="1"/>
                                            </p:txEl>
                                          </p:spTgt>
                                        </p:tgtEl>
                                        <p:attrNameLst>
                                          <p:attrName>style.visibility</p:attrName>
                                        </p:attrNameLst>
                                      </p:cBhvr>
                                      <p:to>
                                        <p:strVal val="visible"/>
                                      </p:to>
                                    </p:set>
                                    <p:anim calcmode="lin" valueType="num">
                                      <p:cBhvr additive="base">
                                        <p:cTn id="18" dur="500" fill="hold"/>
                                        <p:tgtEl>
                                          <p:spTgt spid="7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9">
                                            <p:txEl>
                                              <p:pRg st="2" end="2"/>
                                            </p:txEl>
                                          </p:spTgt>
                                        </p:tgtEl>
                                        <p:attrNameLst>
                                          <p:attrName>style.visibility</p:attrName>
                                        </p:attrNameLst>
                                      </p:cBhvr>
                                      <p:to>
                                        <p:strVal val="visible"/>
                                      </p:to>
                                    </p:set>
                                    <p:anim calcmode="lin" valueType="num">
                                      <p:cBhvr additive="base">
                                        <p:cTn id="24" dur="500" fill="hold"/>
                                        <p:tgtEl>
                                          <p:spTgt spid="79">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79">
                                            <p:txEl>
                                              <p:pRg st="3" end="3"/>
                                            </p:txEl>
                                          </p:spTgt>
                                        </p:tgtEl>
                                        <p:attrNameLst>
                                          <p:attrName>style.visibility</p:attrName>
                                        </p:attrNameLst>
                                      </p:cBhvr>
                                      <p:to>
                                        <p:strVal val="visible"/>
                                      </p:to>
                                    </p:set>
                                    <p:anim calcmode="lin" valueType="num">
                                      <p:cBhvr additive="base">
                                        <p:cTn id="30" dur="500" fill="hold"/>
                                        <p:tgtEl>
                                          <p:spTgt spid="79">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79">
                                            <p:txEl>
                                              <p:pRg st="4" end="4"/>
                                            </p:txEl>
                                          </p:spTgt>
                                        </p:tgtEl>
                                        <p:attrNameLst>
                                          <p:attrName>style.visibility</p:attrName>
                                        </p:attrNameLst>
                                      </p:cBhvr>
                                      <p:to>
                                        <p:strVal val="visible"/>
                                      </p:to>
                                    </p:set>
                                    <p:anim calcmode="lin" valueType="num">
                                      <p:cBhvr additive="base">
                                        <p:cTn id="36" dur="500" fill="hold"/>
                                        <p:tgtEl>
                                          <p:spTgt spid="79">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79">
                                            <p:txEl>
                                              <p:pRg st="5" end="5"/>
                                            </p:txEl>
                                          </p:spTgt>
                                        </p:tgtEl>
                                        <p:attrNameLst>
                                          <p:attrName>style.visibility</p:attrName>
                                        </p:attrNameLst>
                                      </p:cBhvr>
                                      <p:to>
                                        <p:strVal val="visible"/>
                                      </p:to>
                                    </p:set>
                                    <p:anim calcmode="lin" valueType="num">
                                      <p:cBhvr additive="base">
                                        <p:cTn id="42" dur="500" fill="hold"/>
                                        <p:tgtEl>
                                          <p:spTgt spid="79">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79">
                                            <p:txEl>
                                              <p:pRg st="7" end="7"/>
                                            </p:txEl>
                                          </p:spTgt>
                                        </p:tgtEl>
                                        <p:attrNameLst>
                                          <p:attrName>style.visibility</p:attrName>
                                        </p:attrNameLst>
                                      </p:cBhvr>
                                      <p:to>
                                        <p:strVal val="visible"/>
                                      </p:to>
                                    </p:set>
                                    <p:anim calcmode="lin" valueType="num">
                                      <p:cBhvr additive="base">
                                        <p:cTn id="48" dur="500" fill="hold"/>
                                        <p:tgtEl>
                                          <p:spTgt spid="79">
                                            <p:txEl>
                                              <p:pRg st="7" end="7"/>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7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79">
                                            <p:txEl>
                                              <p:pRg st="8" end="8"/>
                                            </p:txEl>
                                          </p:spTgt>
                                        </p:tgtEl>
                                        <p:attrNameLst>
                                          <p:attrName>style.visibility</p:attrName>
                                        </p:attrNameLst>
                                      </p:cBhvr>
                                      <p:to>
                                        <p:strVal val="visible"/>
                                      </p:to>
                                    </p:set>
                                    <p:anim calcmode="lin" valueType="num">
                                      <p:cBhvr additive="base">
                                        <p:cTn id="54" dur="500" fill="hold"/>
                                        <p:tgtEl>
                                          <p:spTgt spid="79">
                                            <p:txEl>
                                              <p:pRg st="8" end="8"/>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7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79">
                                            <p:txEl>
                                              <p:pRg st="9" end="9"/>
                                            </p:txEl>
                                          </p:spTgt>
                                        </p:tgtEl>
                                        <p:attrNameLst>
                                          <p:attrName>style.visibility</p:attrName>
                                        </p:attrNameLst>
                                      </p:cBhvr>
                                      <p:to>
                                        <p:strVal val="visible"/>
                                      </p:to>
                                    </p:set>
                                    <p:anim calcmode="lin" valueType="num">
                                      <p:cBhvr additive="base">
                                        <p:cTn id="60" dur="500" fill="hold"/>
                                        <p:tgtEl>
                                          <p:spTgt spid="79">
                                            <p:txEl>
                                              <p:pRg st="9" end="9"/>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7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Очень крутой заголовок…"/>
          <p:cNvSpPr txBox="1"/>
          <p:nvPr/>
        </p:nvSpPr>
        <p:spPr>
          <a:xfrm>
            <a:off x="1115664" y="2972786"/>
            <a:ext cx="21506374"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smtClean="0"/>
              <a:t>семейный бюджет</a:t>
            </a:r>
            <a:endParaRPr dirty="0"/>
          </a:p>
        </p:txBody>
      </p:sp>
      <p:sp>
        <p:nvSpPr>
          <p:cNvPr id="81" name="Заголовок основного текста"/>
          <p:cNvSpPr txBox="1"/>
          <p:nvPr/>
        </p:nvSpPr>
        <p:spPr>
          <a:xfrm>
            <a:off x="526704" y="4719293"/>
            <a:ext cx="23618623"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pPr algn="ctr"/>
            <a:r>
              <a:rPr lang="ru-RU" sz="5000" u="sng" dirty="0"/>
              <a:t>Технологические приемы и методы повышения финансовой грамотности обучающихся </a:t>
            </a:r>
            <a:endParaRPr lang="ru-RU" sz="5000" u="sng" dirty="0"/>
          </a:p>
        </p:txBody>
      </p:sp>
      <p:sp>
        <p:nvSpPr>
          <p:cNvPr id="82"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84"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
        <p:nvSpPr>
          <p:cNvPr id="9"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sp>
        <p:nvSpPr>
          <p:cNvPr id="8"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6416" y="7146032"/>
            <a:ext cx="21506374" cy="39389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smtClean="0"/>
              <a:t>Наглядность;</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800" dirty="0" smtClean="0"/>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Моделирование с элементами ролевой </a:t>
            </a:r>
            <a:r>
              <a:rPr lang="ru-RU" sz="4800" dirty="0" smtClean="0"/>
              <a:t>игры;</a:t>
            </a:r>
          </a:p>
          <a:p>
            <a:pPr algn="l">
              <a:defRPr sz="2800">
                <a:solidFill>
                  <a:srgbClr val="253957"/>
                </a:solidFill>
                <a:latin typeface="+mn-lt"/>
                <a:ea typeface="+mn-ea"/>
                <a:cs typeface="+mn-cs"/>
                <a:sym typeface="Arial Narrow"/>
              </a:defRPr>
            </a:pPr>
            <a:endParaRPr lang="ru-RU" sz="48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Проведение математических </a:t>
            </a:r>
            <a:r>
              <a:rPr lang="ru-RU" sz="4800" dirty="0" smtClean="0"/>
              <a:t>расчетов.</a:t>
            </a:r>
            <a:endParaRPr lang="ru-RU" sz="48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800" dirty="0"/>
          </a:p>
        </p:txBody>
      </p:sp>
    </p:spTree>
    <p:extLst>
      <p:ext uri="{BB962C8B-B14F-4D97-AF65-F5344CB8AC3E}">
        <p14:creationId xmlns:p14="http://schemas.microsoft.com/office/powerpoint/2010/main" val="322770807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Effect transition="in" filter="fade">
                                      <p:cBhvr>
                                        <p:cTn id="14" dur="1000"/>
                                        <p:tgtEl>
                                          <p:spTgt spid="8">
                                            <p:txEl>
                                              <p:pRg st="2" end="2"/>
                                            </p:txEl>
                                          </p:spTgt>
                                        </p:tgtEl>
                                      </p:cBhvr>
                                    </p:animEffect>
                                    <p:anim calcmode="lin" valueType="num">
                                      <p:cBhvr>
                                        <p:cTn id="15"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1000"/>
                                        <p:tgtEl>
                                          <p:spTgt spid="8">
                                            <p:txEl>
                                              <p:pRg st="4" end="4"/>
                                            </p:txEl>
                                          </p:spTgt>
                                        </p:tgtEl>
                                      </p:cBhvr>
                                    </p:animEffect>
                                    <p:anim calcmode="lin" valueType="num">
                                      <p:cBhvr>
                                        <p:cTn id="22"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8" name="Заголовок основного текста"/>
          <p:cNvSpPr txBox="1"/>
          <p:nvPr/>
        </p:nvSpPr>
        <p:spPr>
          <a:xfrm>
            <a:off x="3335016" y="3734348"/>
            <a:ext cx="16073438" cy="1719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pPr algn="ctr"/>
            <a:r>
              <a:rPr lang="ru-RU" sz="5400" u="sng" dirty="0"/>
              <a:t>Оценка результатов деятельности :</a:t>
            </a:r>
            <a:endParaRPr sz="5400" u="sng" dirty="0"/>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6416" y="7146032"/>
            <a:ext cx="21506374" cy="61206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Учащиеся смогут свободно оперировать понятиями по теме, рассчитывать бюджет семьи и определять его тип</a:t>
            </a:r>
            <a:r>
              <a:rPr lang="ru-RU" sz="4800" dirty="0" smtClean="0"/>
              <a:t>;</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8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Учащиеся научатся понимать соотношение расходов и доходов (ограниченность доходов и неограниченность расходов</a:t>
            </a:r>
            <a:r>
              <a:rPr lang="ru-RU" sz="4800" dirty="0" smtClean="0"/>
              <a:t>);</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8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800" dirty="0"/>
              <a:t>Учащиеся приобретут навыки решения практико-ориентированных </a:t>
            </a:r>
            <a:r>
              <a:rPr lang="ru-RU" sz="4800" dirty="0" smtClean="0"/>
              <a:t>задач.</a:t>
            </a:r>
            <a:endParaRPr lang="ru-RU" sz="4800" dirty="0"/>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800" dirty="0" smtClean="0"/>
          </a:p>
        </p:txBody>
      </p:sp>
    </p:spTree>
    <p:extLst>
      <p:ext uri="{BB962C8B-B14F-4D97-AF65-F5344CB8AC3E}">
        <p14:creationId xmlns:p14="http://schemas.microsoft.com/office/powerpoint/2010/main" val="18380005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ipe(down)">
                                      <p:cBhvr>
                                        <p:cTn id="12" dur="580">
                                          <p:stCondLst>
                                            <p:cond delay="0"/>
                                          </p:stCondLst>
                                        </p:cTn>
                                        <p:tgtEl>
                                          <p:spTgt spid="9">
                                            <p:txEl>
                                              <p:pRg st="0" end="0"/>
                                            </p:txEl>
                                          </p:spTgt>
                                        </p:tgtEl>
                                      </p:cBhvr>
                                    </p:animEffect>
                                    <p:anim calcmode="lin" valueType="num">
                                      <p:cBhvr>
                                        <p:cTn id="13"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9">
                                            <p:txEl>
                                              <p:pRg st="0" end="0"/>
                                            </p:txEl>
                                          </p:spTgt>
                                        </p:tgtEl>
                                      </p:cBhvr>
                                      <p:to x="100000" y="60000"/>
                                    </p:animScale>
                                    <p:animScale>
                                      <p:cBhvr>
                                        <p:cTn id="19" dur="166" decel="50000">
                                          <p:stCondLst>
                                            <p:cond delay="676"/>
                                          </p:stCondLst>
                                        </p:cTn>
                                        <p:tgtEl>
                                          <p:spTgt spid="9">
                                            <p:txEl>
                                              <p:pRg st="0" end="0"/>
                                            </p:txEl>
                                          </p:spTgt>
                                        </p:tgtEl>
                                      </p:cBhvr>
                                      <p:to x="100000" y="100000"/>
                                    </p:animScale>
                                    <p:animScale>
                                      <p:cBhvr>
                                        <p:cTn id="20" dur="26">
                                          <p:stCondLst>
                                            <p:cond delay="1312"/>
                                          </p:stCondLst>
                                        </p:cTn>
                                        <p:tgtEl>
                                          <p:spTgt spid="9">
                                            <p:txEl>
                                              <p:pRg st="0" end="0"/>
                                            </p:txEl>
                                          </p:spTgt>
                                        </p:tgtEl>
                                      </p:cBhvr>
                                      <p:to x="100000" y="80000"/>
                                    </p:animScale>
                                    <p:animScale>
                                      <p:cBhvr>
                                        <p:cTn id="21" dur="166" decel="50000">
                                          <p:stCondLst>
                                            <p:cond delay="1338"/>
                                          </p:stCondLst>
                                        </p:cTn>
                                        <p:tgtEl>
                                          <p:spTgt spid="9">
                                            <p:txEl>
                                              <p:pRg st="0" end="0"/>
                                            </p:txEl>
                                          </p:spTgt>
                                        </p:tgtEl>
                                      </p:cBhvr>
                                      <p:to x="100000" y="100000"/>
                                    </p:animScale>
                                    <p:animScale>
                                      <p:cBhvr>
                                        <p:cTn id="22" dur="26">
                                          <p:stCondLst>
                                            <p:cond delay="1642"/>
                                          </p:stCondLst>
                                        </p:cTn>
                                        <p:tgtEl>
                                          <p:spTgt spid="9">
                                            <p:txEl>
                                              <p:pRg st="0" end="0"/>
                                            </p:txEl>
                                          </p:spTgt>
                                        </p:tgtEl>
                                      </p:cBhvr>
                                      <p:to x="100000" y="90000"/>
                                    </p:animScale>
                                    <p:animScale>
                                      <p:cBhvr>
                                        <p:cTn id="23" dur="166" decel="50000">
                                          <p:stCondLst>
                                            <p:cond delay="1668"/>
                                          </p:stCondLst>
                                        </p:cTn>
                                        <p:tgtEl>
                                          <p:spTgt spid="9">
                                            <p:txEl>
                                              <p:pRg st="0" end="0"/>
                                            </p:txEl>
                                          </p:spTgt>
                                        </p:tgtEl>
                                      </p:cBhvr>
                                      <p:to x="100000" y="100000"/>
                                    </p:animScale>
                                    <p:animScale>
                                      <p:cBhvr>
                                        <p:cTn id="24" dur="26">
                                          <p:stCondLst>
                                            <p:cond delay="1808"/>
                                          </p:stCondLst>
                                        </p:cTn>
                                        <p:tgtEl>
                                          <p:spTgt spid="9">
                                            <p:txEl>
                                              <p:pRg st="0" end="0"/>
                                            </p:txEl>
                                          </p:spTgt>
                                        </p:tgtEl>
                                      </p:cBhvr>
                                      <p:to x="100000" y="95000"/>
                                    </p:animScale>
                                    <p:animScale>
                                      <p:cBhvr>
                                        <p:cTn id="25" dur="166" decel="50000">
                                          <p:stCondLst>
                                            <p:cond delay="1834"/>
                                          </p:stCondLst>
                                        </p:cTn>
                                        <p:tgtEl>
                                          <p:spTgt spid="9">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wipe(down)">
                                      <p:cBhvr>
                                        <p:cTn id="30" dur="580">
                                          <p:stCondLst>
                                            <p:cond delay="0"/>
                                          </p:stCondLst>
                                        </p:cTn>
                                        <p:tgtEl>
                                          <p:spTgt spid="9">
                                            <p:txEl>
                                              <p:pRg st="2" end="2"/>
                                            </p:txEl>
                                          </p:spTgt>
                                        </p:tgtEl>
                                      </p:cBhvr>
                                    </p:animEffect>
                                    <p:anim calcmode="lin" valueType="num">
                                      <p:cBhvr>
                                        <p:cTn id="31" dur="1822" tmFilter="0,0; 0.14,0.36; 0.43,0.73; 0.71,0.91; 1.0,1.0">
                                          <p:stCondLst>
                                            <p:cond delay="0"/>
                                          </p:stCondLst>
                                        </p:cTn>
                                        <p:tgtEl>
                                          <p:spTgt spid="9">
                                            <p:txEl>
                                              <p:pRg st="2" end="2"/>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9">
                                            <p:txEl>
                                              <p:pRg st="2" end="2"/>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9">
                                            <p:txEl>
                                              <p:pRg st="2" end="2"/>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9">
                                            <p:txEl>
                                              <p:pRg st="2" end="2"/>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9">
                                            <p:txEl>
                                              <p:pRg st="2" end="2"/>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9">
                                            <p:txEl>
                                              <p:pRg st="2" end="2"/>
                                            </p:txEl>
                                          </p:spTgt>
                                        </p:tgtEl>
                                      </p:cBhvr>
                                      <p:to x="100000" y="60000"/>
                                    </p:animScale>
                                    <p:animScale>
                                      <p:cBhvr>
                                        <p:cTn id="37" dur="166" decel="50000">
                                          <p:stCondLst>
                                            <p:cond delay="676"/>
                                          </p:stCondLst>
                                        </p:cTn>
                                        <p:tgtEl>
                                          <p:spTgt spid="9">
                                            <p:txEl>
                                              <p:pRg st="2" end="2"/>
                                            </p:txEl>
                                          </p:spTgt>
                                        </p:tgtEl>
                                      </p:cBhvr>
                                      <p:to x="100000" y="100000"/>
                                    </p:animScale>
                                    <p:animScale>
                                      <p:cBhvr>
                                        <p:cTn id="38" dur="26">
                                          <p:stCondLst>
                                            <p:cond delay="1312"/>
                                          </p:stCondLst>
                                        </p:cTn>
                                        <p:tgtEl>
                                          <p:spTgt spid="9">
                                            <p:txEl>
                                              <p:pRg st="2" end="2"/>
                                            </p:txEl>
                                          </p:spTgt>
                                        </p:tgtEl>
                                      </p:cBhvr>
                                      <p:to x="100000" y="80000"/>
                                    </p:animScale>
                                    <p:animScale>
                                      <p:cBhvr>
                                        <p:cTn id="39" dur="166" decel="50000">
                                          <p:stCondLst>
                                            <p:cond delay="1338"/>
                                          </p:stCondLst>
                                        </p:cTn>
                                        <p:tgtEl>
                                          <p:spTgt spid="9">
                                            <p:txEl>
                                              <p:pRg st="2" end="2"/>
                                            </p:txEl>
                                          </p:spTgt>
                                        </p:tgtEl>
                                      </p:cBhvr>
                                      <p:to x="100000" y="100000"/>
                                    </p:animScale>
                                    <p:animScale>
                                      <p:cBhvr>
                                        <p:cTn id="40" dur="26">
                                          <p:stCondLst>
                                            <p:cond delay="1642"/>
                                          </p:stCondLst>
                                        </p:cTn>
                                        <p:tgtEl>
                                          <p:spTgt spid="9">
                                            <p:txEl>
                                              <p:pRg st="2" end="2"/>
                                            </p:txEl>
                                          </p:spTgt>
                                        </p:tgtEl>
                                      </p:cBhvr>
                                      <p:to x="100000" y="90000"/>
                                    </p:animScale>
                                    <p:animScale>
                                      <p:cBhvr>
                                        <p:cTn id="41" dur="166" decel="50000">
                                          <p:stCondLst>
                                            <p:cond delay="1668"/>
                                          </p:stCondLst>
                                        </p:cTn>
                                        <p:tgtEl>
                                          <p:spTgt spid="9">
                                            <p:txEl>
                                              <p:pRg st="2" end="2"/>
                                            </p:txEl>
                                          </p:spTgt>
                                        </p:tgtEl>
                                      </p:cBhvr>
                                      <p:to x="100000" y="100000"/>
                                    </p:animScale>
                                    <p:animScale>
                                      <p:cBhvr>
                                        <p:cTn id="42" dur="26">
                                          <p:stCondLst>
                                            <p:cond delay="1808"/>
                                          </p:stCondLst>
                                        </p:cTn>
                                        <p:tgtEl>
                                          <p:spTgt spid="9">
                                            <p:txEl>
                                              <p:pRg st="2" end="2"/>
                                            </p:txEl>
                                          </p:spTgt>
                                        </p:tgtEl>
                                      </p:cBhvr>
                                      <p:to x="100000" y="95000"/>
                                    </p:animScale>
                                    <p:animScale>
                                      <p:cBhvr>
                                        <p:cTn id="43" dur="166" decel="50000">
                                          <p:stCondLst>
                                            <p:cond delay="1834"/>
                                          </p:stCondLst>
                                        </p:cTn>
                                        <p:tgtEl>
                                          <p:spTgt spid="9">
                                            <p:txEl>
                                              <p:pRg st="2" end="2"/>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9">
                                            <p:txEl>
                                              <p:pRg st="4" end="4"/>
                                            </p:txEl>
                                          </p:spTgt>
                                        </p:tgtEl>
                                        <p:attrNameLst>
                                          <p:attrName>style.visibility</p:attrName>
                                        </p:attrNameLst>
                                      </p:cBhvr>
                                      <p:to>
                                        <p:strVal val="visible"/>
                                      </p:to>
                                    </p:set>
                                    <p:animEffect transition="in" filter="wipe(down)">
                                      <p:cBhvr>
                                        <p:cTn id="48" dur="580">
                                          <p:stCondLst>
                                            <p:cond delay="0"/>
                                          </p:stCondLst>
                                        </p:cTn>
                                        <p:tgtEl>
                                          <p:spTgt spid="9">
                                            <p:txEl>
                                              <p:pRg st="4" end="4"/>
                                            </p:txEl>
                                          </p:spTgt>
                                        </p:tgtEl>
                                      </p:cBhvr>
                                    </p:animEffect>
                                    <p:anim calcmode="lin" valueType="num">
                                      <p:cBhvr>
                                        <p:cTn id="49" dur="1822" tmFilter="0,0; 0.14,0.36; 0.43,0.73; 0.71,0.91; 1.0,1.0">
                                          <p:stCondLst>
                                            <p:cond delay="0"/>
                                          </p:stCondLst>
                                        </p:cTn>
                                        <p:tgtEl>
                                          <p:spTgt spid="9">
                                            <p:txEl>
                                              <p:pRg st="4" end="4"/>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9">
                                            <p:txEl>
                                              <p:pRg st="4" end="4"/>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9">
                                            <p:txEl>
                                              <p:pRg st="4" end="4"/>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9">
                                            <p:txEl>
                                              <p:pRg st="4" end="4"/>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9">
                                            <p:txEl>
                                              <p:pRg st="4" end="4"/>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9">
                                            <p:txEl>
                                              <p:pRg st="4" end="4"/>
                                            </p:txEl>
                                          </p:spTgt>
                                        </p:tgtEl>
                                      </p:cBhvr>
                                      <p:to x="100000" y="60000"/>
                                    </p:animScale>
                                    <p:animScale>
                                      <p:cBhvr>
                                        <p:cTn id="55" dur="166" decel="50000">
                                          <p:stCondLst>
                                            <p:cond delay="676"/>
                                          </p:stCondLst>
                                        </p:cTn>
                                        <p:tgtEl>
                                          <p:spTgt spid="9">
                                            <p:txEl>
                                              <p:pRg st="4" end="4"/>
                                            </p:txEl>
                                          </p:spTgt>
                                        </p:tgtEl>
                                      </p:cBhvr>
                                      <p:to x="100000" y="100000"/>
                                    </p:animScale>
                                    <p:animScale>
                                      <p:cBhvr>
                                        <p:cTn id="56" dur="26">
                                          <p:stCondLst>
                                            <p:cond delay="1312"/>
                                          </p:stCondLst>
                                        </p:cTn>
                                        <p:tgtEl>
                                          <p:spTgt spid="9">
                                            <p:txEl>
                                              <p:pRg st="4" end="4"/>
                                            </p:txEl>
                                          </p:spTgt>
                                        </p:tgtEl>
                                      </p:cBhvr>
                                      <p:to x="100000" y="80000"/>
                                    </p:animScale>
                                    <p:animScale>
                                      <p:cBhvr>
                                        <p:cTn id="57" dur="166" decel="50000">
                                          <p:stCondLst>
                                            <p:cond delay="1338"/>
                                          </p:stCondLst>
                                        </p:cTn>
                                        <p:tgtEl>
                                          <p:spTgt spid="9">
                                            <p:txEl>
                                              <p:pRg st="4" end="4"/>
                                            </p:txEl>
                                          </p:spTgt>
                                        </p:tgtEl>
                                      </p:cBhvr>
                                      <p:to x="100000" y="100000"/>
                                    </p:animScale>
                                    <p:animScale>
                                      <p:cBhvr>
                                        <p:cTn id="58" dur="26">
                                          <p:stCondLst>
                                            <p:cond delay="1642"/>
                                          </p:stCondLst>
                                        </p:cTn>
                                        <p:tgtEl>
                                          <p:spTgt spid="9">
                                            <p:txEl>
                                              <p:pRg st="4" end="4"/>
                                            </p:txEl>
                                          </p:spTgt>
                                        </p:tgtEl>
                                      </p:cBhvr>
                                      <p:to x="100000" y="90000"/>
                                    </p:animScale>
                                    <p:animScale>
                                      <p:cBhvr>
                                        <p:cTn id="59" dur="166" decel="50000">
                                          <p:stCondLst>
                                            <p:cond delay="1668"/>
                                          </p:stCondLst>
                                        </p:cTn>
                                        <p:tgtEl>
                                          <p:spTgt spid="9">
                                            <p:txEl>
                                              <p:pRg st="4" end="4"/>
                                            </p:txEl>
                                          </p:spTgt>
                                        </p:tgtEl>
                                      </p:cBhvr>
                                      <p:to x="100000" y="100000"/>
                                    </p:animScale>
                                    <p:animScale>
                                      <p:cBhvr>
                                        <p:cTn id="60" dur="26">
                                          <p:stCondLst>
                                            <p:cond delay="1808"/>
                                          </p:stCondLst>
                                        </p:cTn>
                                        <p:tgtEl>
                                          <p:spTgt spid="9">
                                            <p:txEl>
                                              <p:pRg st="4" end="4"/>
                                            </p:txEl>
                                          </p:spTgt>
                                        </p:tgtEl>
                                      </p:cBhvr>
                                      <p:to x="100000" y="95000"/>
                                    </p:animScale>
                                    <p:animScale>
                                      <p:cBhvr>
                                        <p:cTn id="61" dur="166" decel="50000">
                                          <p:stCondLst>
                                            <p:cond delay="1834"/>
                                          </p:stCondLst>
                                        </p:cTn>
                                        <p:tgtEl>
                                          <p:spTgt spid="9">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10" name="Rectangle 2"/>
          <p:cNvSpPr txBox="1">
            <a:spLocks noChangeArrowheads="1"/>
          </p:cNvSpPr>
          <p:nvPr/>
        </p:nvSpPr>
        <p:spPr>
          <a:xfrm>
            <a:off x="7576052" y="3751442"/>
            <a:ext cx="8229600" cy="1143000"/>
          </a:xfrm>
          <a:prstGeom prst="rect">
            <a:avLst/>
          </a:prstGeom>
        </p:spPr>
        <p:txBody>
          <a:bodyPr/>
          <a:lst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a:lstStyle>
          <a:p>
            <a:pPr hangingPunct="1"/>
            <a:r>
              <a:rPr lang="ru-RU" altLang="ru-RU" sz="6000" dirty="0" smtClean="0">
                <a:solidFill>
                  <a:srgbClr val="FF6600"/>
                </a:solidFill>
                <a:latin typeface="Comic Sans MS" pitchFamily="66" charset="0"/>
              </a:rPr>
              <a:t>Семейные доходы</a:t>
            </a:r>
            <a:endParaRPr lang="ru-RU" altLang="ru-RU" sz="6000" dirty="0" smtClean="0">
              <a:solidFill>
                <a:srgbClr val="FF6600"/>
              </a:solidFill>
              <a:latin typeface="Comic Sans MS" pitchFamily="66" charset="0"/>
            </a:endParaRPr>
          </a:p>
        </p:txBody>
      </p:sp>
      <p:pic>
        <p:nvPicPr>
          <p:cNvPr id="11" name="Picture 6" descr="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1080" y="5324928"/>
            <a:ext cx="1993900" cy="194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7"/>
          <p:cNvSpPr txBox="1">
            <a:spLocks noChangeArrowheads="1"/>
          </p:cNvSpPr>
          <p:nvPr/>
        </p:nvSpPr>
        <p:spPr bwMode="auto">
          <a:xfrm>
            <a:off x="3838055" y="7268028"/>
            <a:ext cx="20383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solidFill>
                  <a:srgbClr val="000066"/>
                </a:solidFill>
                <a:latin typeface="Comic Sans MS" pitchFamily="66" charset="0"/>
              </a:rPr>
              <a:t>Зарплата</a:t>
            </a:r>
          </a:p>
          <a:p>
            <a:pPr algn="ctr" eaLnBrk="1" hangingPunct="1">
              <a:spcBef>
                <a:spcPct val="0"/>
              </a:spcBef>
              <a:buFontTx/>
              <a:buNone/>
            </a:pPr>
            <a:r>
              <a:rPr lang="ru-RU" altLang="ru-RU" sz="2800">
                <a:solidFill>
                  <a:srgbClr val="000066"/>
                </a:solidFill>
                <a:latin typeface="Comic Sans MS" pitchFamily="66" charset="0"/>
              </a:rPr>
              <a:t>родителей</a:t>
            </a:r>
          </a:p>
        </p:txBody>
      </p:sp>
      <p:pic>
        <p:nvPicPr>
          <p:cNvPr id="13" name="Picture 9" descr="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57861" y="5181964"/>
            <a:ext cx="1147762"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8" descr="прозрачный фон"/>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02173" y="5758226"/>
            <a:ext cx="1744663"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10"/>
          <p:cNvSpPr txBox="1">
            <a:spLocks noChangeArrowheads="1"/>
          </p:cNvSpPr>
          <p:nvPr/>
        </p:nvSpPr>
        <p:spPr bwMode="auto">
          <a:xfrm>
            <a:off x="16872073" y="7629889"/>
            <a:ext cx="14890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solidFill>
                  <a:srgbClr val="006600"/>
                </a:solidFill>
                <a:latin typeface="Comic Sans MS" pitchFamily="66" charset="0"/>
              </a:rPr>
              <a:t>Пенсия</a:t>
            </a:r>
          </a:p>
        </p:txBody>
      </p:sp>
      <p:sp>
        <p:nvSpPr>
          <p:cNvPr id="16" name="Text Box 13"/>
          <p:cNvSpPr txBox="1">
            <a:spLocks noChangeArrowheads="1"/>
          </p:cNvSpPr>
          <p:nvPr/>
        </p:nvSpPr>
        <p:spPr bwMode="auto">
          <a:xfrm>
            <a:off x="5504526" y="11666810"/>
            <a:ext cx="20351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solidFill>
                  <a:srgbClr val="FF0066"/>
                </a:solidFill>
                <a:latin typeface="Comic Sans MS" pitchFamily="66" charset="0"/>
              </a:rPr>
              <a:t>Стипендия</a:t>
            </a:r>
          </a:p>
        </p:txBody>
      </p:sp>
      <p:pic>
        <p:nvPicPr>
          <p:cNvPr id="17" name="Picture 19" descr="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44536" y="6013723"/>
            <a:ext cx="2303462"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 Box 20"/>
          <p:cNvSpPr txBox="1">
            <a:spLocks noChangeArrowheads="1"/>
          </p:cNvSpPr>
          <p:nvPr/>
        </p:nvSpPr>
        <p:spPr bwMode="auto">
          <a:xfrm>
            <a:off x="10273036" y="7947298"/>
            <a:ext cx="3635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solidFill>
                  <a:srgbClr val="FF0000"/>
                </a:solidFill>
                <a:latin typeface="Comic Sans MS" pitchFamily="66" charset="0"/>
              </a:rPr>
              <a:t>Прибыль от фирмы</a:t>
            </a:r>
          </a:p>
        </p:txBody>
      </p:sp>
      <p:pic>
        <p:nvPicPr>
          <p:cNvPr id="19" name="Picture 21" descr="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95779" y="9896748"/>
            <a:ext cx="1831975" cy="215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2"/>
          <p:cNvSpPr txBox="1">
            <a:spLocks noChangeArrowheads="1"/>
          </p:cNvSpPr>
          <p:nvPr/>
        </p:nvSpPr>
        <p:spPr bwMode="auto">
          <a:xfrm>
            <a:off x="9610092" y="12182748"/>
            <a:ext cx="16891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solidFill>
                  <a:srgbClr val="0000FF"/>
                </a:solidFill>
                <a:latin typeface="Comic Sans MS" pitchFamily="66" charset="0"/>
              </a:rPr>
              <a:t>Процент</a:t>
            </a:r>
          </a:p>
        </p:txBody>
      </p:sp>
      <p:pic>
        <p:nvPicPr>
          <p:cNvPr id="21" name="Picture 24" descr="4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47401" y="9161735"/>
            <a:ext cx="1676400"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5" descr="fffffff"/>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174492" y="8660906"/>
            <a:ext cx="1714500" cy="310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5" descr="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292822" y="10781533"/>
            <a:ext cx="1905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Прямоугольник 23"/>
          <p:cNvSpPr>
            <a:spLocks noChangeArrowheads="1"/>
          </p:cNvSpPr>
          <p:nvPr/>
        </p:nvSpPr>
        <p:spPr bwMode="auto">
          <a:xfrm>
            <a:off x="12364259" y="12567470"/>
            <a:ext cx="1657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a:solidFill>
                  <a:srgbClr val="0000FF"/>
                </a:solidFill>
                <a:latin typeface="Comic Sans MS" pitchFamily="66" charset="0"/>
              </a:rPr>
              <a:t>Рента</a:t>
            </a:r>
          </a:p>
        </p:txBody>
      </p:sp>
      <p:pic>
        <p:nvPicPr>
          <p:cNvPr id="27" name="Picture 17" descr="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192530" y="9317859"/>
            <a:ext cx="1385887" cy="219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Box 18"/>
          <p:cNvSpPr txBox="1">
            <a:spLocks noChangeArrowheads="1"/>
          </p:cNvSpPr>
          <p:nvPr/>
        </p:nvSpPr>
        <p:spPr bwMode="auto">
          <a:xfrm>
            <a:off x="16052313" y="11721607"/>
            <a:ext cx="17176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dirty="0">
                <a:solidFill>
                  <a:srgbClr val="990000"/>
                </a:solidFill>
                <a:latin typeface="Comic Sans MS" pitchFamily="66" charset="0"/>
              </a:rPr>
              <a:t>Пособие</a:t>
            </a:r>
          </a:p>
        </p:txBody>
      </p:sp>
    </p:spTree>
    <p:extLst>
      <p:ext uri="{BB962C8B-B14F-4D97-AF65-F5344CB8AC3E}">
        <p14:creationId xmlns:p14="http://schemas.microsoft.com/office/powerpoint/2010/main" val="329042005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heckerboard(across)">
                                      <p:cBhvr>
                                        <p:cTn id="7" dur="500"/>
                                        <p:tgtEl>
                                          <p:spTgt spid="22"/>
                                        </p:tgtEl>
                                      </p:cBhvr>
                                    </p:animEffect>
                                  </p:childTnLst>
                                </p:cTn>
                              </p:par>
                              <p:par>
                                <p:cTn id="8" presetID="1" presetClass="exit" presetSubtype="0" fill="hold" nodeType="withEffect">
                                  <p:stCondLst>
                                    <p:cond delay="0"/>
                                  </p:stCondLst>
                                  <p:childTnLst>
                                    <p:set>
                                      <p:cBhvr>
                                        <p:cTn id="9" dur="1" fill="hold">
                                          <p:stCondLst>
                                            <p:cond delay="0"/>
                                          </p:stCondLst>
                                        </p:cTn>
                                        <p:tgtEl>
                                          <p:spTgt spid="22"/>
                                        </p:tgtEl>
                                        <p:attrNameLst>
                                          <p:attrName>style.visibility</p:attrName>
                                        </p:attrNameLst>
                                      </p:cBhvr>
                                      <p:to>
                                        <p:strVal val="hidden"/>
                                      </p:to>
                                    </p:set>
                                  </p:childTnLst>
                                </p:cTn>
                              </p:par>
                              <p:par>
                                <p:cTn id="10" presetID="18" presetClass="entr" presetSubtype="12"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trips(downLeft)">
                                      <p:cBhvr>
                                        <p:cTn id="12" dur="500"/>
                                        <p:tgtEl>
                                          <p:spTgt spid="11"/>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strips(downLeft)">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strips(downLeft)">
                                      <p:cBhvr>
                                        <p:cTn id="20" dur="500"/>
                                        <p:tgtEl>
                                          <p:spTgt spid="15"/>
                                        </p:tgtEl>
                                      </p:cBhvr>
                                    </p:animEffect>
                                  </p:childTnLst>
                                </p:cTn>
                              </p:par>
                              <p:par>
                                <p:cTn id="21" presetID="18" presetClass="entr" presetSubtype="12"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strips(downLeft)">
                                      <p:cBhvr>
                                        <p:cTn id="23" dur="500"/>
                                        <p:tgtEl>
                                          <p:spTgt spid="14"/>
                                        </p:tgtEl>
                                      </p:cBhvr>
                                    </p:animEffect>
                                  </p:childTnLst>
                                </p:cTn>
                              </p:par>
                              <p:par>
                                <p:cTn id="24" presetID="18" presetClass="entr" presetSubtype="12"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strips(downLeft)">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strips(downLeft)">
                                      <p:cBhvr>
                                        <p:cTn id="31" dur="500"/>
                                        <p:tgtEl>
                                          <p:spTgt spid="16"/>
                                        </p:tgtEl>
                                      </p:cBhvr>
                                    </p:animEffect>
                                  </p:childTnLst>
                                </p:cTn>
                              </p:par>
                              <p:par>
                                <p:cTn id="32" presetID="18" presetClass="entr" presetSubtype="12" fill="hold" nodeType="with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strips(downLeft)">
                                      <p:cBhvr>
                                        <p:cTn id="34" dur="5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12"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strips(downLeft)">
                                      <p:cBhvr>
                                        <p:cTn id="39" dur="500"/>
                                        <p:tgtEl>
                                          <p:spTgt spid="17"/>
                                        </p:tgtEl>
                                      </p:cBhvr>
                                    </p:animEffect>
                                  </p:childTnLst>
                                </p:cTn>
                              </p:par>
                              <p:par>
                                <p:cTn id="40" presetID="18" presetClass="entr" presetSubtype="12"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strips(downLeft)">
                                      <p:cBhvr>
                                        <p:cTn id="42" dur="500"/>
                                        <p:tgtEl>
                                          <p:spTgt spid="18"/>
                                        </p:tgtEl>
                                      </p:cBhvr>
                                    </p:animEffect>
                                  </p:childTnLst>
                                </p:cTn>
                              </p:par>
                              <p:par>
                                <p:cTn id="43" presetID="18" presetClass="entr" presetSubtype="12"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strips(downLeft)">
                                      <p:cBhvr>
                                        <p:cTn id="45" dur="500"/>
                                        <p:tgtEl>
                                          <p:spTgt spid="19"/>
                                        </p:tgtEl>
                                      </p:cBhvr>
                                    </p:animEffect>
                                  </p:childTnLst>
                                </p:cTn>
                              </p:par>
                              <p:par>
                                <p:cTn id="46" presetID="18" presetClass="entr" presetSubtype="12"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strips(downLeft)">
                                      <p:cBhvr>
                                        <p:cTn id="48" dur="500"/>
                                        <p:tgtEl>
                                          <p:spTgt spid="20"/>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nodeType="click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checkerboard(across)">
                                      <p:cBhvr>
                                        <p:cTn id="53" dur="500"/>
                                        <p:tgtEl>
                                          <p:spTgt spid="23"/>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24"/>
                                        </p:tgtEl>
                                        <p:attrNameLst>
                                          <p:attrName>style.visibility</p:attrName>
                                        </p:attrNameLst>
                                      </p:cBhvr>
                                      <p:to>
                                        <p:strVal val="visible"/>
                                      </p:to>
                                    </p:set>
                                    <p:animEffect transition="in" filter="wipe(down)">
                                      <p:cBhvr>
                                        <p:cTn id="56" dur="500"/>
                                        <p:tgtEl>
                                          <p:spTgt spid="24"/>
                                        </p:tgtEl>
                                      </p:cBhvr>
                                    </p:animEffect>
                                  </p:childTnLst>
                                </p:cTn>
                              </p:par>
                            </p:childTnLst>
                          </p:cTn>
                        </p:par>
                      </p:childTnLst>
                    </p:cTn>
                  </p:par>
                  <p:par>
                    <p:cTn id="57" fill="hold">
                      <p:stCondLst>
                        <p:cond delay="indefinite"/>
                      </p:stCondLst>
                      <p:childTnLst>
                        <p:par>
                          <p:cTn id="58" fill="hold">
                            <p:stCondLst>
                              <p:cond delay="0"/>
                            </p:stCondLst>
                            <p:childTnLst>
                              <p:par>
                                <p:cTn id="59" presetID="18" presetClass="entr" presetSubtype="12" fill="hold" nodeType="clickEffect">
                                  <p:stCondLst>
                                    <p:cond delay="0"/>
                                  </p:stCondLst>
                                  <p:childTnLst>
                                    <p:set>
                                      <p:cBhvr>
                                        <p:cTn id="60" dur="1" fill="hold">
                                          <p:stCondLst>
                                            <p:cond delay="0"/>
                                          </p:stCondLst>
                                        </p:cTn>
                                        <p:tgtEl>
                                          <p:spTgt spid="27"/>
                                        </p:tgtEl>
                                        <p:attrNameLst>
                                          <p:attrName>style.visibility</p:attrName>
                                        </p:attrNameLst>
                                      </p:cBhvr>
                                      <p:to>
                                        <p:strVal val="visible"/>
                                      </p:to>
                                    </p:set>
                                    <p:animEffect transition="in" filter="strips(downLeft)">
                                      <p:cBhvr>
                                        <p:cTn id="61" dur="500"/>
                                        <p:tgtEl>
                                          <p:spTgt spid="27"/>
                                        </p:tgtEl>
                                      </p:cBhvr>
                                    </p:animEffect>
                                  </p:childTnLst>
                                </p:cTn>
                              </p:par>
                              <p:par>
                                <p:cTn id="62" presetID="18" presetClass="entr" presetSubtype="12" fill="hold" grpId="0" nodeType="withEffect">
                                  <p:stCondLst>
                                    <p:cond delay="0"/>
                                  </p:stCondLst>
                                  <p:childTnLst>
                                    <p:set>
                                      <p:cBhvr>
                                        <p:cTn id="63" dur="1" fill="hold">
                                          <p:stCondLst>
                                            <p:cond delay="0"/>
                                          </p:stCondLst>
                                        </p:cTn>
                                        <p:tgtEl>
                                          <p:spTgt spid="28"/>
                                        </p:tgtEl>
                                        <p:attrNameLst>
                                          <p:attrName>style.visibility</p:attrName>
                                        </p:attrNameLst>
                                      </p:cBhvr>
                                      <p:to>
                                        <p:strVal val="visible"/>
                                      </p:to>
                                    </p:set>
                                    <p:animEffect transition="in" filter="strips(downLeft)">
                                      <p:cBhvr>
                                        <p:cTn id="6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P spid="16" grpId="0"/>
      <p:bldP spid="18" grpId="0"/>
      <p:bldP spid="20" grpId="0"/>
      <p:bldP spid="24" grpId="0"/>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10" name="WordArt 5" descr="gezetum31"/>
          <p:cNvSpPr>
            <a:spLocks noChangeArrowheads="1" noChangeShapeType="1" noTextEdit="1"/>
          </p:cNvSpPr>
          <p:nvPr/>
        </p:nvSpPr>
        <p:spPr bwMode="auto">
          <a:xfrm>
            <a:off x="10451307" y="7750930"/>
            <a:ext cx="2449513" cy="2447925"/>
          </a:xfrm>
          <a:prstGeom prst="rect">
            <a:avLst/>
          </a:prstGeom>
        </p:spPr>
        <p:txBody>
          <a:bodyPr wrap="none" fromWordArt="1">
            <a:prstTxWarp prst="textPlain">
              <a:avLst>
                <a:gd name="adj" fmla="val 50000"/>
              </a:avLst>
            </a:prstTxWarp>
          </a:bodyPr>
          <a:lstStyle/>
          <a:p>
            <a:pPr algn="ctr"/>
            <a:r>
              <a:rPr lang="ru-RU" sz="3600" b="1" kern="10" dirty="0">
                <a:ln w="9525">
                  <a:solidFill>
                    <a:srgbClr val="808000"/>
                  </a:solidFill>
                  <a:round/>
                  <a:headEnd/>
                  <a:tailEnd/>
                </a:ln>
                <a:blipFill dpi="0" rotWithShape="1">
                  <a:blip r:embed="rId4"/>
                  <a:srcRect/>
                  <a:stretch>
                    <a:fillRect/>
                  </a:stretch>
                </a:blipFill>
                <a:latin typeface="Arial"/>
                <a:cs typeface="Arial"/>
              </a:rPr>
              <a:t>?</a:t>
            </a:r>
          </a:p>
        </p:txBody>
      </p:sp>
      <p:sp>
        <p:nvSpPr>
          <p:cNvPr id="11" name="Text Box 6"/>
          <p:cNvSpPr txBox="1">
            <a:spLocks noChangeArrowheads="1"/>
          </p:cNvSpPr>
          <p:nvPr/>
        </p:nvSpPr>
        <p:spPr bwMode="auto">
          <a:xfrm>
            <a:off x="3232970" y="7298115"/>
            <a:ext cx="26225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0000FF"/>
                </a:solidFill>
                <a:latin typeface="Comic Sans MS" pitchFamily="66" charset="0"/>
              </a:rPr>
              <a:t>Оплата жилья</a:t>
            </a:r>
          </a:p>
        </p:txBody>
      </p:sp>
      <p:sp>
        <p:nvSpPr>
          <p:cNvPr id="12" name="Text Box 8"/>
          <p:cNvSpPr txBox="1">
            <a:spLocks noChangeArrowheads="1"/>
          </p:cNvSpPr>
          <p:nvPr/>
        </p:nvSpPr>
        <p:spPr bwMode="auto">
          <a:xfrm>
            <a:off x="9911557" y="7374694"/>
            <a:ext cx="17049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990000"/>
                </a:solidFill>
                <a:latin typeface="Comic Sans MS" pitchFamily="66" charset="0"/>
              </a:rPr>
              <a:t>Питание</a:t>
            </a:r>
          </a:p>
        </p:txBody>
      </p:sp>
      <p:pic>
        <p:nvPicPr>
          <p:cNvPr id="13" name="Picture 9" descr="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34575" y="10702094"/>
            <a:ext cx="3600450"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10"/>
          <p:cNvSpPr txBox="1">
            <a:spLocks noChangeArrowheads="1"/>
          </p:cNvSpPr>
          <p:nvPr/>
        </p:nvSpPr>
        <p:spPr bwMode="auto">
          <a:xfrm>
            <a:off x="10294938" y="12573757"/>
            <a:ext cx="30861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008080"/>
                </a:solidFill>
                <a:latin typeface="Comic Sans MS" pitchFamily="66" charset="0"/>
              </a:rPr>
              <a:t>Товары и услуги</a:t>
            </a:r>
          </a:p>
        </p:txBody>
      </p:sp>
      <p:pic>
        <p:nvPicPr>
          <p:cNvPr id="15" name="Picture 11" descr="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71119" y="5807831"/>
            <a:ext cx="1841500"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12"/>
          <p:cNvSpPr txBox="1">
            <a:spLocks noChangeArrowheads="1"/>
          </p:cNvSpPr>
          <p:nvPr/>
        </p:nvSpPr>
        <p:spPr bwMode="auto">
          <a:xfrm>
            <a:off x="16698094" y="7663618"/>
            <a:ext cx="18478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006600"/>
                </a:solidFill>
                <a:latin typeface="Comic Sans MS" pitchFamily="66" charset="0"/>
              </a:rPr>
              <a:t>Обучение</a:t>
            </a:r>
          </a:p>
        </p:txBody>
      </p:sp>
      <p:sp>
        <p:nvSpPr>
          <p:cNvPr id="17" name="Text Box 14"/>
          <p:cNvSpPr txBox="1">
            <a:spLocks noChangeArrowheads="1"/>
          </p:cNvSpPr>
          <p:nvPr/>
        </p:nvSpPr>
        <p:spPr bwMode="auto">
          <a:xfrm>
            <a:off x="5913464" y="12159040"/>
            <a:ext cx="164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D60093"/>
                </a:solidFill>
                <a:latin typeface="Comic Sans MS" pitchFamily="66" charset="0"/>
              </a:rPr>
              <a:t>Лечение</a:t>
            </a:r>
          </a:p>
        </p:txBody>
      </p:sp>
      <p:pic>
        <p:nvPicPr>
          <p:cNvPr id="18" name="Picture 16" descr="4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576648" y="9190793"/>
            <a:ext cx="1841500" cy="25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15"/>
          <p:cNvSpPr txBox="1">
            <a:spLocks noChangeArrowheads="1"/>
          </p:cNvSpPr>
          <p:nvPr/>
        </p:nvSpPr>
        <p:spPr bwMode="auto">
          <a:xfrm>
            <a:off x="16828267" y="12261397"/>
            <a:ext cx="13382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dirty="0">
                <a:solidFill>
                  <a:srgbClr val="FF0000"/>
                </a:solidFill>
                <a:latin typeface="Comic Sans MS" pitchFamily="66" charset="0"/>
              </a:rPr>
              <a:t>Отдых</a:t>
            </a:r>
          </a:p>
        </p:txBody>
      </p:sp>
      <p:pic>
        <p:nvPicPr>
          <p:cNvPr id="20" name="Picture 17" descr="4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83302" y="9580940"/>
            <a:ext cx="1258887" cy="266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
          <p:cNvSpPr txBox="1">
            <a:spLocks noChangeArrowheads="1"/>
          </p:cNvSpPr>
          <p:nvPr/>
        </p:nvSpPr>
        <p:spPr>
          <a:xfrm>
            <a:off x="7787482" y="4281866"/>
            <a:ext cx="8229600" cy="1143000"/>
          </a:xfrm>
          <a:prstGeom prst="rect">
            <a:avLst/>
          </a:prstGeom>
        </p:spPr>
        <p:txBody>
          <a:bodyPr/>
          <a:lst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a:lstStyle>
          <a:p>
            <a:pPr hangingPunct="1"/>
            <a:r>
              <a:rPr lang="ru-RU" altLang="ru-RU" sz="6000" dirty="0" smtClean="0">
                <a:solidFill>
                  <a:srgbClr val="FF6600"/>
                </a:solidFill>
                <a:latin typeface="Comic Sans MS" pitchFamily="66" charset="0"/>
              </a:rPr>
              <a:t>Семейные расходы</a:t>
            </a:r>
            <a:endParaRPr lang="ru-RU" altLang="ru-RU" sz="6000" dirty="0" smtClean="0">
              <a:solidFill>
                <a:srgbClr val="FF6600"/>
              </a:solidFill>
              <a:latin typeface="Comic Sans MS" pitchFamily="66" charset="0"/>
            </a:endParaRPr>
          </a:p>
        </p:txBody>
      </p:sp>
      <p:pic>
        <p:nvPicPr>
          <p:cNvPr id="22" name="Picture 19" descr="ттт"/>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702132" y="5647494"/>
            <a:ext cx="1671637" cy="179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2" descr="уугв"/>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32057" y="6239631"/>
            <a:ext cx="2182812"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5" descr="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79032" y="5569328"/>
            <a:ext cx="1905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288656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0" fill="hold" grpId="1" nodeType="clickEffect">
                                  <p:stCondLst>
                                    <p:cond delay="0"/>
                                  </p:stCondLst>
                                  <p:childTnLst>
                                    <p:set>
                                      <p:cBhvr>
                                        <p:cTn id="11" dur="1" fill="hold">
                                          <p:stCondLst>
                                            <p:cond delay="0"/>
                                          </p:stCondLst>
                                        </p:cTn>
                                        <p:tgtEl>
                                          <p:spTgt spid="10"/>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checkerboard(across)">
                                      <p:cBhvr>
                                        <p:cTn id="16" dur="500"/>
                                        <p:tgtEl>
                                          <p:spTgt spid="2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checkerboard(across)">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checkerboard(across)">
                                      <p:cBhvr>
                                        <p:cTn id="24" dur="500"/>
                                        <p:tgtEl>
                                          <p:spTgt spid="23"/>
                                        </p:tgtEl>
                                      </p:cBhvr>
                                    </p:animEffect>
                                  </p:childTnLst>
                                </p:cTn>
                              </p:par>
                              <p:par>
                                <p:cTn id="25" presetID="5" presetClass="entr" presetSubtype="1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checkerboard(across)">
                                      <p:cBhvr>
                                        <p:cTn id="27" dur="500"/>
                                        <p:tgtEl>
                                          <p:spTgt spid="22"/>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checkerboard(across)">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checkerboard(across)">
                                      <p:cBhvr>
                                        <p:cTn id="35" dur="500"/>
                                        <p:tgtEl>
                                          <p:spTgt spid="15"/>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checkerboard(across)">
                                      <p:cBhvr>
                                        <p:cTn id="38" dur="500"/>
                                        <p:tgtEl>
                                          <p:spTgt spid="16"/>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nodeType="click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checkerboard(across)">
                                      <p:cBhvr>
                                        <p:cTn id="43" dur="500"/>
                                        <p:tgtEl>
                                          <p:spTgt spid="20"/>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checkerboard(across)">
                                      <p:cBhvr>
                                        <p:cTn id="46" dur="50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5" presetClass="entr" presetSubtype="10"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checkerboard(across)">
                                      <p:cBhvr>
                                        <p:cTn id="51" dur="500"/>
                                        <p:tgtEl>
                                          <p:spTgt spid="13"/>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checkerboard(across)">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nodeType="click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checkerboard(across)">
                                      <p:cBhvr>
                                        <p:cTn id="59" dur="500"/>
                                        <p:tgtEl>
                                          <p:spTgt spid="18"/>
                                        </p:tgtEl>
                                      </p:cBhvr>
                                    </p:animEffect>
                                  </p:childTnLst>
                                </p:cTn>
                              </p:par>
                              <p:par>
                                <p:cTn id="60" presetID="5" presetClass="entr" presetSubtype="10" fill="hold" grpId="0" nodeType="with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checkerboard(across)">
                                      <p:cBhvr>
                                        <p:cTn id="6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p:bldP spid="12" grpId="0"/>
      <p:bldP spid="14" grpId="0"/>
      <p:bldP spid="16" grpId="0"/>
      <p:bldP spid="17"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033254"/>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sz="9600" b="1" cap="all" dirty="0">
                <a:solidFill>
                  <a:srgbClr val="253957"/>
                </a:solidFill>
                <a:sym typeface="Arial Narrow"/>
              </a:rPr>
              <a:t>Семейный </a:t>
            </a:r>
            <a:r>
              <a:rPr lang="ru-RU" sz="9600" b="1" cap="all" dirty="0" smtClean="0">
                <a:solidFill>
                  <a:srgbClr val="253957"/>
                </a:solidFill>
                <a:sym typeface="Arial Narrow"/>
              </a:rPr>
              <a:t>бюджет</a:t>
            </a:r>
          </a:p>
        </p:txBody>
      </p:sp>
      <p:sp>
        <p:nvSpPr>
          <p:cNvPr id="62" name="Название подразделения, лаборатории, факультета и т.д."/>
          <p:cNvSpPr txBox="1"/>
          <p:nvPr/>
        </p:nvSpPr>
        <p:spPr>
          <a:xfrm>
            <a:off x="7871520" y="942364"/>
            <a:ext cx="14833640"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Программа «Содержание и методика преподавания курса финансовой грамотности различным категориям обучающихся»</a:t>
            </a:r>
          </a:p>
        </p:txBody>
      </p:sp>
      <p:pic>
        <p:nvPicPr>
          <p:cNvPr id="63" name="Изображение" descr="Изображение"/>
          <p:cNvPicPr>
            <a:picLocks noChangeAspect="1"/>
          </p:cNvPicPr>
          <p:nvPr/>
        </p:nvPicPr>
        <p:blipFill>
          <a:blip r:embed="rId3">
            <a:extLst/>
          </a:blip>
          <a:stretch>
            <a:fillRect/>
          </a:stretch>
        </p:blipFill>
        <p:spPr>
          <a:xfrm>
            <a:off x="1226606" y="586180"/>
            <a:ext cx="1199579" cy="1199579"/>
          </a:xfrm>
          <a:prstGeom prst="rect">
            <a:avLst/>
          </a:prstGeom>
          <a:ln w="12700">
            <a:miter lim="400000"/>
          </a:ln>
        </p:spPr>
      </p:pic>
      <p:sp>
        <p:nvSpPr>
          <p:cNvPr id="10" name="Rectangle 2"/>
          <p:cNvSpPr txBox="1">
            <a:spLocks noChangeArrowheads="1"/>
          </p:cNvSpPr>
          <p:nvPr/>
        </p:nvSpPr>
        <p:spPr>
          <a:xfrm>
            <a:off x="2089155" y="4295047"/>
            <a:ext cx="19730192" cy="1143000"/>
          </a:xfrm>
          <a:prstGeom prst="rect">
            <a:avLst/>
          </a:prstGeom>
        </p:spPr>
        <p:txBody>
          <a:bodyPr/>
          <a:lst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a:lstStyle>
          <a:p>
            <a:pPr hangingPunct="1"/>
            <a:r>
              <a:rPr lang="ru-RU" altLang="ru-RU" sz="6000" dirty="0" smtClean="0">
                <a:solidFill>
                  <a:srgbClr val="FF6600"/>
                </a:solidFill>
                <a:latin typeface="Comic Sans MS" pitchFamily="66" charset="0"/>
              </a:rPr>
              <a:t>Что произойдёт, если…</a:t>
            </a:r>
            <a:endParaRPr lang="ru-RU" altLang="ru-RU" sz="6000" dirty="0" smtClean="0">
              <a:solidFill>
                <a:srgbClr val="FF6600"/>
              </a:solidFill>
              <a:latin typeface="Comic Sans MS" pitchFamily="66" charset="0"/>
            </a:endParaRPr>
          </a:p>
        </p:txBody>
      </p:sp>
      <p:sp>
        <p:nvSpPr>
          <p:cNvPr id="11" name="WordArt 22"/>
          <p:cNvSpPr>
            <a:spLocks noChangeArrowheads="1" noChangeShapeType="1" noTextEdit="1"/>
          </p:cNvSpPr>
          <p:nvPr/>
        </p:nvSpPr>
        <p:spPr bwMode="auto">
          <a:xfrm>
            <a:off x="9799961" y="6870765"/>
            <a:ext cx="555625" cy="2381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5400" kern="10">
                <a:solidFill>
                  <a:srgbClr val="CC0000"/>
                </a:solidFill>
                <a:effectLst>
                  <a:outerShdw dist="45791" dir="2021404" algn="ctr" rotWithShape="0">
                    <a:srgbClr val="B2B2B2">
                      <a:alpha val="79999"/>
                    </a:srgbClr>
                  </a:outerShdw>
                </a:effectLst>
                <a:latin typeface="Times New Roman"/>
                <a:cs typeface="Times New Roman"/>
              </a:rPr>
              <a:t>=</a:t>
            </a:r>
          </a:p>
        </p:txBody>
      </p:sp>
      <p:sp>
        <p:nvSpPr>
          <p:cNvPr id="12" name="WordArt 23"/>
          <p:cNvSpPr>
            <a:spLocks noChangeArrowheads="1" noChangeShapeType="1" noTextEdit="1"/>
          </p:cNvSpPr>
          <p:nvPr/>
        </p:nvSpPr>
        <p:spPr bwMode="auto">
          <a:xfrm>
            <a:off x="9871399" y="9721915"/>
            <a:ext cx="555625" cy="533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5400" kern="10">
                <a:solidFill>
                  <a:srgbClr val="CC0000"/>
                </a:solidFill>
                <a:effectLst>
                  <a:outerShdw dist="45791" dir="2021404" algn="ctr" rotWithShape="0">
                    <a:srgbClr val="B2B2B2">
                      <a:alpha val="79999"/>
                    </a:srgbClr>
                  </a:outerShdw>
                </a:effectLst>
                <a:latin typeface="Times New Roman"/>
                <a:cs typeface="Times New Roman"/>
              </a:rPr>
              <a:t>&gt;</a:t>
            </a:r>
          </a:p>
        </p:txBody>
      </p:sp>
      <p:sp>
        <p:nvSpPr>
          <p:cNvPr id="13" name="WordArt 24"/>
          <p:cNvSpPr>
            <a:spLocks noChangeArrowheads="1" noChangeShapeType="1" noTextEdit="1"/>
          </p:cNvSpPr>
          <p:nvPr/>
        </p:nvSpPr>
        <p:spPr bwMode="auto">
          <a:xfrm>
            <a:off x="9769799" y="8282052"/>
            <a:ext cx="606425" cy="4603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5400" kern="10">
                <a:solidFill>
                  <a:srgbClr val="CC0000"/>
                </a:solidFill>
                <a:effectLst>
                  <a:outerShdw dist="45791" dir="2021404" algn="ctr" rotWithShape="0">
                    <a:srgbClr val="B2B2B2">
                      <a:alpha val="79999"/>
                    </a:srgbClr>
                  </a:outerShdw>
                </a:effectLst>
                <a:latin typeface="Times New Roman"/>
                <a:cs typeface="Times New Roman"/>
              </a:rPr>
              <a:t>&lt;</a:t>
            </a:r>
          </a:p>
        </p:txBody>
      </p:sp>
      <p:sp>
        <p:nvSpPr>
          <p:cNvPr id="14" name="Text Box 7"/>
          <p:cNvSpPr txBox="1">
            <a:spLocks noChangeArrowheads="1"/>
          </p:cNvSpPr>
          <p:nvPr/>
        </p:nvSpPr>
        <p:spPr bwMode="auto">
          <a:xfrm>
            <a:off x="7712399" y="6702490"/>
            <a:ext cx="2016125" cy="576262"/>
          </a:xfrm>
          <a:prstGeom prst="rect">
            <a:avLst/>
          </a:prstGeom>
          <a:solidFill>
            <a:srgbClr val="FFFF99"/>
          </a:solidFill>
          <a:ln w="57150" cmpd="thinThick">
            <a:solidFill>
              <a:srgbClr val="FF9966"/>
            </a:solidFill>
            <a:miter lim="800000"/>
            <a:headEnd/>
            <a:tailEnd/>
          </a:ln>
        </p:spPr>
        <p:txBody>
          <a:bodyPr>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CC0000"/>
                </a:solidFill>
                <a:latin typeface="Comic Sans MS" pitchFamily="66" charset="0"/>
              </a:rPr>
              <a:t>ДОХОДЫ</a:t>
            </a:r>
          </a:p>
        </p:txBody>
      </p:sp>
      <p:sp>
        <p:nvSpPr>
          <p:cNvPr id="15" name="Text Box 8"/>
          <p:cNvSpPr txBox="1">
            <a:spLocks noChangeArrowheads="1"/>
          </p:cNvSpPr>
          <p:nvPr/>
        </p:nvSpPr>
        <p:spPr bwMode="auto">
          <a:xfrm>
            <a:off x="10447661" y="6702490"/>
            <a:ext cx="2171700" cy="576262"/>
          </a:xfrm>
          <a:prstGeom prst="rect">
            <a:avLst/>
          </a:prstGeom>
          <a:solidFill>
            <a:srgbClr val="CCFFCC"/>
          </a:solidFill>
          <a:ln w="57150" cmpd="thinThick">
            <a:solidFill>
              <a:srgbClr val="00CC66"/>
            </a:solidFill>
            <a:miter lim="800000"/>
            <a:headEnd/>
            <a:tailEnd/>
          </a:ln>
        </p:spPr>
        <p:txBody>
          <a:bodyPr>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dirty="0">
                <a:solidFill>
                  <a:srgbClr val="00CC00"/>
                </a:solidFill>
                <a:latin typeface="Comic Sans MS" pitchFamily="66" charset="0"/>
              </a:rPr>
              <a:t>РАСХОДЫ</a:t>
            </a:r>
          </a:p>
        </p:txBody>
      </p:sp>
      <p:sp>
        <p:nvSpPr>
          <p:cNvPr id="16" name="Text Box 9"/>
          <p:cNvSpPr txBox="1">
            <a:spLocks noChangeArrowheads="1"/>
          </p:cNvSpPr>
          <p:nvPr/>
        </p:nvSpPr>
        <p:spPr bwMode="auto">
          <a:xfrm>
            <a:off x="7712399" y="8239190"/>
            <a:ext cx="1995487" cy="576262"/>
          </a:xfrm>
          <a:prstGeom prst="rect">
            <a:avLst/>
          </a:prstGeom>
          <a:solidFill>
            <a:srgbClr val="FFFF99"/>
          </a:solidFill>
          <a:ln w="57150" cmpd="thinThick">
            <a:solidFill>
              <a:srgbClr val="FF9966"/>
            </a:solidFill>
            <a:miter lim="800000"/>
            <a:headEnd/>
            <a:tailEnd/>
          </a:ln>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CC0000"/>
                </a:solidFill>
                <a:latin typeface="Comic Sans MS" pitchFamily="66" charset="0"/>
              </a:rPr>
              <a:t>ДОХОДЫ</a:t>
            </a:r>
          </a:p>
        </p:txBody>
      </p:sp>
      <p:sp>
        <p:nvSpPr>
          <p:cNvPr id="17" name="Text Box 10"/>
          <p:cNvSpPr txBox="1">
            <a:spLocks noChangeArrowheads="1"/>
          </p:cNvSpPr>
          <p:nvPr/>
        </p:nvSpPr>
        <p:spPr bwMode="auto">
          <a:xfrm>
            <a:off x="7712399" y="9679052"/>
            <a:ext cx="1995487" cy="576263"/>
          </a:xfrm>
          <a:prstGeom prst="rect">
            <a:avLst/>
          </a:prstGeom>
          <a:solidFill>
            <a:srgbClr val="FFFF99"/>
          </a:solidFill>
          <a:ln w="57150" cmpd="thinThick">
            <a:solidFill>
              <a:srgbClr val="FF9966"/>
            </a:solidFill>
            <a:miter lim="800000"/>
            <a:headEnd/>
            <a:tailEnd/>
          </a:ln>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CC0000"/>
                </a:solidFill>
                <a:latin typeface="Comic Sans MS" pitchFamily="66" charset="0"/>
              </a:rPr>
              <a:t>ДОХОДЫ</a:t>
            </a:r>
          </a:p>
        </p:txBody>
      </p:sp>
      <p:sp>
        <p:nvSpPr>
          <p:cNvPr id="18" name="Text Box 11"/>
          <p:cNvSpPr txBox="1">
            <a:spLocks noChangeArrowheads="1"/>
          </p:cNvSpPr>
          <p:nvPr/>
        </p:nvSpPr>
        <p:spPr bwMode="auto">
          <a:xfrm>
            <a:off x="10520686" y="8239190"/>
            <a:ext cx="2098675" cy="576262"/>
          </a:xfrm>
          <a:prstGeom prst="rect">
            <a:avLst/>
          </a:prstGeom>
          <a:solidFill>
            <a:srgbClr val="CCFFCC"/>
          </a:solidFill>
          <a:ln w="57150" cmpd="thinThick">
            <a:solidFill>
              <a:srgbClr val="00CC66"/>
            </a:solidFill>
            <a:miter lim="800000"/>
            <a:headEnd/>
            <a:tailEnd/>
          </a:ln>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00CC00"/>
                </a:solidFill>
                <a:latin typeface="Comic Sans MS" pitchFamily="66" charset="0"/>
              </a:rPr>
              <a:t>РАСХОДЫ</a:t>
            </a:r>
          </a:p>
        </p:txBody>
      </p:sp>
      <p:sp>
        <p:nvSpPr>
          <p:cNvPr id="19" name="Text Box 12"/>
          <p:cNvSpPr txBox="1">
            <a:spLocks noChangeArrowheads="1"/>
          </p:cNvSpPr>
          <p:nvPr/>
        </p:nvSpPr>
        <p:spPr bwMode="auto">
          <a:xfrm>
            <a:off x="10520686" y="9679052"/>
            <a:ext cx="2098675" cy="576263"/>
          </a:xfrm>
          <a:prstGeom prst="rect">
            <a:avLst/>
          </a:prstGeom>
          <a:solidFill>
            <a:srgbClr val="CCFFCC"/>
          </a:solidFill>
          <a:ln w="57150" cmpd="thinThick">
            <a:solidFill>
              <a:srgbClr val="00CC66"/>
            </a:solidFill>
            <a:miter lim="800000"/>
            <a:headEnd/>
            <a:tailEnd/>
          </a:ln>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ru-RU" altLang="ru-RU" sz="2800">
                <a:solidFill>
                  <a:srgbClr val="00CC00"/>
                </a:solidFill>
                <a:latin typeface="Comic Sans MS" pitchFamily="66" charset="0"/>
              </a:rPr>
              <a:t>РАСХОДЫ</a:t>
            </a:r>
          </a:p>
        </p:txBody>
      </p:sp>
      <p:sp>
        <p:nvSpPr>
          <p:cNvPr id="20" name="Text Box 13"/>
          <p:cNvSpPr txBox="1">
            <a:spLocks noChangeArrowheads="1"/>
          </p:cNvSpPr>
          <p:nvPr/>
        </p:nvSpPr>
        <p:spPr bwMode="auto">
          <a:xfrm>
            <a:off x="13324211" y="6223065"/>
            <a:ext cx="2276475" cy="1430337"/>
          </a:xfrm>
          <a:prstGeom prst="rect">
            <a:avLst/>
          </a:prstGeom>
          <a:noFill/>
          <a:ln w="57150" cmpd="thinThick">
            <a:solidFill>
              <a:srgbClr val="00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latin typeface="Comic Sans MS" pitchFamily="66" charset="0"/>
              </a:rPr>
              <a:t>Не сможем </a:t>
            </a:r>
          </a:p>
          <a:p>
            <a:pPr algn="ctr" eaLnBrk="1" hangingPunct="1">
              <a:spcBef>
                <a:spcPct val="0"/>
              </a:spcBef>
              <a:buFontTx/>
              <a:buNone/>
            </a:pPr>
            <a:r>
              <a:rPr lang="ru-RU" altLang="ru-RU" sz="2800">
                <a:latin typeface="Comic Sans MS" pitchFamily="66" charset="0"/>
              </a:rPr>
              <a:t>отложить</a:t>
            </a:r>
          </a:p>
          <a:p>
            <a:pPr algn="ctr" eaLnBrk="1" hangingPunct="1">
              <a:spcBef>
                <a:spcPct val="0"/>
              </a:spcBef>
              <a:buFontTx/>
              <a:buNone/>
            </a:pPr>
            <a:r>
              <a:rPr lang="ru-RU" altLang="ru-RU" sz="2800">
                <a:latin typeface="Comic Sans MS" pitchFamily="66" charset="0"/>
              </a:rPr>
              <a:t>сбережения</a:t>
            </a:r>
          </a:p>
        </p:txBody>
      </p:sp>
      <p:sp>
        <p:nvSpPr>
          <p:cNvPr id="21" name="Text Box 14"/>
          <p:cNvSpPr txBox="1">
            <a:spLocks noChangeArrowheads="1"/>
          </p:cNvSpPr>
          <p:nvPr/>
        </p:nvSpPr>
        <p:spPr bwMode="auto">
          <a:xfrm>
            <a:off x="13516299" y="8094727"/>
            <a:ext cx="1946275" cy="1003300"/>
          </a:xfrm>
          <a:prstGeom prst="rect">
            <a:avLst/>
          </a:prstGeom>
          <a:noFill/>
          <a:ln w="57150" cmpd="thinThick">
            <a:solidFill>
              <a:srgbClr val="00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latin typeface="Comic Sans MS" pitchFamily="66" charset="0"/>
              </a:rPr>
              <a:t>Дефицит </a:t>
            </a:r>
          </a:p>
          <a:p>
            <a:pPr algn="ctr" eaLnBrk="1" hangingPunct="1">
              <a:spcBef>
                <a:spcPct val="0"/>
              </a:spcBef>
              <a:buFontTx/>
              <a:buNone/>
            </a:pPr>
            <a:r>
              <a:rPr lang="ru-RU" altLang="ru-RU" sz="2800">
                <a:latin typeface="Comic Sans MS" pitchFamily="66" charset="0"/>
              </a:rPr>
              <a:t>бюджета</a:t>
            </a:r>
          </a:p>
        </p:txBody>
      </p:sp>
      <p:sp>
        <p:nvSpPr>
          <p:cNvPr id="22" name="Text Box 15"/>
          <p:cNvSpPr txBox="1">
            <a:spLocks noChangeArrowheads="1"/>
          </p:cNvSpPr>
          <p:nvPr/>
        </p:nvSpPr>
        <p:spPr bwMode="auto">
          <a:xfrm>
            <a:off x="13459149" y="9382190"/>
            <a:ext cx="1895475" cy="954087"/>
          </a:xfrm>
          <a:prstGeom prst="rect">
            <a:avLst/>
          </a:prstGeom>
          <a:noFill/>
          <a:ln w="57150" cmpd="thinThick">
            <a:solidFill>
              <a:srgbClr val="00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ru-RU" altLang="ru-RU" sz="2800">
                <a:latin typeface="Comic Sans MS" pitchFamily="66" charset="0"/>
              </a:rPr>
              <a:t>Экономия</a:t>
            </a:r>
          </a:p>
          <a:p>
            <a:pPr algn="ctr" eaLnBrk="1" hangingPunct="1">
              <a:spcBef>
                <a:spcPct val="0"/>
              </a:spcBef>
              <a:buFontTx/>
              <a:buNone/>
            </a:pPr>
            <a:r>
              <a:rPr lang="ru-RU" altLang="ru-RU" sz="2800">
                <a:latin typeface="Comic Sans MS" pitchFamily="66" charset="0"/>
              </a:rPr>
              <a:t> бюджета</a:t>
            </a:r>
          </a:p>
        </p:txBody>
      </p:sp>
      <p:sp>
        <p:nvSpPr>
          <p:cNvPr id="23" name="Line 16"/>
          <p:cNvSpPr>
            <a:spLocks noChangeShapeType="1"/>
          </p:cNvSpPr>
          <p:nvPr/>
        </p:nvSpPr>
        <p:spPr bwMode="auto">
          <a:xfrm>
            <a:off x="12679686" y="6942202"/>
            <a:ext cx="576263" cy="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4" name="Line 17"/>
          <p:cNvSpPr>
            <a:spLocks noChangeShapeType="1"/>
          </p:cNvSpPr>
          <p:nvPr/>
        </p:nvSpPr>
        <p:spPr bwMode="auto">
          <a:xfrm>
            <a:off x="12679686" y="8526527"/>
            <a:ext cx="576263" cy="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5" name="Line 18"/>
          <p:cNvSpPr>
            <a:spLocks noChangeShapeType="1"/>
          </p:cNvSpPr>
          <p:nvPr/>
        </p:nvSpPr>
        <p:spPr bwMode="auto">
          <a:xfrm>
            <a:off x="12679686" y="9966390"/>
            <a:ext cx="576263" cy="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pic>
        <p:nvPicPr>
          <p:cNvPr id="26" name="Picture 19" descr="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36361" y="5934140"/>
            <a:ext cx="2219325"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23" descr="r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95361" y="10471215"/>
            <a:ext cx="7604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24" descr="r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16086" y="10542652"/>
            <a:ext cx="7604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5" descr="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03649" y="10507727"/>
            <a:ext cx="1325562"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26" descr="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4199" y="10182290"/>
            <a:ext cx="1444625"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3"/>
          <p:cNvSpPr txBox="1">
            <a:spLocks noChangeArrowheads="1"/>
          </p:cNvSpPr>
          <p:nvPr/>
        </p:nvSpPr>
        <p:spPr>
          <a:xfrm>
            <a:off x="7223448" y="10326752"/>
            <a:ext cx="9164638" cy="1412875"/>
          </a:xfrm>
          <a:prstGeom prst="rect">
            <a:avLst/>
          </a:prstGeom>
          <a:solidFill>
            <a:srgbClr val="FFCCFF"/>
          </a:solidFill>
          <a:ln w="38100">
            <a:solidFill>
              <a:srgbClr val="FF99FF"/>
            </a:solidFill>
            <a:miter lim="800000"/>
            <a:headEnd/>
            <a:tailEnd/>
          </a:ln>
        </p:spPr>
        <p:txBody>
          <a:bodyPr/>
          <a:lst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a:lstStyle>
          <a:p>
            <a:pPr algn="ctr" hangingPunct="1">
              <a:buFontTx/>
              <a:buNone/>
            </a:pPr>
            <a:r>
              <a:rPr lang="ru-RU" altLang="ru-RU" sz="2800" smtClean="0">
                <a:solidFill>
                  <a:srgbClr val="000066"/>
                </a:solidFill>
                <a:latin typeface="Comic Sans MS" pitchFamily="66" charset="0"/>
              </a:rPr>
              <a:t>Чтобы доходы не превышали расходов,</a:t>
            </a:r>
            <a:r>
              <a:rPr lang="ru-RU" altLang="ru-RU" sz="2800" smtClean="0">
                <a:solidFill>
                  <a:srgbClr val="FF0000"/>
                </a:solidFill>
                <a:latin typeface="Comic Sans MS" pitchFamily="66" charset="0"/>
              </a:rPr>
              <a:t> </a:t>
            </a:r>
            <a:r>
              <a:rPr lang="ru-RU" altLang="ru-RU" sz="2800" u="sng" smtClean="0">
                <a:solidFill>
                  <a:srgbClr val="FF0000"/>
                </a:solidFill>
                <a:latin typeface="Comic Sans MS" pitchFamily="66" charset="0"/>
              </a:rPr>
              <a:t>необходимо просчитывать семейный бюджет.</a:t>
            </a:r>
            <a:endParaRPr lang="ru-RU" altLang="ru-RU" sz="2800" u="sng" smtClean="0">
              <a:solidFill>
                <a:srgbClr val="FF0000"/>
              </a:solidFill>
              <a:latin typeface="Comic Sans MS" pitchFamily="66" charset="0"/>
            </a:endParaRPr>
          </a:p>
        </p:txBody>
      </p:sp>
    </p:spTree>
    <p:extLst>
      <p:ext uri="{BB962C8B-B14F-4D97-AF65-F5344CB8AC3E}">
        <p14:creationId xmlns:p14="http://schemas.microsoft.com/office/powerpoint/2010/main" val="209164343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vertical)">
                                      <p:cBhvr>
                                        <p:cTn id="7" dur="500"/>
                                        <p:tgtEl>
                                          <p:spTgt spid="27"/>
                                        </p:tgtEl>
                                      </p:cBhvr>
                                    </p:animEffect>
                                  </p:childTnLst>
                                </p:cTn>
                              </p:par>
                              <p:par>
                                <p:cTn id="8" presetID="3" presetClass="entr" presetSubtype="5"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vertical)">
                                      <p:cBhvr>
                                        <p:cTn id="10" dur="500"/>
                                        <p:tgtEl>
                                          <p:spTgt spid="30"/>
                                        </p:tgtEl>
                                      </p:cBhvr>
                                    </p:animEffect>
                                  </p:childTnLst>
                                </p:cTn>
                              </p:par>
                              <p:par>
                                <p:cTn id="11" presetID="3" presetClass="entr" presetSubtype="5" fill="hold"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blinds(vertical)">
                                      <p:cBhvr>
                                        <p:cTn id="13" dur="500"/>
                                        <p:tgtEl>
                                          <p:spTgt spid="28"/>
                                        </p:tgtEl>
                                      </p:cBhvr>
                                    </p:animEffect>
                                  </p:childTnLst>
                                </p:cTn>
                              </p:par>
                              <p:par>
                                <p:cTn id="14" presetID="3" presetClass="entr" presetSubtype="5" fill="hold"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blinds(vertical)">
                                      <p:cBhvr>
                                        <p:cTn id="16" dur="500"/>
                                        <p:tgtEl>
                                          <p:spTgt spid="29"/>
                                        </p:tgtEl>
                                      </p:cBhvr>
                                    </p:animEffect>
                                  </p:childTnLst>
                                </p:cTn>
                              </p:par>
                              <p:par>
                                <p:cTn id="17" presetID="3" presetClass="entr" presetSubtype="5"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blinds(vertical)">
                                      <p:cBhvr>
                                        <p:cTn id="19" dur="500"/>
                                        <p:tgtEl>
                                          <p:spTgt spid="26"/>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left)">
                                      <p:cBhvr>
                                        <p:cTn id="22" dur="500"/>
                                        <p:tgtEl>
                                          <p:spTgt spid="14"/>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left)">
                                      <p:cBhvr>
                                        <p:cTn id="33" dur="500"/>
                                        <p:tgtEl>
                                          <p:spTgt spid="23"/>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checkerboard(across)">
                                      <p:cBhvr>
                                        <p:cTn id="36" dur="5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left)">
                                      <p:cBhvr>
                                        <p:cTn id="41" dur="500"/>
                                        <p:tgtEl>
                                          <p:spTgt spid="16"/>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wipe(left)">
                                      <p:cBhvr>
                                        <p:cTn id="44" dur="500"/>
                                        <p:tgtEl>
                                          <p:spTgt spid="18"/>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left)">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checkerboard(across)">
                                      <p:cBhvr>
                                        <p:cTn id="52" dur="500"/>
                                        <p:tgtEl>
                                          <p:spTgt spid="21"/>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wipe(left)">
                                      <p:cBhvr>
                                        <p:cTn id="55" dur="500"/>
                                        <p:tgtEl>
                                          <p:spTgt spid="24"/>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wipe(left)">
                                      <p:cBhvr>
                                        <p:cTn id="60" dur="500"/>
                                        <p:tgtEl>
                                          <p:spTgt spid="17"/>
                                        </p:tgtEl>
                                      </p:cBhvr>
                                    </p:animEffect>
                                  </p:childTnLst>
                                </p:cTn>
                              </p:par>
                              <p:par>
                                <p:cTn id="61" presetID="22" presetClass="entr" presetSubtype="8" fill="hold" grpId="0" nodeType="with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wipe(left)">
                                      <p:cBhvr>
                                        <p:cTn id="63" dur="500"/>
                                        <p:tgtEl>
                                          <p:spTgt spid="12"/>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wipe(left)">
                                      <p:cBhvr>
                                        <p:cTn id="66" dur="500"/>
                                        <p:tgtEl>
                                          <p:spTgt spid="19"/>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checkerboard(across)">
                                      <p:cBhvr>
                                        <p:cTn id="71" dur="500"/>
                                        <p:tgtEl>
                                          <p:spTgt spid="22"/>
                                        </p:tgtEl>
                                      </p:cBhvr>
                                    </p:animEffect>
                                  </p:childTnLst>
                                </p:cTn>
                              </p:par>
                              <p:par>
                                <p:cTn id="72" presetID="22" presetClass="entr" presetSubtype="8" fill="hold" grpId="0" nodeType="withEffect">
                                  <p:stCondLst>
                                    <p:cond delay="0"/>
                                  </p:stCondLst>
                                  <p:childTnLst>
                                    <p:set>
                                      <p:cBhvr>
                                        <p:cTn id="73" dur="1" fill="hold">
                                          <p:stCondLst>
                                            <p:cond delay="0"/>
                                          </p:stCondLst>
                                        </p:cTn>
                                        <p:tgtEl>
                                          <p:spTgt spid="25"/>
                                        </p:tgtEl>
                                        <p:attrNameLst>
                                          <p:attrName>style.visibility</p:attrName>
                                        </p:attrNameLst>
                                      </p:cBhvr>
                                      <p:to>
                                        <p:strVal val="visible"/>
                                      </p:to>
                                    </p:set>
                                    <p:animEffect transition="in" filter="wipe(left)">
                                      <p:cBhvr>
                                        <p:cTn id="74" dur="500"/>
                                        <p:tgtEl>
                                          <p:spTgt spid="25"/>
                                        </p:tgtEl>
                                      </p:cBhvr>
                                    </p:animEffect>
                                  </p:childTnLst>
                                </p:cTn>
                              </p:par>
                            </p:childTnLst>
                          </p:cTn>
                        </p:par>
                      </p:childTnLst>
                    </p:cTn>
                  </p:par>
                  <p:par>
                    <p:cTn id="75" fill="hold">
                      <p:stCondLst>
                        <p:cond delay="indefinite"/>
                      </p:stCondLst>
                      <p:childTnLst>
                        <p:par>
                          <p:cTn id="76" fill="hold">
                            <p:stCondLst>
                              <p:cond delay="0"/>
                            </p:stCondLst>
                            <p:childTnLst>
                              <p:par>
                                <p:cTn id="77" presetID="55" presetClass="entr" presetSubtype="0" fill="hold" grpId="0" nodeType="clickEffect">
                                  <p:stCondLst>
                                    <p:cond delay="0"/>
                                  </p:stCondLst>
                                  <p:childTnLst>
                                    <p:set>
                                      <p:cBhvr>
                                        <p:cTn id="78" dur="1" fill="hold">
                                          <p:stCondLst>
                                            <p:cond delay="0"/>
                                          </p:stCondLst>
                                        </p:cTn>
                                        <p:tgtEl>
                                          <p:spTgt spid="31">
                                            <p:bg/>
                                          </p:spTgt>
                                        </p:tgtEl>
                                        <p:attrNameLst>
                                          <p:attrName>style.visibility</p:attrName>
                                        </p:attrNameLst>
                                      </p:cBhvr>
                                      <p:to>
                                        <p:strVal val="visible"/>
                                      </p:to>
                                    </p:set>
                                    <p:anim calcmode="lin" valueType="num">
                                      <p:cBhvr>
                                        <p:cTn id="79" dur="500" fill="hold"/>
                                        <p:tgtEl>
                                          <p:spTgt spid="31">
                                            <p:bg/>
                                          </p:spTgt>
                                        </p:tgtEl>
                                        <p:attrNameLst>
                                          <p:attrName>ppt_w</p:attrName>
                                        </p:attrNameLst>
                                      </p:cBhvr>
                                      <p:tavLst>
                                        <p:tav tm="0">
                                          <p:val>
                                            <p:strVal val="#ppt_w*0.70"/>
                                          </p:val>
                                        </p:tav>
                                        <p:tav tm="100000">
                                          <p:val>
                                            <p:strVal val="#ppt_w"/>
                                          </p:val>
                                        </p:tav>
                                      </p:tavLst>
                                    </p:anim>
                                    <p:anim calcmode="lin" valueType="num">
                                      <p:cBhvr>
                                        <p:cTn id="80" dur="500" fill="hold"/>
                                        <p:tgtEl>
                                          <p:spTgt spid="31">
                                            <p:bg/>
                                          </p:spTgt>
                                        </p:tgtEl>
                                        <p:attrNameLst>
                                          <p:attrName>ppt_h</p:attrName>
                                        </p:attrNameLst>
                                      </p:cBhvr>
                                      <p:tavLst>
                                        <p:tav tm="0">
                                          <p:val>
                                            <p:strVal val="#ppt_h"/>
                                          </p:val>
                                        </p:tav>
                                        <p:tav tm="100000">
                                          <p:val>
                                            <p:strVal val="#ppt_h"/>
                                          </p:val>
                                        </p:tav>
                                      </p:tavLst>
                                    </p:anim>
                                    <p:animEffect transition="in" filter="fade">
                                      <p:cBhvr>
                                        <p:cTn id="81" dur="500"/>
                                        <p:tgtEl>
                                          <p:spTgt spid="31">
                                            <p:bg/>
                                          </p:spTgt>
                                        </p:tgtEl>
                                      </p:cBhvr>
                                    </p:animEffect>
                                  </p:childTnLst>
                                </p:cTn>
                              </p:par>
                              <p:par>
                                <p:cTn id="82" presetID="55" presetClass="entr" presetSubtype="0" fill="hold" grpId="0" nodeType="withEffect">
                                  <p:stCondLst>
                                    <p:cond delay="0"/>
                                  </p:stCondLst>
                                  <p:childTnLst>
                                    <p:set>
                                      <p:cBhvr>
                                        <p:cTn id="83" dur="1" fill="hold">
                                          <p:stCondLst>
                                            <p:cond delay="0"/>
                                          </p:stCondLst>
                                        </p:cTn>
                                        <p:tgtEl>
                                          <p:spTgt spid="31">
                                            <p:txEl>
                                              <p:pRg st="0" end="0"/>
                                            </p:txEl>
                                          </p:spTgt>
                                        </p:tgtEl>
                                        <p:attrNameLst>
                                          <p:attrName>style.visibility</p:attrName>
                                        </p:attrNameLst>
                                      </p:cBhvr>
                                      <p:to>
                                        <p:strVal val="visible"/>
                                      </p:to>
                                    </p:set>
                                    <p:anim calcmode="lin" valueType="num">
                                      <p:cBhvr>
                                        <p:cTn id="84" dur="500" fill="hold"/>
                                        <p:tgtEl>
                                          <p:spTgt spid="31">
                                            <p:txEl>
                                              <p:pRg st="0" end="0"/>
                                            </p:txEl>
                                          </p:spTgt>
                                        </p:tgtEl>
                                        <p:attrNameLst>
                                          <p:attrName>ppt_w</p:attrName>
                                        </p:attrNameLst>
                                      </p:cBhvr>
                                      <p:tavLst>
                                        <p:tav tm="0">
                                          <p:val>
                                            <p:strVal val="#ppt_w*0.70"/>
                                          </p:val>
                                        </p:tav>
                                        <p:tav tm="100000">
                                          <p:val>
                                            <p:strVal val="#ppt_w"/>
                                          </p:val>
                                        </p:tav>
                                      </p:tavLst>
                                    </p:anim>
                                    <p:anim calcmode="lin" valueType="num">
                                      <p:cBhvr>
                                        <p:cTn id="85" dur="500" fill="hold"/>
                                        <p:tgtEl>
                                          <p:spTgt spid="31">
                                            <p:txEl>
                                              <p:pRg st="0" end="0"/>
                                            </p:txEl>
                                          </p:spTgt>
                                        </p:tgtEl>
                                        <p:attrNameLst>
                                          <p:attrName>ppt_h</p:attrName>
                                        </p:attrNameLst>
                                      </p:cBhvr>
                                      <p:tavLst>
                                        <p:tav tm="0">
                                          <p:val>
                                            <p:strVal val="#ppt_h"/>
                                          </p:val>
                                        </p:tav>
                                        <p:tav tm="100000">
                                          <p:val>
                                            <p:strVal val="#ppt_h"/>
                                          </p:val>
                                        </p:tav>
                                      </p:tavLst>
                                    </p:anim>
                                    <p:animEffect transition="in" filter="fade">
                                      <p:cBhvr>
                                        <p:cTn id="86" dur="5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31"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88</TotalTime>
  <Words>607</Words>
  <Application>Microsoft Office PowerPoint</Application>
  <PresentationFormat>Произвольный</PresentationFormat>
  <Paragraphs>118</Paragraphs>
  <Slides>11</Slides>
  <Notes>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Arial Narrow</vt:lpstr>
      <vt:lpstr>Comic Sans MS</vt:lpstr>
      <vt:lpstr>Helvetica</vt:lpstr>
      <vt:lpstr>Helvetica Light</vt:lpstr>
      <vt:lpstr>Helvetica Neue</vt:lpstr>
      <vt:lpstr>Times New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Schuster</cp:lastModifiedBy>
  <cp:revision>15</cp:revision>
  <dcterms:modified xsi:type="dcterms:W3CDTF">2018-11-15T22:06:23Z</dcterms:modified>
</cp:coreProperties>
</file>