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fntdata" ContentType="application/x-fontdata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embeddedFontLst>
    <p:embeddedFont>
      <p:font typeface="Roboto" charset="0"/>
      <p:regular r:id="rId13"/>
      <p:bold r:id="rId14"/>
      <p:italic r:id="rId15"/>
      <p:boldItalic r:id="rId16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061F5794-1969-4C9F-8F89-EA9E83C00806}">
  <a:tblStyle styleId="{061F5794-1969-4C9F-8F89-EA9E83C00806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76" d="100"/>
          <a:sy n="76" d="100"/>
        </p:scale>
        <p:origin x="-330" y="1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1.fntdata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font" Target="fonts/font4.fntdata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font" Target="fonts/font3.fntdata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2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309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326730507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309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g420435a325_0_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309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8" name="Google Shape;118;g420435a325_0_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g420219d042_0_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309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1" name="Google Shape;61;g420219d042_0_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g420219d042_0_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309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" name="Google Shape;66;g420219d042_0_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g420219d042_0_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309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" name="Google Shape;71;g420219d042_0_1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g420219d042_0_5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309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Google Shape;84;g420219d042_0_5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g420219d042_0_3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309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9" name="Google Shape;89;g420219d042_0_3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g420219d042_0_3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309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4" name="Google Shape;94;g420219d042_0_3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g420219d042_0_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309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8" name="Google Shape;108;g420219d042_0_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g420219d042_0_6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309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3" name="Google Shape;113;g420219d042_0_6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992767"/>
            <a:ext cx="8520600" cy="27369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3778833"/>
            <a:ext cx="8520600" cy="10569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474833"/>
            <a:ext cx="8520600" cy="26181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4202967"/>
            <a:ext cx="8520600" cy="17343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39999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536633"/>
            <a:ext cx="39999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740800"/>
            <a:ext cx="2808000" cy="10077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852800"/>
            <a:ext cx="2808000" cy="42393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600200"/>
            <a:ext cx="6367800" cy="54543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67"/>
            <a:ext cx="4572000" cy="6858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644233"/>
            <a:ext cx="4045200" cy="19764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3737433"/>
            <a:ext cx="4045200" cy="16467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965433"/>
            <a:ext cx="3837000" cy="49269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5640767"/>
            <a:ext cx="5998800" cy="8067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goo.gl/8CskpT" TargetMode="External"/><Relationship Id="rId4" Type="http://schemas.openxmlformats.org/officeDocument/2006/relationships/image" Target="../media/image2.gi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goo.gl/8CskpT" TargetMode="External"/><Relationship Id="rId4" Type="http://schemas.openxmlformats.org/officeDocument/2006/relationships/image" Target="../media/image2.gi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 amt="33000"/>
          </a:blip>
          <a:stretch>
            <a:fillRect/>
          </a:stretch>
        </p:blipFill>
        <p:spPr>
          <a:xfrm>
            <a:off x="0" y="0"/>
            <a:ext cx="9144004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5" name="Google Shape;55;p13"/>
          <p:cNvSpPr txBox="1">
            <a:spLocks noGrp="1"/>
          </p:cNvSpPr>
          <p:nvPr>
            <p:ph type="ctrTitle"/>
          </p:nvPr>
        </p:nvSpPr>
        <p:spPr>
          <a:xfrm>
            <a:off x="311700" y="517876"/>
            <a:ext cx="8520600" cy="3211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Интеллектуальная игра</a:t>
            </a:r>
            <a:endParaRPr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 sz="11000"/>
              <a:t>5х5</a:t>
            </a:r>
            <a:endParaRPr sz="11000"/>
          </a:p>
        </p:txBody>
      </p:sp>
      <p:sp>
        <p:nvSpPr>
          <p:cNvPr id="56" name="Google Shape;56;p13"/>
          <p:cNvSpPr txBox="1">
            <a:spLocks noGrp="1"/>
          </p:cNvSpPr>
          <p:nvPr>
            <p:ph type="subTitle" idx="1"/>
          </p:nvPr>
        </p:nvSpPr>
        <p:spPr>
          <a:xfrm>
            <a:off x="311700" y="3593773"/>
            <a:ext cx="8520600" cy="831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 b="1">
                <a:solidFill>
                  <a:srgbClr val="000000"/>
                </a:solidFill>
              </a:rPr>
              <a:t>Банки и небанковские кредитные учреждения</a:t>
            </a:r>
            <a:endParaRPr b="1">
              <a:solidFill>
                <a:srgbClr val="000000"/>
              </a:solidFill>
            </a:endParaRPr>
          </a:p>
        </p:txBody>
      </p:sp>
      <p:pic>
        <p:nvPicPr>
          <p:cNvPr id="57" name="Google Shape;57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968400" y="4425375"/>
            <a:ext cx="2042250" cy="2042250"/>
          </a:xfrm>
          <a:prstGeom prst="rect">
            <a:avLst/>
          </a:prstGeom>
          <a:noFill/>
          <a:ln>
            <a:noFill/>
          </a:ln>
        </p:spPr>
      </p:pic>
      <p:sp>
        <p:nvSpPr>
          <p:cNvPr id="58" name="Google Shape;58;p13"/>
          <p:cNvSpPr txBox="1"/>
          <p:nvPr/>
        </p:nvSpPr>
        <p:spPr>
          <a:xfrm>
            <a:off x="3782100" y="4598150"/>
            <a:ext cx="4692300" cy="199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 sz="4800" u="sng">
                <a:solidFill>
                  <a:srgbClr val="0000FF"/>
                </a:solidFill>
                <a:latin typeface="Roboto"/>
                <a:ea typeface="Roboto"/>
                <a:cs typeface="Roboto"/>
                <a:sym typeface="Roboto"/>
                <a:hlinkClick r:id="rId5"/>
              </a:rPr>
              <a:t>goo.gl/8CskpT</a:t>
            </a:r>
            <a:r>
              <a:rPr lang="ru" sz="3600">
                <a:solidFill>
                  <a:srgbClr val="444444"/>
                </a:solidFill>
                <a:latin typeface="Roboto"/>
                <a:ea typeface="Roboto"/>
                <a:cs typeface="Roboto"/>
                <a:sym typeface="Roboto"/>
              </a:rPr>
              <a:t> </a:t>
            </a:r>
            <a:endParaRPr sz="36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0" name="Google Shape;120;p22"/>
          <p:cNvPicPr preferRelativeResize="0"/>
          <p:nvPr/>
        </p:nvPicPr>
        <p:blipFill>
          <a:blip r:embed="rId3">
            <a:alphaModFix amt="36000"/>
          </a:blip>
          <a:stretch>
            <a:fillRect/>
          </a:stretch>
        </p:blipFill>
        <p:spPr>
          <a:xfrm>
            <a:off x="0" y="0"/>
            <a:ext cx="9144004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21" name="Google Shape;121;p22"/>
          <p:cNvSpPr txBox="1">
            <a:spLocks noGrp="1"/>
          </p:cNvSpPr>
          <p:nvPr>
            <p:ph type="ctrTitle"/>
          </p:nvPr>
        </p:nvSpPr>
        <p:spPr>
          <a:xfrm>
            <a:off x="311700" y="517876"/>
            <a:ext cx="8520600" cy="3211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Интеллектуальная игра</a:t>
            </a:r>
            <a:endParaRPr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 sz="11000"/>
              <a:t>5х5</a:t>
            </a:r>
            <a:endParaRPr sz="11000"/>
          </a:p>
        </p:txBody>
      </p:sp>
      <p:sp>
        <p:nvSpPr>
          <p:cNvPr id="122" name="Google Shape;122;p22"/>
          <p:cNvSpPr txBox="1">
            <a:spLocks noGrp="1"/>
          </p:cNvSpPr>
          <p:nvPr>
            <p:ph type="subTitle" idx="1"/>
          </p:nvPr>
        </p:nvSpPr>
        <p:spPr>
          <a:xfrm>
            <a:off x="311700" y="3593773"/>
            <a:ext cx="8520600" cy="831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 b="1">
                <a:solidFill>
                  <a:srgbClr val="000000"/>
                </a:solidFill>
              </a:rPr>
              <a:t>Банки и небанковские кредитные учреждения</a:t>
            </a:r>
            <a:endParaRPr b="1">
              <a:solidFill>
                <a:srgbClr val="000000"/>
              </a:solidFill>
            </a:endParaRPr>
          </a:p>
        </p:txBody>
      </p:sp>
      <p:pic>
        <p:nvPicPr>
          <p:cNvPr id="123" name="Google Shape;123;p22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968400" y="4425375"/>
            <a:ext cx="2042250" cy="2042250"/>
          </a:xfrm>
          <a:prstGeom prst="rect">
            <a:avLst/>
          </a:prstGeom>
          <a:noFill/>
          <a:ln>
            <a:noFill/>
          </a:ln>
        </p:spPr>
      </p:pic>
      <p:sp>
        <p:nvSpPr>
          <p:cNvPr id="124" name="Google Shape;124;p22"/>
          <p:cNvSpPr txBox="1"/>
          <p:nvPr/>
        </p:nvSpPr>
        <p:spPr>
          <a:xfrm>
            <a:off x="3782100" y="4598150"/>
            <a:ext cx="4692300" cy="199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 sz="4800" u="sng">
                <a:solidFill>
                  <a:srgbClr val="0000FF"/>
                </a:solidFill>
                <a:latin typeface="Roboto"/>
                <a:ea typeface="Roboto"/>
                <a:cs typeface="Roboto"/>
                <a:sym typeface="Roboto"/>
                <a:hlinkClick r:id="rId5"/>
              </a:rPr>
              <a:t>goo.gl/8CskpT</a:t>
            </a:r>
            <a:r>
              <a:rPr lang="ru" sz="3600">
                <a:solidFill>
                  <a:srgbClr val="444444"/>
                </a:solidFill>
                <a:latin typeface="Roboto"/>
                <a:ea typeface="Roboto"/>
                <a:cs typeface="Roboto"/>
                <a:sym typeface="Roboto"/>
              </a:rPr>
              <a:t> </a:t>
            </a:r>
            <a:endParaRPr sz="36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3" name="Google Shape;63;p14"/>
          <p:cNvGraphicFramePr/>
          <p:nvPr/>
        </p:nvGraphicFramePr>
        <p:xfrm>
          <a:off x="952500" y="623263"/>
          <a:ext cx="7239000" cy="5525610"/>
        </p:xfrm>
        <a:graphic>
          <a:graphicData uri="http://schemas.openxmlformats.org/drawingml/2006/table">
            <a:tbl>
              <a:tblPr>
                <a:noFill/>
                <a:tableStyleId>{061F5794-1969-4C9F-8F89-EA9E83C00806}</a:tableStyleId>
              </a:tblPr>
              <a:tblGrid>
                <a:gridCol w="1447800"/>
                <a:gridCol w="1447800"/>
                <a:gridCol w="1447800"/>
                <a:gridCol w="1447800"/>
                <a:gridCol w="1447800"/>
              </a:tblGrid>
              <a:tr h="5089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2400" b="1" i="1"/>
                        <a:t>1</a:t>
                      </a:r>
                      <a:endParaRPr sz="2400" b="1" i="1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2400" b="1" i="1"/>
                        <a:t>2</a:t>
                      </a:r>
                      <a:endParaRPr sz="2400" b="1" i="1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2400" b="1" i="1"/>
                        <a:t>3</a:t>
                      </a:r>
                      <a:endParaRPr sz="2400" b="1" i="1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2400" b="1" i="1"/>
                        <a:t>4</a:t>
                      </a:r>
                      <a:endParaRPr sz="2400" b="1" i="1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2400" b="1" i="1"/>
                        <a:t>5</a:t>
                      </a:r>
                      <a:endParaRPr sz="2400" b="1" i="1"/>
                    </a:p>
                  </a:txBody>
                  <a:tcPr marL="91425" marR="91425" marT="91425" marB="91425"/>
                </a:tc>
              </a:tr>
              <a:tr h="9954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/>
                </a:tc>
              </a:tr>
              <a:tr h="9954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/>
                </a:tc>
              </a:tr>
              <a:tr h="9954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4800" b="1"/>
                        <a:t>У</a:t>
                      </a:r>
                      <a:endParaRPr sz="4800" b="1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4800" b="1"/>
                        <a:t>С</a:t>
                      </a:r>
                      <a:endParaRPr sz="4800" b="1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4800" b="1"/>
                        <a:t>П</a:t>
                      </a:r>
                      <a:endParaRPr sz="4800" b="1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4800" b="1"/>
                        <a:t>Е</a:t>
                      </a:r>
                      <a:endParaRPr sz="4800" b="1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4800" b="1"/>
                        <a:t>Х</a:t>
                      </a:r>
                      <a:endParaRPr sz="4800" b="1"/>
                    </a:p>
                  </a:txBody>
                  <a:tcPr marL="91425" marR="91425" marT="91425" marB="91425"/>
                </a:tc>
              </a:tr>
              <a:tr h="9954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/>
                </a:tc>
              </a:tr>
              <a:tr h="9954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5"/>
          <p:cNvSpPr txBox="1"/>
          <p:nvPr/>
        </p:nvSpPr>
        <p:spPr>
          <a:xfrm>
            <a:off x="627725" y="800350"/>
            <a:ext cx="7752600" cy="491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3600" b="1">
                <a:solidFill>
                  <a:schemeClr val="dk1"/>
                </a:solidFill>
              </a:rPr>
              <a:t>1. </a:t>
            </a:r>
            <a:r>
              <a:rPr lang="ru" sz="3600">
                <a:solidFill>
                  <a:schemeClr val="dk1"/>
                </a:solidFill>
              </a:rPr>
              <a:t>Банковские карты</a:t>
            </a:r>
            <a:endParaRPr sz="3600">
              <a:solidFill>
                <a:schemeClr val="dk1"/>
              </a:solidFill>
            </a:endParaRPr>
          </a:p>
          <a:p>
            <a:pPr marL="0" lvl="0" indent="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3600" b="1">
                <a:solidFill>
                  <a:schemeClr val="dk1"/>
                </a:solidFill>
              </a:rPr>
              <a:t>2. </a:t>
            </a:r>
            <a:r>
              <a:rPr lang="ru" sz="3600">
                <a:solidFill>
                  <a:schemeClr val="dk1"/>
                </a:solidFill>
              </a:rPr>
              <a:t>Банковские депозиты</a:t>
            </a:r>
            <a:endParaRPr sz="3600">
              <a:solidFill>
                <a:schemeClr val="dk1"/>
              </a:solidFill>
            </a:endParaRPr>
          </a:p>
          <a:p>
            <a:pPr marL="0" lvl="0" indent="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3600" b="1">
                <a:solidFill>
                  <a:schemeClr val="dk1"/>
                </a:solidFill>
              </a:rPr>
              <a:t>3. </a:t>
            </a:r>
            <a:r>
              <a:rPr lang="ru" sz="3600">
                <a:solidFill>
                  <a:schemeClr val="dk1"/>
                </a:solidFill>
              </a:rPr>
              <a:t>Банковские кредиты</a:t>
            </a:r>
            <a:endParaRPr sz="360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3600" b="1">
                <a:solidFill>
                  <a:schemeClr val="dk1"/>
                </a:solidFill>
              </a:rPr>
              <a:t>4. </a:t>
            </a:r>
            <a:r>
              <a:rPr lang="ru" sz="3600">
                <a:solidFill>
                  <a:schemeClr val="dk1"/>
                </a:solidFill>
              </a:rPr>
              <a:t>Микрофинансовые организации</a:t>
            </a:r>
            <a:endParaRPr sz="360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3600" b="1">
                <a:solidFill>
                  <a:schemeClr val="dk1"/>
                </a:solidFill>
              </a:rPr>
              <a:t>5. </a:t>
            </a:r>
            <a:r>
              <a:rPr lang="ru" sz="3600">
                <a:solidFill>
                  <a:schemeClr val="dk1"/>
                </a:solidFill>
              </a:rPr>
              <a:t>Банковская система РФ. Функции банков</a:t>
            </a:r>
            <a:endParaRPr sz="3600">
              <a:solidFill>
                <a:schemeClr val="dk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3" name="Google Shape;73;p16"/>
          <p:cNvGraphicFramePr/>
          <p:nvPr/>
        </p:nvGraphicFramePr>
        <p:xfrm>
          <a:off x="952500" y="623263"/>
          <a:ext cx="7239000" cy="5525610"/>
        </p:xfrm>
        <a:graphic>
          <a:graphicData uri="http://schemas.openxmlformats.org/drawingml/2006/table">
            <a:tbl>
              <a:tblPr>
                <a:noFill/>
                <a:tableStyleId>{061F5794-1969-4C9F-8F89-EA9E83C00806}</a:tableStyleId>
              </a:tblPr>
              <a:tblGrid>
                <a:gridCol w="1447800"/>
                <a:gridCol w="1447800"/>
                <a:gridCol w="1447800"/>
                <a:gridCol w="1447800"/>
                <a:gridCol w="1447800"/>
              </a:tblGrid>
              <a:tr h="5089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2400" b="1" i="1"/>
                        <a:t>1</a:t>
                      </a:r>
                      <a:endParaRPr sz="2400" b="1" i="1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2400" b="1" i="1"/>
                        <a:t>2</a:t>
                      </a:r>
                      <a:endParaRPr sz="2400" b="1" i="1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2400" b="1" i="1"/>
                        <a:t>3</a:t>
                      </a:r>
                      <a:endParaRPr sz="2400" b="1" i="1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2400" b="1" i="1"/>
                        <a:t>4</a:t>
                      </a:r>
                      <a:endParaRPr sz="2400" b="1" i="1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2400" b="1" i="1"/>
                        <a:t>5</a:t>
                      </a:r>
                      <a:endParaRPr sz="2400" b="1" i="1"/>
                    </a:p>
                  </a:txBody>
                  <a:tcPr marL="91425" marR="91425" marT="91425" marB="91425"/>
                </a:tc>
              </a:tr>
              <a:tr h="9954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/>
                </a:tc>
              </a:tr>
              <a:tr h="9954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4800" b="1">
                          <a:solidFill>
                            <a:srgbClr val="0000FF"/>
                          </a:solidFill>
                        </a:rPr>
                        <a:t>П</a:t>
                      </a:r>
                      <a:endParaRPr sz="4800" b="1">
                        <a:solidFill>
                          <a:srgbClr val="0000FF"/>
                        </a:solidFill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>
                        <a:solidFill>
                          <a:srgbClr val="0000FF"/>
                        </a:solidFill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/>
                </a:tc>
              </a:tr>
              <a:tr h="9954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4800" b="1">
                          <a:solidFill>
                            <a:srgbClr val="0000FF"/>
                          </a:solidFill>
                        </a:rPr>
                        <a:t>У</a:t>
                      </a:r>
                      <a:endParaRPr sz="4800" b="1">
                        <a:solidFill>
                          <a:srgbClr val="0000FF"/>
                        </a:solidFill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4800" b="1">
                          <a:solidFill>
                            <a:srgbClr val="0000FF"/>
                          </a:solidFill>
                        </a:rPr>
                        <a:t>С</a:t>
                      </a:r>
                      <a:endParaRPr sz="4800" b="1">
                        <a:solidFill>
                          <a:srgbClr val="0000FF"/>
                        </a:solidFill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4800" b="1"/>
                        <a:t>П</a:t>
                      </a:r>
                      <a:endParaRPr sz="4800" b="1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4800" b="1"/>
                        <a:t>Е</a:t>
                      </a:r>
                      <a:endParaRPr sz="4800" b="1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4800" b="1"/>
                        <a:t>Х</a:t>
                      </a:r>
                      <a:endParaRPr sz="4800" b="1"/>
                    </a:p>
                  </a:txBody>
                  <a:tcPr marL="91425" marR="91425" marT="91425" marB="91425"/>
                </a:tc>
              </a:tr>
              <a:tr h="9954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/>
                </a:tc>
              </a:tr>
              <a:tr h="9954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/>
                </a:tc>
              </a:tr>
            </a:tbl>
          </a:graphicData>
        </a:graphic>
      </p:graphicFrame>
      <p:cxnSp>
        <p:nvCxnSpPr>
          <p:cNvPr id="74" name="Google Shape;74;p16"/>
          <p:cNvCxnSpPr/>
          <p:nvPr/>
        </p:nvCxnSpPr>
        <p:spPr>
          <a:xfrm rot="10800000">
            <a:off x="2087225" y="3829200"/>
            <a:ext cx="706200" cy="0"/>
          </a:xfrm>
          <a:prstGeom prst="straightConnector1">
            <a:avLst/>
          </a:prstGeom>
          <a:noFill/>
          <a:ln w="38100" cap="flat" cmpd="sng">
            <a:solidFill>
              <a:srgbClr val="0000FF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75" name="Google Shape;75;p16"/>
          <p:cNvCxnSpPr/>
          <p:nvPr/>
        </p:nvCxnSpPr>
        <p:spPr>
          <a:xfrm rot="10800000">
            <a:off x="2087225" y="2730550"/>
            <a:ext cx="0" cy="941700"/>
          </a:xfrm>
          <a:prstGeom prst="straightConnector1">
            <a:avLst/>
          </a:prstGeom>
          <a:noFill/>
          <a:ln w="38100" cap="flat" cmpd="sng">
            <a:solidFill>
              <a:srgbClr val="0000FF"/>
            </a:solidFill>
            <a:prstDash val="solid"/>
            <a:round/>
            <a:headEnd type="none" w="med" len="med"/>
            <a:tailEnd type="triangle" w="med" len="med"/>
          </a:ln>
        </p:spPr>
      </p:cxnSp>
      <p:sp>
        <p:nvSpPr>
          <p:cNvPr id="76" name="Google Shape;76;p16"/>
          <p:cNvSpPr/>
          <p:nvPr/>
        </p:nvSpPr>
        <p:spPr>
          <a:xfrm>
            <a:off x="1035750" y="2055825"/>
            <a:ext cx="2730600" cy="2526600"/>
          </a:xfrm>
          <a:prstGeom prst="ellipse">
            <a:avLst/>
          </a:prstGeom>
          <a:noFill/>
          <a:ln w="9525" cap="flat" cmpd="sng">
            <a:solidFill>
              <a:srgbClr val="0000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7" name="Google Shape;77;p16"/>
          <p:cNvSpPr txBox="1"/>
          <p:nvPr/>
        </p:nvSpPr>
        <p:spPr>
          <a:xfrm>
            <a:off x="1035750" y="5149675"/>
            <a:ext cx="3536400" cy="81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 sz="3000">
                <a:solidFill>
                  <a:srgbClr val="FF0000"/>
                </a:solidFill>
              </a:rPr>
              <a:t>3 буквы = 3 балла</a:t>
            </a:r>
            <a:endParaRPr sz="3000">
              <a:solidFill>
                <a:srgbClr val="FF0000"/>
              </a:solidFill>
            </a:endParaRPr>
          </a:p>
        </p:txBody>
      </p:sp>
      <p:cxnSp>
        <p:nvCxnSpPr>
          <p:cNvPr id="78" name="Google Shape;78;p16"/>
          <p:cNvCxnSpPr>
            <a:stCxn id="77" idx="0"/>
            <a:endCxn id="76" idx="4"/>
          </p:cNvCxnSpPr>
          <p:nvPr/>
        </p:nvCxnSpPr>
        <p:spPr>
          <a:xfrm rot="10800000">
            <a:off x="2401050" y="4582375"/>
            <a:ext cx="402900" cy="567300"/>
          </a:xfrm>
          <a:prstGeom prst="straightConnector1">
            <a:avLst/>
          </a:prstGeom>
          <a:noFill/>
          <a:ln w="28575" cap="flat" cmpd="sng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</p:spPr>
      </p:cxnSp>
      <p:sp>
        <p:nvSpPr>
          <p:cNvPr id="79" name="Google Shape;79;p16"/>
          <p:cNvSpPr/>
          <p:nvPr/>
        </p:nvSpPr>
        <p:spPr>
          <a:xfrm>
            <a:off x="1098525" y="423725"/>
            <a:ext cx="1212000" cy="2620800"/>
          </a:xfrm>
          <a:prstGeom prst="ellipse">
            <a:avLst/>
          </a:prstGeom>
          <a:noFill/>
          <a:ln w="9525" cap="flat" cmpd="sng">
            <a:solidFill>
              <a:srgbClr val="0000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0" name="Google Shape;80;p16"/>
          <p:cNvSpPr txBox="1"/>
          <p:nvPr/>
        </p:nvSpPr>
        <p:spPr>
          <a:xfrm>
            <a:off x="3138675" y="1239775"/>
            <a:ext cx="4755000" cy="81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" sz="3000">
                <a:solidFill>
                  <a:srgbClr val="FF0000"/>
                </a:solidFill>
              </a:rPr>
              <a:t>Банковские карты</a:t>
            </a:r>
            <a:endParaRPr sz="3000">
              <a:solidFill>
                <a:srgbClr val="FF0000"/>
              </a:solidFill>
            </a:endParaRPr>
          </a:p>
        </p:txBody>
      </p:sp>
      <p:cxnSp>
        <p:nvCxnSpPr>
          <p:cNvPr id="81" name="Google Shape;81;p16"/>
          <p:cNvCxnSpPr/>
          <p:nvPr/>
        </p:nvCxnSpPr>
        <p:spPr>
          <a:xfrm>
            <a:off x="1781225" y="907775"/>
            <a:ext cx="1318200" cy="580800"/>
          </a:xfrm>
          <a:prstGeom prst="straightConnector1">
            <a:avLst/>
          </a:prstGeom>
          <a:noFill/>
          <a:ln w="28575" cap="flat" cmpd="sng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7"/>
          <p:cNvSpPr txBox="1"/>
          <p:nvPr/>
        </p:nvSpPr>
        <p:spPr>
          <a:xfrm>
            <a:off x="596350" y="965100"/>
            <a:ext cx="7909500" cy="492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2400" b="1">
                <a:solidFill>
                  <a:schemeClr val="dk1"/>
                </a:solidFill>
              </a:rPr>
              <a:t>1.</a:t>
            </a:r>
            <a:r>
              <a:rPr lang="ru" sz="2400">
                <a:solidFill>
                  <a:schemeClr val="dk1"/>
                </a:solidFill>
              </a:rPr>
              <a:t> Какая страна является родиной банковских карт?</a:t>
            </a:r>
            <a:endParaRPr sz="2400" i="1">
              <a:solidFill>
                <a:schemeClr val="dk1"/>
              </a:solidFill>
            </a:endParaRPr>
          </a:p>
          <a:p>
            <a:pPr marL="0" lvl="0" indent="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2400" b="1">
                <a:solidFill>
                  <a:schemeClr val="dk1"/>
                </a:solidFill>
              </a:rPr>
              <a:t>2. </a:t>
            </a:r>
            <a:r>
              <a:rPr lang="ru" sz="2400">
                <a:solidFill>
                  <a:schemeClr val="dk1"/>
                </a:solidFill>
              </a:rPr>
              <a:t>Банковская карта, которая может использоваться для безналичной оплаты товаров и услуг при условии наличия средств на счете</a:t>
            </a:r>
            <a:endParaRPr sz="2400" i="1">
              <a:solidFill>
                <a:schemeClr val="dk1"/>
              </a:solidFill>
            </a:endParaRPr>
          </a:p>
          <a:p>
            <a:pPr marL="0" lvl="0" indent="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2400" b="1">
                <a:solidFill>
                  <a:schemeClr val="dk1"/>
                </a:solidFill>
              </a:rPr>
              <a:t>3. </a:t>
            </a:r>
            <a:r>
              <a:rPr lang="ru" sz="2400">
                <a:solidFill>
                  <a:schemeClr val="dk1"/>
                </a:solidFill>
              </a:rPr>
              <a:t>Как называется небольшой кредитный лимит к дебетовой карте?</a:t>
            </a:r>
            <a:endParaRPr sz="2400" i="1">
              <a:solidFill>
                <a:schemeClr val="dk1"/>
              </a:solidFill>
            </a:endParaRPr>
          </a:p>
          <a:p>
            <a:pPr marL="0" lvl="0" indent="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2400" b="1">
                <a:solidFill>
                  <a:schemeClr val="dk1"/>
                </a:solidFill>
              </a:rPr>
              <a:t>4. </a:t>
            </a:r>
            <a:r>
              <a:rPr lang="ru" sz="2400">
                <a:solidFill>
                  <a:schemeClr val="dk1"/>
                </a:solidFill>
              </a:rPr>
              <a:t>В каком возрасте выпускается дебетовая карта ребенку, как дополнительная к карте родителей? </a:t>
            </a:r>
            <a:endParaRPr sz="2400" i="1">
              <a:solidFill>
                <a:schemeClr val="dk1"/>
              </a:solidFill>
            </a:endParaRPr>
          </a:p>
          <a:p>
            <a:pPr marL="0" lvl="0" indent="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2400" b="1">
                <a:solidFill>
                  <a:schemeClr val="dk1"/>
                </a:solidFill>
              </a:rPr>
              <a:t>5. </a:t>
            </a:r>
            <a:r>
              <a:rPr lang="ru" sz="2400">
                <a:solidFill>
                  <a:schemeClr val="dk1"/>
                </a:solidFill>
              </a:rPr>
              <a:t>Со скольких лет ребенок может получить дебетовую карту в виде основной?</a:t>
            </a:r>
            <a:endParaRPr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1" name="Google Shape;91;p18"/>
          <p:cNvGraphicFramePr/>
          <p:nvPr/>
        </p:nvGraphicFramePr>
        <p:xfrm>
          <a:off x="952500" y="623263"/>
          <a:ext cx="3000000" cy="3000000"/>
        </p:xfrm>
        <a:graphic>
          <a:graphicData uri="http://schemas.openxmlformats.org/drawingml/2006/table">
            <a:tbl>
              <a:tblPr>
                <a:noFill/>
                <a:tableStyleId>{061F5794-1969-4C9F-8F89-EA9E83C00806}</a:tableStyleId>
              </a:tblPr>
              <a:tblGrid>
                <a:gridCol w="1447800"/>
                <a:gridCol w="1447800"/>
                <a:gridCol w="1447800"/>
                <a:gridCol w="1447800"/>
                <a:gridCol w="1447800"/>
              </a:tblGrid>
              <a:tr h="6893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2400" b="1" i="1"/>
                        <a:t>1</a:t>
                      </a:r>
                      <a:endParaRPr sz="2400" b="1" i="1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2400" b="1" i="1"/>
                        <a:t>2</a:t>
                      </a:r>
                      <a:endParaRPr sz="2400" b="1" i="1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2400" b="1" i="1"/>
                        <a:t>3</a:t>
                      </a:r>
                      <a:endParaRPr sz="2400" b="1" i="1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2400" b="1" i="1"/>
                        <a:t>4</a:t>
                      </a:r>
                      <a:endParaRPr sz="2400" b="1" i="1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2400" b="1" i="1"/>
                        <a:t>5</a:t>
                      </a:r>
                      <a:endParaRPr sz="2400" b="1" i="1"/>
                    </a:p>
                  </a:txBody>
                  <a:tcPr marL="91425" marR="91425" marT="91425" marB="91425"/>
                </a:tc>
              </a:tr>
              <a:tr h="1259400">
                <a:tc rowSpan="4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3600" b="1"/>
                        <a:t>3</a:t>
                      </a:r>
                      <a:endParaRPr sz="3600" b="1"/>
                    </a:p>
                  </a:txBody>
                  <a:tcPr marL="91425" marR="91425" marT="91425" marB="91425"/>
                </a:tc>
                <a:tc rowSpan="4"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/>
                </a:tc>
                <a:tc rowSpan="4"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/>
                </a:tc>
                <a:tc rowSpan="4"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/>
                </a:tc>
                <a:tc rowSpan="4"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/>
                </a:tc>
              </a:tr>
              <a:tr h="125940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25940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25940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6" name="Google Shape;96;p19"/>
          <p:cNvGraphicFramePr/>
          <p:nvPr/>
        </p:nvGraphicFramePr>
        <p:xfrm>
          <a:off x="952500" y="623263"/>
          <a:ext cx="7239000" cy="5525610"/>
        </p:xfrm>
        <a:graphic>
          <a:graphicData uri="http://schemas.openxmlformats.org/drawingml/2006/table">
            <a:tbl>
              <a:tblPr>
                <a:noFill/>
                <a:tableStyleId>{061F5794-1969-4C9F-8F89-EA9E83C00806}</a:tableStyleId>
              </a:tblPr>
              <a:tblGrid>
                <a:gridCol w="1447800"/>
                <a:gridCol w="1447800"/>
                <a:gridCol w="1447800"/>
                <a:gridCol w="1447800"/>
                <a:gridCol w="1447800"/>
              </a:tblGrid>
              <a:tr h="5089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2400" b="1" i="1"/>
                        <a:t>1</a:t>
                      </a:r>
                      <a:endParaRPr sz="2400" b="1" i="1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2400" b="1" i="1"/>
                        <a:t>2</a:t>
                      </a:r>
                      <a:endParaRPr sz="2400" b="1" i="1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2400" b="1" i="1"/>
                        <a:t>3</a:t>
                      </a:r>
                      <a:endParaRPr sz="2400" b="1" i="1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2400" b="1" i="1"/>
                        <a:t>4</a:t>
                      </a:r>
                      <a:endParaRPr sz="2400" b="1" i="1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2400" b="1" i="1"/>
                        <a:t>5</a:t>
                      </a:r>
                      <a:endParaRPr sz="2400" b="1" i="1"/>
                    </a:p>
                  </a:txBody>
                  <a:tcPr marL="91425" marR="91425" marT="91425" marB="91425"/>
                </a:tc>
              </a:tr>
              <a:tr h="9954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/>
                </a:tc>
              </a:tr>
              <a:tr h="9954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4800" b="1">
                          <a:solidFill>
                            <a:srgbClr val="0000FF"/>
                          </a:solidFill>
                        </a:rPr>
                        <a:t>П</a:t>
                      </a:r>
                      <a:endParaRPr sz="4800" b="1">
                        <a:solidFill>
                          <a:srgbClr val="0000FF"/>
                        </a:solidFill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>
                        <a:solidFill>
                          <a:srgbClr val="0000FF"/>
                        </a:solidFill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/>
                </a:tc>
              </a:tr>
              <a:tr h="9954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4800" b="1">
                          <a:solidFill>
                            <a:srgbClr val="0000FF"/>
                          </a:solidFill>
                        </a:rPr>
                        <a:t>У</a:t>
                      </a:r>
                      <a:endParaRPr sz="4800" b="1">
                        <a:solidFill>
                          <a:srgbClr val="0000FF"/>
                        </a:solidFill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4800" b="1">
                          <a:solidFill>
                            <a:srgbClr val="0000FF"/>
                          </a:solidFill>
                        </a:rPr>
                        <a:t>С</a:t>
                      </a:r>
                      <a:endParaRPr sz="4800" b="1">
                        <a:solidFill>
                          <a:srgbClr val="0000FF"/>
                        </a:solidFill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4800" b="1"/>
                        <a:t>П</a:t>
                      </a:r>
                      <a:endParaRPr sz="4800" b="1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4800" b="1"/>
                        <a:t>Е</a:t>
                      </a:r>
                      <a:endParaRPr sz="4800" b="1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4800" b="1"/>
                        <a:t>Х</a:t>
                      </a:r>
                      <a:endParaRPr sz="4800" b="1"/>
                    </a:p>
                  </a:txBody>
                  <a:tcPr marL="91425" marR="91425" marT="91425" marB="91425"/>
                </a:tc>
              </a:tr>
              <a:tr h="9954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>
                        <a:solidFill>
                          <a:srgbClr val="0000FF"/>
                        </a:solidFill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4800" b="1">
                          <a:solidFill>
                            <a:srgbClr val="0000FF"/>
                          </a:solidFill>
                        </a:rPr>
                        <a:t>K</a:t>
                      </a:r>
                      <a:endParaRPr sz="4800" b="1">
                        <a:solidFill>
                          <a:srgbClr val="0000FF"/>
                        </a:solidFill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/>
                </a:tc>
              </a:tr>
              <a:tr h="9954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/>
                </a:tc>
              </a:tr>
            </a:tbl>
          </a:graphicData>
        </a:graphic>
      </p:graphicFrame>
      <p:cxnSp>
        <p:nvCxnSpPr>
          <p:cNvPr id="97" name="Google Shape;97;p19"/>
          <p:cNvCxnSpPr/>
          <p:nvPr/>
        </p:nvCxnSpPr>
        <p:spPr>
          <a:xfrm>
            <a:off x="2134300" y="2573700"/>
            <a:ext cx="15600" cy="1114200"/>
          </a:xfrm>
          <a:prstGeom prst="straightConnector1">
            <a:avLst/>
          </a:prstGeom>
          <a:noFill/>
          <a:ln w="38100" cap="flat" cmpd="sng">
            <a:solidFill>
              <a:srgbClr val="0000FF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98" name="Google Shape;98;p19"/>
          <p:cNvCxnSpPr/>
          <p:nvPr/>
        </p:nvCxnSpPr>
        <p:spPr>
          <a:xfrm>
            <a:off x="2134300" y="3797800"/>
            <a:ext cx="721800" cy="0"/>
          </a:xfrm>
          <a:prstGeom prst="straightConnector1">
            <a:avLst/>
          </a:prstGeom>
          <a:noFill/>
          <a:ln w="38100" cap="flat" cmpd="sng">
            <a:solidFill>
              <a:srgbClr val="0000FF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99" name="Google Shape;99;p19"/>
          <p:cNvCxnSpPr/>
          <p:nvPr/>
        </p:nvCxnSpPr>
        <p:spPr>
          <a:xfrm>
            <a:off x="2777725" y="4001800"/>
            <a:ext cx="0" cy="721800"/>
          </a:xfrm>
          <a:prstGeom prst="straightConnector1">
            <a:avLst/>
          </a:prstGeom>
          <a:noFill/>
          <a:ln w="38100" cap="flat" cmpd="sng">
            <a:solidFill>
              <a:srgbClr val="0000FF"/>
            </a:solidFill>
            <a:prstDash val="solid"/>
            <a:round/>
            <a:headEnd type="none" w="med" len="med"/>
            <a:tailEnd type="triangle" w="med" len="med"/>
          </a:ln>
        </p:spPr>
      </p:cxnSp>
      <p:sp>
        <p:nvSpPr>
          <p:cNvPr id="100" name="Google Shape;100;p19"/>
          <p:cNvSpPr/>
          <p:nvPr/>
        </p:nvSpPr>
        <p:spPr>
          <a:xfrm>
            <a:off x="952500" y="2055825"/>
            <a:ext cx="3065100" cy="3201300"/>
          </a:xfrm>
          <a:prstGeom prst="ellipse">
            <a:avLst/>
          </a:prstGeom>
          <a:noFill/>
          <a:ln w="9525" cap="flat" cmpd="sng">
            <a:solidFill>
              <a:srgbClr val="0000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1" name="Google Shape;101;p19"/>
          <p:cNvSpPr txBox="1"/>
          <p:nvPr/>
        </p:nvSpPr>
        <p:spPr>
          <a:xfrm>
            <a:off x="1020075" y="5461300"/>
            <a:ext cx="3552000" cy="486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 sz="3000">
                <a:solidFill>
                  <a:srgbClr val="FF0000"/>
                </a:solidFill>
              </a:rPr>
              <a:t>4 буквы = 4 балла</a:t>
            </a:r>
            <a:endParaRPr sz="3000">
              <a:solidFill>
                <a:srgbClr val="FF0000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102" name="Google Shape;102;p19"/>
          <p:cNvCxnSpPr/>
          <p:nvPr/>
        </p:nvCxnSpPr>
        <p:spPr>
          <a:xfrm rot="10800000">
            <a:off x="2966000" y="5039825"/>
            <a:ext cx="402900" cy="567300"/>
          </a:xfrm>
          <a:prstGeom prst="straightConnector1">
            <a:avLst/>
          </a:prstGeom>
          <a:noFill/>
          <a:ln w="28575" cap="flat" cmpd="sng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</p:spPr>
      </p:cxnSp>
      <p:sp>
        <p:nvSpPr>
          <p:cNvPr id="103" name="Google Shape;103;p19"/>
          <p:cNvSpPr/>
          <p:nvPr/>
        </p:nvSpPr>
        <p:spPr>
          <a:xfrm>
            <a:off x="2652175" y="282475"/>
            <a:ext cx="1083000" cy="4867200"/>
          </a:xfrm>
          <a:prstGeom prst="ellipse">
            <a:avLst/>
          </a:prstGeom>
          <a:noFill/>
          <a:ln w="9525" cap="flat" cmpd="sng">
            <a:solidFill>
              <a:srgbClr val="0000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4" name="Google Shape;104;p19"/>
          <p:cNvSpPr txBox="1"/>
          <p:nvPr/>
        </p:nvSpPr>
        <p:spPr>
          <a:xfrm>
            <a:off x="3876250" y="1349625"/>
            <a:ext cx="4017600" cy="59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" sz="3000">
                <a:solidFill>
                  <a:srgbClr val="FF0000"/>
                </a:solidFill>
              </a:rPr>
              <a:t>Банковские депозиты</a:t>
            </a:r>
            <a:endParaRPr/>
          </a:p>
        </p:txBody>
      </p:sp>
      <p:cxnSp>
        <p:nvCxnSpPr>
          <p:cNvPr id="105" name="Google Shape;105;p19"/>
          <p:cNvCxnSpPr/>
          <p:nvPr/>
        </p:nvCxnSpPr>
        <p:spPr>
          <a:xfrm>
            <a:off x="3368900" y="876400"/>
            <a:ext cx="1318200" cy="580800"/>
          </a:xfrm>
          <a:prstGeom prst="straightConnector1">
            <a:avLst/>
          </a:prstGeom>
          <a:noFill/>
          <a:ln w="28575" cap="flat" cmpd="sng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20"/>
          <p:cNvSpPr txBox="1"/>
          <p:nvPr/>
        </p:nvSpPr>
        <p:spPr>
          <a:xfrm>
            <a:off x="596375" y="753275"/>
            <a:ext cx="7909500" cy="553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2800">
                <a:solidFill>
                  <a:schemeClr val="dk1"/>
                </a:solidFill>
              </a:rPr>
              <a:t>1. Сумма денег, переданная лицом кредитному учреждению с целью получить доход в виде процентов, образующихся в ходе финансовых операций с вкладом</a:t>
            </a:r>
            <a:endParaRPr sz="2800">
              <a:solidFill>
                <a:schemeClr val="dk1"/>
              </a:solidFill>
            </a:endParaRPr>
          </a:p>
          <a:p>
            <a:pPr marL="0" lvl="0" indent="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2800">
                <a:solidFill>
                  <a:schemeClr val="dk1"/>
                </a:solidFill>
              </a:rPr>
              <a:t>2. Какое главное преимущество депозита?</a:t>
            </a:r>
            <a:endParaRPr sz="2800">
              <a:solidFill>
                <a:schemeClr val="dk1"/>
              </a:solidFill>
            </a:endParaRPr>
          </a:p>
          <a:p>
            <a:pPr marL="0" lvl="0" indent="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2800">
                <a:solidFill>
                  <a:schemeClr val="dk1"/>
                </a:solidFill>
              </a:rPr>
              <a:t>3. Кто главный враг депозита?</a:t>
            </a:r>
            <a:endParaRPr sz="2800">
              <a:solidFill>
                <a:schemeClr val="dk1"/>
              </a:solidFill>
            </a:endParaRPr>
          </a:p>
          <a:p>
            <a:pPr marL="0" lvl="0" indent="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2800">
                <a:solidFill>
                  <a:schemeClr val="dk1"/>
                </a:solidFill>
              </a:rPr>
              <a:t>4. Как называется депозит без указания срока хранения?</a:t>
            </a:r>
            <a:endParaRPr sz="2800">
              <a:solidFill>
                <a:schemeClr val="dk1"/>
              </a:solidFill>
            </a:endParaRPr>
          </a:p>
          <a:p>
            <a:pPr marL="0" lvl="0" indent="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2800">
                <a:solidFill>
                  <a:schemeClr val="dk1"/>
                </a:solidFill>
              </a:rPr>
              <a:t>5. Как называется способ расчета процентов по вкладу, при котором сумма вклада увеличивается на уже начисленные проценты?</a:t>
            </a:r>
            <a:endParaRPr sz="2800">
              <a:solidFill>
                <a:schemeClr val="dk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5" name="Google Shape;115;p21"/>
          <p:cNvGraphicFramePr/>
          <p:nvPr/>
        </p:nvGraphicFramePr>
        <p:xfrm>
          <a:off x="952500" y="623263"/>
          <a:ext cx="3000000" cy="3000000"/>
        </p:xfrm>
        <a:graphic>
          <a:graphicData uri="http://schemas.openxmlformats.org/drawingml/2006/table">
            <a:tbl>
              <a:tblPr>
                <a:noFill/>
                <a:tableStyleId>{061F5794-1969-4C9F-8F89-EA9E83C00806}</a:tableStyleId>
              </a:tblPr>
              <a:tblGrid>
                <a:gridCol w="1447800"/>
                <a:gridCol w="1447800"/>
                <a:gridCol w="1447800"/>
                <a:gridCol w="1447800"/>
                <a:gridCol w="1447800"/>
              </a:tblGrid>
              <a:tr h="64965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2400" b="1" i="1"/>
                        <a:t>1</a:t>
                      </a:r>
                      <a:endParaRPr sz="2400" b="1" i="1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2400" b="1" i="1"/>
                        <a:t>2</a:t>
                      </a:r>
                      <a:endParaRPr sz="2400" b="1" i="1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2400" b="1" i="1"/>
                        <a:t>3</a:t>
                      </a:r>
                      <a:endParaRPr sz="2400" b="1" i="1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2400" b="1" i="1"/>
                        <a:t>4</a:t>
                      </a:r>
                      <a:endParaRPr sz="2400" b="1" i="1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2400" b="1" i="1"/>
                        <a:t>5</a:t>
                      </a:r>
                      <a:endParaRPr sz="2400" b="1" i="1"/>
                    </a:p>
                  </a:txBody>
                  <a:tcPr marL="91425" marR="91425" marT="91425" marB="91425"/>
                </a:tc>
              </a:tr>
              <a:tr h="1186975">
                <a:tc rowSpan="4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3600" b="1"/>
                        <a:t>3</a:t>
                      </a:r>
                      <a:endParaRPr sz="3600" b="1"/>
                    </a:p>
                  </a:txBody>
                  <a:tcPr marL="91425" marR="91425" marT="91425" marB="91425"/>
                </a:tc>
                <a:tc rowSpan="4">
                  <a:txBody>
                    <a:bodyPr/>
                    <a:lstStyle/>
                    <a:p>
                      <a:pPr marL="457200" lvl="0" indent="-45720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SzPts val="3600"/>
                        <a:buChar char="-"/>
                      </a:pPr>
                      <a:r>
                        <a:rPr lang="ru" sz="3600" b="1"/>
                        <a:t>4</a:t>
                      </a:r>
                      <a:endParaRPr sz="3600" b="1"/>
                    </a:p>
                  </a:txBody>
                  <a:tcPr marL="91425" marR="91425" marT="91425" marB="91425"/>
                </a:tc>
                <a:tc rowSpan="4"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/>
                </a:tc>
                <a:tc rowSpan="4"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/>
                </a:tc>
                <a:tc rowSpan="4"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/>
                </a:tc>
              </a:tr>
              <a:tr h="118697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18697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9007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18697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3600" b="1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457200" lvl="0" indent="-22860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3600" b="1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240</Words>
  <Application>Microsoft Office PowerPoint</Application>
  <PresentationFormat>Экран (4:3)</PresentationFormat>
  <Paragraphs>73</Paragraphs>
  <Slides>10</Slides>
  <Notes>10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3" baseType="lpstr">
      <vt:lpstr>Arial</vt:lpstr>
      <vt:lpstr>Roboto</vt:lpstr>
      <vt:lpstr>Simple Light</vt:lpstr>
      <vt:lpstr>Интеллектуальная игра 5х5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Интеллектуальная игра 5х5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Интеллектуальная игра 5х5</dc:title>
  <dc:creator>SoninaMN</dc:creator>
  <cp:lastModifiedBy>SoninaMN</cp:lastModifiedBy>
  <cp:revision>1</cp:revision>
  <dcterms:modified xsi:type="dcterms:W3CDTF">2018-09-19T03:12:53Z</dcterms:modified>
</cp:coreProperties>
</file>