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81"/>
  </p:notesMasterIdLst>
  <p:sldIdLst>
    <p:sldId id="268" r:id="rId3"/>
    <p:sldId id="347" r:id="rId4"/>
    <p:sldId id="260" r:id="rId5"/>
    <p:sldId id="258" r:id="rId6"/>
    <p:sldId id="272" r:id="rId7"/>
    <p:sldId id="311" r:id="rId8"/>
    <p:sldId id="273" r:id="rId9"/>
    <p:sldId id="312" r:id="rId10"/>
    <p:sldId id="274" r:id="rId11"/>
    <p:sldId id="313" r:id="rId12"/>
    <p:sldId id="275" r:id="rId13"/>
    <p:sldId id="314" r:id="rId14"/>
    <p:sldId id="276" r:id="rId15"/>
    <p:sldId id="277" r:id="rId16"/>
    <p:sldId id="315" r:id="rId17"/>
    <p:sldId id="278" r:id="rId18"/>
    <p:sldId id="317" r:id="rId19"/>
    <p:sldId id="279" r:id="rId20"/>
    <p:sldId id="321" r:id="rId21"/>
    <p:sldId id="280" r:id="rId22"/>
    <p:sldId id="322" r:id="rId23"/>
    <p:sldId id="281" r:id="rId24"/>
    <p:sldId id="323" r:id="rId25"/>
    <p:sldId id="282" r:id="rId26"/>
    <p:sldId id="324" r:id="rId27"/>
    <p:sldId id="283" r:id="rId28"/>
    <p:sldId id="284" r:id="rId29"/>
    <p:sldId id="330" r:id="rId30"/>
    <p:sldId id="285" r:id="rId31"/>
    <p:sldId id="325" r:id="rId32"/>
    <p:sldId id="286" r:id="rId33"/>
    <p:sldId id="331" r:id="rId34"/>
    <p:sldId id="287" r:id="rId35"/>
    <p:sldId id="316" r:id="rId36"/>
    <p:sldId id="288" r:id="rId37"/>
    <p:sldId id="318" r:id="rId38"/>
    <p:sldId id="289" r:id="rId39"/>
    <p:sldId id="332" r:id="rId40"/>
    <p:sldId id="290" r:id="rId41"/>
    <p:sldId id="333" r:id="rId42"/>
    <p:sldId id="291" r:id="rId43"/>
    <p:sldId id="326" r:id="rId44"/>
    <p:sldId id="292" r:id="rId45"/>
    <p:sldId id="334" r:id="rId46"/>
    <p:sldId id="293" r:id="rId47"/>
    <p:sldId id="335" r:id="rId48"/>
    <p:sldId id="294" r:id="rId49"/>
    <p:sldId id="319" r:id="rId50"/>
    <p:sldId id="295" r:id="rId51"/>
    <p:sldId id="336" r:id="rId52"/>
    <p:sldId id="296" r:id="rId53"/>
    <p:sldId id="327" r:id="rId54"/>
    <p:sldId id="297" r:id="rId55"/>
    <p:sldId id="337" r:id="rId56"/>
    <p:sldId id="298" r:id="rId57"/>
    <p:sldId id="328" r:id="rId58"/>
    <p:sldId id="299" r:id="rId59"/>
    <p:sldId id="344" r:id="rId60"/>
    <p:sldId id="300" r:id="rId61"/>
    <p:sldId id="343" r:id="rId62"/>
    <p:sldId id="301" r:id="rId63"/>
    <p:sldId id="329" r:id="rId64"/>
    <p:sldId id="302" r:id="rId65"/>
    <p:sldId id="342" r:id="rId66"/>
    <p:sldId id="303" r:id="rId67"/>
    <p:sldId id="341" r:id="rId68"/>
    <p:sldId id="304" r:id="rId69"/>
    <p:sldId id="320" r:id="rId70"/>
    <p:sldId id="305" r:id="rId71"/>
    <p:sldId id="340" r:id="rId72"/>
    <p:sldId id="306" r:id="rId73"/>
    <p:sldId id="307" r:id="rId74"/>
    <p:sldId id="345" r:id="rId75"/>
    <p:sldId id="308" r:id="rId76"/>
    <p:sldId id="339" r:id="rId77"/>
    <p:sldId id="309" r:id="rId78"/>
    <p:sldId id="338" r:id="rId79"/>
    <p:sldId id="310" r:id="rId80"/>
  </p:sldIdLst>
  <p:sldSz cx="9144000" cy="6858000" type="screen4x3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E5224-3D69-4DFA-A3B7-0B62BCA7D060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6FB36-F768-46BE-971C-D1CCF9125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2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3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56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320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00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78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72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4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63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7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04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47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00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76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3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6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1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5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9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44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57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5CA74-5110-406C-B692-125EBD3E12C1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EF317-E50B-4677-BD47-C2AA907A3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6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18" Type="http://schemas.openxmlformats.org/officeDocument/2006/relationships/slide" Target="slide41.xml"/><Relationship Id="rId26" Type="http://schemas.openxmlformats.org/officeDocument/2006/relationships/slide" Target="slide31.xml"/><Relationship Id="rId39" Type="http://schemas.openxmlformats.org/officeDocument/2006/relationships/slide" Target="slide74.xml"/><Relationship Id="rId3" Type="http://schemas.openxmlformats.org/officeDocument/2006/relationships/slide" Target="slide20.xml"/><Relationship Id="rId21" Type="http://schemas.openxmlformats.org/officeDocument/2006/relationships/slide" Target="slide47.xml"/><Relationship Id="rId34" Type="http://schemas.openxmlformats.org/officeDocument/2006/relationships/slide" Target="slide61.xml"/><Relationship Id="rId7" Type="http://schemas.openxmlformats.org/officeDocument/2006/relationships/slide" Target="slide13.xml"/><Relationship Id="rId12" Type="http://schemas.openxmlformats.org/officeDocument/2006/relationships/slide" Target="slide78.xml"/><Relationship Id="rId17" Type="http://schemas.openxmlformats.org/officeDocument/2006/relationships/slide" Target="slide39.xml"/><Relationship Id="rId25" Type="http://schemas.openxmlformats.org/officeDocument/2006/relationships/slide" Target="slide29.xml"/><Relationship Id="rId33" Type="http://schemas.openxmlformats.org/officeDocument/2006/relationships/slide" Target="slide63.xml"/><Relationship Id="rId38" Type="http://schemas.openxmlformats.org/officeDocument/2006/relationships/slide" Target="slide72.xml"/><Relationship Id="rId2" Type="http://schemas.openxmlformats.org/officeDocument/2006/relationships/slide" Target="slide22.xml"/><Relationship Id="rId16" Type="http://schemas.openxmlformats.org/officeDocument/2006/relationships/slide" Target="slide37.xml"/><Relationship Id="rId20" Type="http://schemas.openxmlformats.org/officeDocument/2006/relationships/slide" Target="slide45.xml"/><Relationship Id="rId29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24" Type="http://schemas.openxmlformats.org/officeDocument/2006/relationships/slide" Target="slide27.xml"/><Relationship Id="rId32" Type="http://schemas.openxmlformats.org/officeDocument/2006/relationships/slide" Target="slide65.xml"/><Relationship Id="rId37" Type="http://schemas.openxmlformats.org/officeDocument/2006/relationships/slide" Target="slide71.xml"/><Relationship Id="rId40" Type="http://schemas.openxmlformats.org/officeDocument/2006/relationships/slide" Target="slide76.xml"/><Relationship Id="rId5" Type="http://schemas.openxmlformats.org/officeDocument/2006/relationships/slide" Target="slide16.xml"/><Relationship Id="rId15" Type="http://schemas.openxmlformats.org/officeDocument/2006/relationships/slide" Target="slide35.xml"/><Relationship Id="rId23" Type="http://schemas.openxmlformats.org/officeDocument/2006/relationships/slide" Target="slide24.xml"/><Relationship Id="rId28" Type="http://schemas.openxmlformats.org/officeDocument/2006/relationships/slide" Target="slide55.xml"/><Relationship Id="rId36" Type="http://schemas.openxmlformats.org/officeDocument/2006/relationships/slide" Target="slide69.xml"/><Relationship Id="rId10" Type="http://schemas.openxmlformats.org/officeDocument/2006/relationships/slide" Target="slide7.xml"/><Relationship Id="rId19" Type="http://schemas.openxmlformats.org/officeDocument/2006/relationships/slide" Target="slide43.xml"/><Relationship Id="rId31" Type="http://schemas.openxmlformats.org/officeDocument/2006/relationships/slide" Target="slide67.xml"/><Relationship Id="rId4" Type="http://schemas.openxmlformats.org/officeDocument/2006/relationships/slide" Target="slide18.xml"/><Relationship Id="rId9" Type="http://schemas.openxmlformats.org/officeDocument/2006/relationships/slide" Target="slide9.xml"/><Relationship Id="rId14" Type="http://schemas.openxmlformats.org/officeDocument/2006/relationships/slide" Target="slide33.xml"/><Relationship Id="rId22" Type="http://schemas.openxmlformats.org/officeDocument/2006/relationships/slide" Target="slide49.xml"/><Relationship Id="rId27" Type="http://schemas.openxmlformats.org/officeDocument/2006/relationships/slide" Target="slide57.xml"/><Relationship Id="rId30" Type="http://schemas.openxmlformats.org/officeDocument/2006/relationships/slide" Target="slide51.xml"/><Relationship Id="rId35" Type="http://schemas.openxmlformats.org/officeDocument/2006/relationships/slide" Target="slide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586" y="2348880"/>
            <a:ext cx="8229600" cy="1828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игра: </a:t>
            </a:r>
          </a:p>
          <a:p>
            <a:pPr marL="0" indent="0" algn="ctr">
              <a:buNone/>
            </a:pPr>
            <a:r>
              <a:rPr lang="ru-RU" sz="5400" b="1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Банкиры</a:t>
            </a:r>
            <a:endParaRPr lang="ru-RU" sz="54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" y="56098"/>
            <a:ext cx="1592027" cy="15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98" y="203194"/>
            <a:ext cx="7065721" cy="1206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5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6128"/>
            <a:ext cx="8058594" cy="57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2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Один из принципов кредитования, основанный на предоставлении банком денег на определенный срок</a:t>
            </a:r>
            <a:endParaRPr lang="ru-RU" sz="4000" dirty="0"/>
          </a:p>
        </p:txBody>
      </p:sp>
      <p:pic>
        <p:nvPicPr>
          <p:cNvPr id="1026" name="Picture 2" descr="https://sunveter.ru/uploads/posts/2014-09/1411546936_sm-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37112"/>
            <a:ext cx="1872208" cy="18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2530" y="1700808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Срочность 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46970"/>
            <a:ext cx="762000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547992" y="32488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592" y="2492896"/>
            <a:ext cx="8229600" cy="146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bg1"/>
                </a:solidFill>
              </a:rPr>
              <a:t>Вы пропускаете ход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592" y="1916832"/>
            <a:ext cx="8229600" cy="2548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Форма кредита, при которой ссуда выдается на срок от 2 до 5 лет </a:t>
            </a:r>
            <a:endParaRPr lang="ru-RU" sz="4000" dirty="0"/>
          </a:p>
        </p:txBody>
      </p:sp>
      <p:pic>
        <p:nvPicPr>
          <p:cNvPr id="2050" name="Picture 2" descr="http://smiles24.ru/data/smiles/smiles-emocii-3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Среднесрочный кредит 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598568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Древней Спарте деньгами служили железные прутья, которые при изготовлении закаливали в уксусе. Для чего это делали?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8314184" cy="16561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Чтобы не копили богатств, ведь закалка в уксусе делает железо хрупким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84368" y="26744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8" name="Picture 2" descr="https://upload.wikimedia.org/wikipedia/commons/thumb/3/39/Brooklyn_Museum_2006.67.24_Bundle_of_Pennies.jpg/1024px-Brooklyn_Museum_2006.67.24_Bundle_of_Penn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45024"/>
            <a:ext cx="4392488" cy="29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 выпуск в обращение денег </a:t>
            </a: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ценных </a:t>
            </a: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бумаг</a:t>
            </a: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avatars.mds.yandex.net/get-pdb/225396/06c8531b-43fe-4b4c-9339-6403209127d2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/>
          <a:stretch/>
        </p:blipFill>
        <p:spPr bwMode="auto">
          <a:xfrm>
            <a:off x="2555776" y="3543300"/>
            <a:ext cx="4243801" cy="26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Эмиссия 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christhilk.files.wordpress.com/2015/09/mone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50412"/>
            <a:ext cx="4824536" cy="27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66834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3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140" y="182968"/>
            <a:ext cx="2561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Деньги</a:t>
            </a:r>
            <a:endParaRPr lang="ru-RU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7722" r="49273" b="75305"/>
          <a:stretch/>
        </p:blipFill>
        <p:spPr bwMode="auto">
          <a:xfrm>
            <a:off x="153482" y="1365587"/>
            <a:ext cx="2168236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604631" y="2652894"/>
            <a:ext cx="2166938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118086" y="4116902"/>
            <a:ext cx="2166937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72" y="1007578"/>
            <a:ext cx="4292212" cy="321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359356" y="116632"/>
            <a:ext cx="478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Игровое поле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3"/>
          <a:stretch/>
        </p:blipFill>
        <p:spPr bwMode="auto">
          <a:xfrm>
            <a:off x="2771569" y="4450060"/>
            <a:ext cx="3048000" cy="241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69060" y="4076439"/>
            <a:ext cx="2178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Кубик</a:t>
            </a:r>
            <a:endParaRPr lang="ru-RU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66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24048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Наличные </a:t>
            </a: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средства, находящиеся в </a:t>
            </a:r>
            <a:endParaRPr lang="ru-RU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обращении</a:t>
            </a: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безналичные</a:t>
            </a: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средства, </a:t>
            </a:r>
            <a:endParaRPr lang="ru-RU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находящиеся</a:t>
            </a:r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на счетах в банках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avatars.mds.yandex.net/get-pdb/251121/094c7b8b-d10c-4689-ad4b-01b70cea4b0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2542659" cy="31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/>
          <a:lstStyle/>
          <a:p>
            <a:r>
              <a:rPr lang="ru-RU" b="1" dirty="0" smtClean="0"/>
              <a:t>Денежная масса</a:t>
            </a:r>
            <a:endParaRPr lang="ru-RU" b="1" dirty="0"/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7668344" y="339924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194" name="Picture 2" descr="http://tarogadaniya.ru/images/cms/data/pryatnyj_shelest_dene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99082"/>
            <a:ext cx="2664296" cy="355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Ценная бумага выражающая долговые обязательства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justclickit.ru/flash/other/other%20(106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94112"/>
            <a:ext cx="1944216" cy="30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Облигация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clipart-library.com/images/rcLoRReX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71" y="270892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740352" y="324694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6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Ценная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бумага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свидетельствующая о праве на долю собственности в капитале компании и получении дохода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474" y="206084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42" name="Picture 2" descr="https://bidspirit-images.global.ssl.fastly.net/nominal/cloned-images/auction_112/lots/import_0/657/1/a_ignore_q_80_w_1000_c_limi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7070"/>
            <a:ext cx="4272409" cy="3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2633663"/>
            <a:ext cx="75104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 или другие ценности, находящиеся в собственности залогодателя и служащие частичным или полным обеспечением, гарантирующим погашение займа.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thumbs.gfycat.com/CloudyRemoteAnkole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44949"/>
            <a:ext cx="3380606" cy="27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68" y="2348880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Залог 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266" name="Picture 2" descr="https://kvadmetry.ru/wp-content/uploads/2017/09/ipoteka-pod-zalo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26" y="3891672"/>
            <a:ext cx="5948958" cy="260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9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43608" y="2492896"/>
            <a:ext cx="1872208" cy="3024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08066"/>
            <a:ext cx="5020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27568"/>
            <a:ext cx="4086560" cy="383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2292" y="2354396"/>
            <a:ext cx="18469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 т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7099690" y="2780928"/>
            <a:ext cx="928694" cy="675886"/>
          </a:xfrm>
          <a:prstGeom prst="line">
            <a:avLst/>
          </a:prstGeom>
          <a:ln w="952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игре участвует 4 команды. </a:t>
            </a:r>
          </a:p>
          <a:p>
            <a:pPr marL="0" lvl="0" indent="0" algn="ctr">
              <a:buNone/>
            </a:pPr>
            <a:r>
              <a:rPr lang="ru-RU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Цель игры: </a:t>
            </a:r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первым добраться до банка и заработать как можно больше денег.</a:t>
            </a:r>
          </a:p>
          <a:p>
            <a:pPr marL="0" lvl="0" indent="0" algn="ctr">
              <a:buNone/>
            </a:pPr>
            <a:r>
              <a:rPr lang="ru-RU" sz="3600" b="1" dirty="0" smtClean="0">
                <a:solidFill>
                  <a:prstClr val="white"/>
                </a:solidFill>
              </a:rPr>
              <a:t>Каждая команда по очереди бросает кубик и делает ход в соответствии с выпавшим значением. За каждой клеточкой скрыты задания. </a:t>
            </a:r>
          </a:p>
          <a:p>
            <a:pPr marL="0" lvl="0" indent="0" algn="ctr">
              <a:buNone/>
            </a:pP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Синий цвет </a:t>
            </a:r>
            <a:r>
              <a:rPr lang="ru-RU" sz="3600" b="1" dirty="0" smtClean="0">
                <a:solidFill>
                  <a:prstClr val="white"/>
                </a:solidFill>
              </a:rPr>
              <a:t>– определение;</a:t>
            </a:r>
          </a:p>
          <a:p>
            <a:pPr marL="0" lvl="0" indent="0" algn="ctr">
              <a:buNone/>
            </a:pPr>
            <a:r>
              <a:rPr lang="ru-RU" sz="3600" b="1" dirty="0">
                <a:solidFill>
                  <a:srgbClr val="FFC000"/>
                </a:solidFill>
              </a:rPr>
              <a:t>о</a:t>
            </a:r>
            <a:r>
              <a:rPr lang="ru-RU" sz="3600" b="1" dirty="0" smtClean="0">
                <a:solidFill>
                  <a:srgbClr val="FFC000"/>
                </a:solidFill>
              </a:rPr>
              <a:t>ранжевый</a:t>
            </a:r>
            <a:r>
              <a:rPr lang="ru-RU" sz="3600" b="1" dirty="0" smtClean="0">
                <a:solidFill>
                  <a:prstClr val="white"/>
                </a:solidFill>
              </a:rPr>
              <a:t> –ребус; </a:t>
            </a:r>
          </a:p>
          <a:p>
            <a:pPr marL="0" lvl="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красный </a:t>
            </a:r>
            <a:r>
              <a:rPr lang="ru-RU" sz="3600" b="1" dirty="0" smtClean="0">
                <a:solidFill>
                  <a:prstClr val="white"/>
                </a:solidFill>
              </a:rPr>
              <a:t>– загадка.</a:t>
            </a:r>
          </a:p>
          <a:p>
            <a:pPr marL="0" lvl="0" indent="0" algn="ctr">
              <a:buNone/>
            </a:pPr>
            <a:r>
              <a:rPr lang="ru-RU" sz="3600" b="1" dirty="0" smtClean="0">
                <a:solidFill>
                  <a:prstClr val="white"/>
                </a:solidFill>
              </a:rPr>
              <a:t>В процессе игры, Вы можете покупать ход, покупать и продавать вопросы, подсказки. </a:t>
            </a:r>
          </a:p>
          <a:p>
            <a:pPr marL="0" lvl="0" indent="0" algn="ctr">
              <a:buNone/>
            </a:pPr>
            <a:endParaRPr lang="ru-RU" sz="3600" b="1" dirty="0">
              <a:solidFill>
                <a:prstClr val="white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0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Валюта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47-670.s.cdn13.com/images/bon/50_eur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29000"/>
            <a:ext cx="3336305" cy="25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 заёмщика готовности и возможности вовремя выполнить свои обязательства по кредитному договору.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img01.kupiprodai.ru/052015/143262514122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2" b="7823"/>
          <a:stretch/>
        </p:blipFill>
        <p:spPr bwMode="auto">
          <a:xfrm>
            <a:off x="3131840" y="4077072"/>
            <a:ext cx="2406347" cy="26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360" y="19888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Кредитоспособность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668344" y="34393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5292080" cy="27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03245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Древнем Риме этих служащих ценили так высоко, что даже освобождали от налогов. Главным орудием их труда были крепкие зубы. Чем же занимались эти люди?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66401"/>
            <a:ext cx="5294362" cy="254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821779"/>
            <a:ext cx="7772400" cy="195914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Выявляли фальшивые деньги, проверяя их «на зуб». Название профессии – «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аргироскоп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».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96952"/>
            <a:ext cx="533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6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707904" y="4581128"/>
            <a:ext cx="1008112" cy="9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Что у человека 12 пар, а у монеты всего одно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2197729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92" y="127332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ребро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668344" y="620688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42" name="Picture 2" descr="https://bestanimations.com/Money/Coins/one-euro-coin-animated-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4284499" cy="33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Arial"/>
              </a:rPr>
              <a:t>Физическое или юридическое лицо, которое дает деньги в долг другому физическому или юридическому лицу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38" y="2204864"/>
            <a:ext cx="8229600" cy="1143000"/>
          </a:xfrm>
        </p:spPr>
        <p:txBody>
          <a:bodyPr/>
          <a:lstStyle/>
          <a:p>
            <a:r>
              <a:rPr lang="ru-RU" dirty="0" smtClean="0"/>
              <a:t>Кредитор 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Arial"/>
              </a:rPr>
              <a:t>Сторона по кредитным отношениям, получающая кредит и принимающая на себя обязательство возвратить в установленный срок ссуженную стоимость и уплатить процент за время пользования ссудой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668572"/>
              </p:ext>
            </p:extLst>
          </p:nvPr>
        </p:nvGraphicFramePr>
        <p:xfrm>
          <a:off x="395536" y="836712"/>
          <a:ext cx="8424930" cy="864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2" action="ppaction://hlinksldjump"/>
                        </a:rPr>
                        <a:t>10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3" action="ppaction://hlinksldjump"/>
                        </a:rPr>
                        <a:t>9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8</a:t>
                      </a:r>
                      <a:endParaRPr lang="ru-RU" sz="4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5" action="ppaction://hlinksldjump"/>
                        </a:rPr>
                        <a:t>7</a:t>
                      </a:r>
                      <a:endParaRPr lang="ru-RU" sz="4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6" action="ppaction://hlinksldjump"/>
                        </a:rPr>
                        <a:t>6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7" action="ppaction://hlinksldjump"/>
                        </a:rPr>
                        <a:t>5</a:t>
                      </a:r>
                      <a:endParaRPr lang="ru-RU" sz="4800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8" action="ppaction://hlinksldjump"/>
                        </a:rPr>
                        <a:t>4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9" action="ppaction://hlinksldjump"/>
                        </a:rPr>
                        <a:t>3</a:t>
                      </a:r>
                      <a:endParaRPr lang="ru-RU" sz="4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10" action="ppaction://hlinksldjump"/>
                        </a:rPr>
                        <a:t>2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hlinkClick r:id="rId11" action="ppaction://hlinksldjump"/>
                        </a:rPr>
                        <a:t>1</a:t>
                      </a:r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710"/>
            <a:ext cx="1800200" cy="1440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76243"/>
              </p:ext>
            </p:extLst>
          </p:nvPr>
        </p:nvGraphicFramePr>
        <p:xfrm>
          <a:off x="383806" y="5157192"/>
          <a:ext cx="7582437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  <a:gridCol w="842493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4" action="ppaction://hlinksldjump"/>
                        </a:rPr>
                        <a:t>16</a:t>
                      </a:r>
                      <a:endParaRPr lang="ru-RU" sz="4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15" action="ppaction://hlinksldjump"/>
                        </a:rPr>
                        <a:t>17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6" action="ppaction://hlinksldjump"/>
                        </a:rPr>
                        <a:t>18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7" action="ppaction://hlinksldjump"/>
                        </a:rPr>
                        <a:t>19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8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9" action="ppaction://hlinksldjump"/>
                        </a:rPr>
                        <a:t>21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20" action="ppaction://hlinksldjump"/>
                        </a:rPr>
                        <a:t>22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21" action="ppaction://hlinksldjump"/>
                        </a:rPr>
                        <a:t>23</a:t>
                      </a:r>
                      <a:endParaRPr lang="ru-RU" sz="4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22" action="ppaction://hlinksldjump"/>
                        </a:rPr>
                        <a:t>24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536816"/>
              </p:ext>
            </p:extLst>
          </p:nvPr>
        </p:nvGraphicFramePr>
        <p:xfrm>
          <a:off x="395536" y="1700807"/>
          <a:ext cx="864096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691277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23" action="ppaction://hlinksldjump"/>
                        </a:rPr>
                        <a:t>11</a:t>
                      </a:r>
                      <a:endParaRPr lang="ru-RU" sz="4000" dirty="0"/>
                    </a:p>
                  </a:txBody>
                  <a:tcPr/>
                </a:tc>
              </a:tr>
              <a:tr h="6912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hlinkClick r:id="rId23" action="ppaction://hlinksldjump"/>
                        </a:rPr>
                        <a:t>12</a:t>
                      </a:r>
                      <a:endParaRPr lang="ru-RU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hlinkClick r:id="rId24" action="ppaction://hlinksldjump"/>
                        </a:rPr>
                        <a:t>13</a:t>
                      </a:r>
                      <a:endParaRPr lang="ru-RU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hlinkClick r:id="rId25" action="ppaction://hlinksldjump"/>
                        </a:rPr>
                        <a:t>14</a:t>
                      </a:r>
                      <a:endParaRPr lang="ru-RU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hlinkClick r:id="rId26" action="ppaction://hlinksldjump"/>
                        </a:rPr>
                        <a:t>15</a:t>
                      </a:r>
                      <a:endParaRPr lang="ru-RU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092514"/>
              </p:ext>
            </p:extLst>
          </p:nvPr>
        </p:nvGraphicFramePr>
        <p:xfrm>
          <a:off x="7092280" y="1916832"/>
          <a:ext cx="864096" cy="331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828092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27" action="ppaction://hlinksldjump"/>
                        </a:rPr>
                        <a:t>28</a:t>
                      </a:r>
                      <a:endParaRPr lang="ru-RU" sz="4000" dirty="0"/>
                    </a:p>
                  </a:txBody>
                  <a:tcPr/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28" action="ppaction://hlinksldjump"/>
                        </a:rPr>
                        <a:t>27</a:t>
                      </a:r>
                      <a:endParaRPr lang="ru-RU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29" action="ppaction://hlinksldjump"/>
                        </a:rPr>
                        <a:t>26</a:t>
                      </a:r>
                      <a:endParaRPr lang="ru-RU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bg1"/>
                          </a:solidFill>
                          <a:hlinkClick r:id="rId30" action="ppaction://hlinksldjump"/>
                        </a:rPr>
                        <a:t>25</a:t>
                      </a:r>
                      <a:endParaRPr lang="ru-RU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625309"/>
              </p:ext>
            </p:extLst>
          </p:nvPr>
        </p:nvGraphicFramePr>
        <p:xfrm>
          <a:off x="2051720" y="1916832"/>
          <a:ext cx="5054958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"/>
                <a:gridCol w="842493"/>
                <a:gridCol w="842493"/>
                <a:gridCol w="842493"/>
                <a:gridCol w="842493"/>
                <a:gridCol w="842493"/>
              </a:tblGrid>
              <a:tr h="792088"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31" action="ppaction://hlinksldjump"/>
                        </a:rPr>
                        <a:t>33</a:t>
                      </a:r>
                      <a:endParaRPr lang="ru-RU" sz="4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32" action="ppaction://hlinksldjump"/>
                        </a:rPr>
                        <a:t>32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33" action="ppaction://hlinksldjump"/>
                        </a:rPr>
                        <a:t>31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34" action="ppaction://hlinksldjump"/>
                        </a:rPr>
                        <a:t>30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35" action="ppaction://hlinksldjump"/>
                        </a:rPr>
                        <a:t>29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449394"/>
              </p:ext>
            </p:extLst>
          </p:nvPr>
        </p:nvGraphicFramePr>
        <p:xfrm>
          <a:off x="2051720" y="1916832"/>
          <a:ext cx="864096" cy="248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828092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36" action="ppaction://hlinksldjump"/>
                        </a:rPr>
                        <a:t>34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37" action="ppaction://hlinksldjump"/>
                        </a:rPr>
                        <a:t>35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38" action="ppaction://hlinksldjump"/>
                        </a:rPr>
                        <a:t>36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162663"/>
              </p:ext>
            </p:extLst>
          </p:nvPr>
        </p:nvGraphicFramePr>
        <p:xfrm>
          <a:off x="2843808" y="3573016"/>
          <a:ext cx="1684986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"/>
                <a:gridCol w="842493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39" action="ppaction://hlinksldjump"/>
                        </a:rPr>
                        <a:t>37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bg1"/>
                          </a:solidFill>
                          <a:hlinkClick r:id="rId40" action="ppaction://hlinksldjump"/>
                        </a:rPr>
                        <a:t>38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2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814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Заемщик 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2"/>
          <a:stretch/>
        </p:blipFill>
        <p:spPr bwMode="auto">
          <a:xfrm>
            <a:off x="2214364" y="2927797"/>
            <a:ext cx="47625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401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://www.coollady.ru/pic/0003/028/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518501" cy="1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marketpic/169660/market_ny2zzPDhUpkZ5BWymqX6sg/ori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94072"/>
            <a:ext cx="3820487" cy="39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0021" y="2348880"/>
            <a:ext cx="540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,,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80312" y="3068960"/>
            <a:ext cx="1537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Ш=в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588" y="19888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://forumsmile.ru/u/8/4/a/84a62763eb1ad1e5d45d757f80b5cd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008"/>
            <a:ext cx="3737177" cy="26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0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Вклад определенной суммы денег в банк для хранения и получения доходов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s://im0-tub-ru.yandex.net/i?id=5e8381d36b004537cc49854385bbfa2d-sr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3164015" cy="33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562" y="211799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Депозит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29726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338" name="Picture 2" descr="https://banner2.kisspng.com/20180430/pcw/kisspng-bank-stick-figure-animation-money-finance-5ae7b260d96160.575853421525133920890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472899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Arial"/>
              </a:rPr>
              <a:t>То, что необходимо получить банку для того, чтобы иметь право осуществлять банковские операции</a:t>
            </a:r>
          </a:p>
          <a:p>
            <a:endParaRPr lang="ru-RU" dirty="0"/>
          </a:p>
        </p:txBody>
      </p:sp>
      <p:pic>
        <p:nvPicPr>
          <p:cNvPr id="15362" name="Picture 2" descr="https://thumbs.gfycat.com/TiredGeneralBluetickcoonhound-size_restricted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3264396" cy="326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68" y="213285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386" name="Picture 2" descr="http://rostovnadonu.bezformata.ru/content/image2225294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45118"/>
            <a:ext cx="4464496" cy="32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8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Не только положительное качество человека, но и стоимость, ценность денежного знака.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http://www.lovethisgif.com/uploaded_images/112911-Moving-Animated-Question-Marks-And-Exclamation-Point-Gif-Animations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2" y="4221088"/>
            <a:ext cx="1656184" cy="227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173" y="2141984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Достоинство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434" name="Picture 2" descr="http://www.bas.kz/wp-content/uploads/2014/07/20140212111904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7" y="3284984"/>
            <a:ext cx="830145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Металлический</a:t>
            </a:r>
          </a:p>
          <a:p>
            <a:pPr marL="0" indent="0" algn="ctr"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денежный знак</a:t>
            </a:r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Это финансовая организация, сосредоточившая временно свободные денежные средства предприятий и граждан с целью последующего их предоставления в долг или кредит за определенную плату.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024"/>
            <a:ext cx="16668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129088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Монета 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60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46" name="Picture 2" descr="https://media.giphy.com/media/ZUdFkBdpw3Tvq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312368" cy="331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Каким образом Наполеон, воюя с Россией, боролся за ослабление ее финансовой системы?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1576"/>
            <a:ext cx="5364088" cy="316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79196" y="18864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987425" y="160020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>
            <a:normAutofit fontScale="70000" lnSpcReduction="20000"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приказу Наполеона печатались фальшивые бумажные деньги. Это был один из распространенных приемов в войнах рубежа 18-19 веков. Еще до русских ассигнаций французы подделывали английские и австрийские деньги.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Россию Наполеон вступал, имея колоссальные запасы фальшивых бумажных ассигнаций. Ими планировали рассчитываться с местным населением за продовольствие и фураж. Обозы с фальшивыми деньгами нередко старались везти там, где на французов часто нападали партизаны, чтоб русские захватывали их и сами же распространяли. Даже жалованье своим солдатам Наполеон был вынужден платить фальшивыми русскими ассигнациями.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7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10" y="0"/>
            <a:ext cx="8229600" cy="1143000"/>
          </a:xfrm>
        </p:spPr>
        <p:txBody>
          <a:bodyPr/>
          <a:lstStyle/>
          <a:p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10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 денег, образующаяся в ходе финансовых операций с вкладом </a:t>
            </a:r>
          </a:p>
        </p:txBody>
      </p:sp>
      <p:pic>
        <p:nvPicPr>
          <p:cNvPr id="20482" name="Picture 2" descr="https://im0-tub-ru.yandex.net/i?id=30a615d7a94ee0d0901a34f2b8af28a2-l&amp;n=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5307812" cy="3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9458" name="Picture 2" descr="http://kartinki-vernisazh.ru/_ph/170/1/8389775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341443"/>
            <a:ext cx="2760241" cy="35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42900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100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86" y="2744999"/>
            <a:ext cx="2684103" cy="229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2397" y="2505670"/>
            <a:ext cx="4174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              ,    , 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2" name="Picture 4" descr="https://cdn.pets-menu.de/uploads/products/2018_02_26/5a93bb81a48e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47" y="3300115"/>
            <a:ext cx="3084206" cy="11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68" y="170080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18864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1506" name="Picture 2" descr="https://media.giphy.com/media/UWzEIBvGXHO7K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47" y="2852936"/>
            <a:ext cx="2616639" cy="41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Форма кредита объектом которого могут быть инвестиционные товары сырье ресурсы предметы производственного потребления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Натуральный кредит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3794" name="Picture 2" descr="https://cdn2.benzinga.com/files/imagecache/1024x768xUP/food_prices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Санкция в виде денежного штрафа, накладываемого за просрочку денежных обязательств</a:t>
            </a:r>
            <a:endParaRPr lang="ru-RU" dirty="0"/>
          </a:p>
        </p:txBody>
      </p:sp>
      <p:pic>
        <p:nvPicPr>
          <p:cNvPr id="31746" name="Picture 2" descr="https://vsiluzakona.ru/wp-content/uploads/2018/01/proc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56992"/>
            <a:ext cx="4108715" cy="30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592" y="199472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БАНК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6" name="Picture 4" descr="http://images.easyfreeclipart.com/1414/animated-bank-for-pinterest-141467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6952"/>
            <a:ext cx="4911080" cy="36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84482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Пеня 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60" y="26773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2770" name="Picture 2" descr="https://im0-tub-ru.yandex.net/i?id=ad654ec045dfefd9c3bcb18c97c705aa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5400600" cy="28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0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52368" y="1772816"/>
            <a:ext cx="182774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Ог</a:t>
            </a:r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622124" y="3296310"/>
            <a:ext cx="2088232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54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22" name="Picture 2" descr="http://www.galtmile.com/images/anitaxtime2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4475212" cy="41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Особая форма предоставления краткосрочного кредита клиенту банка в случае, когда величина платежа превышает остаток средств на счете клиента.</a:t>
            </a:r>
            <a:endParaRPr lang="ru-RU" dirty="0"/>
          </a:p>
        </p:txBody>
      </p:sp>
      <p:pic>
        <p:nvPicPr>
          <p:cNvPr id="28674" name="Picture 2" descr="http://topkin.ru/wp-content/uploads/2016/10/136b98d78f12a8cb8c40fad63811786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782411" cy="35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729" y="155679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Овердрафт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66834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9698" name="Picture 2" descr="https://businessman.ru/static/img/a/20957/151054/455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5036093" cy="39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4000" dirty="0">
                <a:solidFill>
                  <a:srgbClr val="000000"/>
                </a:solidFill>
                <a:latin typeface="Times New Roman"/>
              </a:rPr>
              <a:t>Все, что способно приносить доход, или ресурсы, созданные людьми для производства товаров и услуг.</a:t>
            </a:r>
            <a:endParaRPr lang="ru-RU" sz="4000" dirty="0"/>
          </a:p>
        </p:txBody>
      </p:sp>
      <p:pic>
        <p:nvPicPr>
          <p:cNvPr id="26626" name="Picture 2" descr="http://vashadostavka.com.ua/wp-content/uploads/2016/01/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08286"/>
            <a:ext cx="5976664" cy="28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960" y="1569604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 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2488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7650" name="Picture 2" descr="https://im0-tub-ru.yandex.net/i?id=4732c0552aef25c92d6384f0d00adeaf-srl&amp;n=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36" y="2712554"/>
            <a:ext cx="72362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мошенники называют пачку бумаги, имитирующую пачку денег?</a:t>
            </a:r>
          </a:p>
        </p:txBody>
      </p:sp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кукла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://wallpaperen.com/wp-content/uploads/2018/01/pretty-picture-of-hundred-dollar-bill-benjamin-franklin-money-sticker-by-anthony-antonellis-for-picture-of-hundred-dollar-bi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90524"/>
            <a:ext cx="6840760" cy="55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668344" y="32488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Разница между номинальной стоимостью денег и их стоимостью, исчисленной по текущему курсу.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Это ссуда в денежной или товарной форме, предоставляемая кредитором заемщику на условиях возвратности, чаще всего с выплатой заемщиком процента за пользование кредитом.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3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028" y="1844824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Дамно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578" name="Picture 2" descr="http://www.fxbenefit4you.com/img/rK_vAWTHZu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63440"/>
            <a:ext cx="4537172" cy="34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550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35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2633663"/>
            <a:ext cx="75104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36</a:t>
            </a:r>
            <a:endParaRPr lang="ru-RU" dirty="0"/>
          </a:p>
        </p:txBody>
      </p:sp>
      <p:pic>
        <p:nvPicPr>
          <p:cNvPr id="34818" name="Picture 2" descr="https://www.beautex.ru/components/com_virtuemart/shop_image/product/Bb_Laboratories__597b0611baa1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2" y="0"/>
            <a:ext cx="2843094" cy="30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i.simpalsmedia.com/999.md/BoardImages/900x900/1ca5ff359495f9eb8183d98cb3f4b0b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93" y="2243956"/>
            <a:ext cx="3490076" cy="27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printonic.ru/uploads/images/2016/03/01/.tmb/thumb_img_56d5831f98171_resize_900_50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60" y="4109828"/>
            <a:ext cx="3402074" cy="22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6756" y="-14858"/>
            <a:ext cx="4764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endParaRPr lang="ru-RU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6254" y="2708920"/>
            <a:ext cx="540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,,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220" y="3890665"/>
            <a:ext cx="362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8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60" y="38203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5842" name="Picture 2" descr="https://creditpower.ru/UplImages/11a1fe9ec6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17" y="3284984"/>
            <a:ext cx="5544616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47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/>
              </a:rPr>
              <a:t>Электронное устройство, которое позволяет клиенту выполнять разные банковские операции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124" y="1556048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 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503318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530" name="Picture 2" descr="https://www.ibm.com/analytics/us/en/industry/banking-fraud-analytics/images/fraud-financial-criminal-leadspace-credit-card-machi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68" y="2924944"/>
            <a:ext cx="5259731" cy="36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/>
              </a:rPr>
              <a:t>Автоматическое устройство для выдачи (получения) денег, проверки наличности на лицевом счете по пластиковым карточкам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68" y="126876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Банкомат 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554" name="Picture 2" descr="http://www.horonumber.com/upload/uppic/141354228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3175"/>
            <a:ext cx="3383634" cy="448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5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http://gifimage.net/wp-content/uploads/2018/04/raining-money-gif-transparent-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-7591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zoozel.ru/gallery/images/1944829_animacionnye-saluty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332656"/>
            <a:ext cx="6439605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zoozel.ru/gallery/images/1944829_animacionnye-saluty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47" y="924136"/>
            <a:ext cx="5267166" cy="73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7740352" y="332656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Кредит 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84368" y="188640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8" name="Picture 2" descr="https://media.giphy.com/media/UWzEIBvGXHO7K/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50" y="2348880"/>
            <a:ext cx="2971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60" y="227162"/>
            <a:ext cx="1115616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49" name="Picture 5" descr="https://veralline.com/uploads/images/comparison/2015/09/15/c4541c552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94" y="3212976"/>
            <a:ext cx="2786388" cy="24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ozon-st.cdn.ngenix.net/multimedia/1020707801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"/>
          <a:stretch/>
        </p:blipFill>
        <p:spPr bwMode="auto">
          <a:xfrm>
            <a:off x="5152284" y="1124744"/>
            <a:ext cx="2970306" cy="5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9356" y="3215518"/>
            <a:ext cx="87716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Минус 5"/>
          <p:cNvSpPr/>
          <p:nvPr/>
        </p:nvSpPr>
        <p:spPr>
          <a:xfrm rot="19593514">
            <a:off x="741321" y="5089745"/>
            <a:ext cx="1753234" cy="648072"/>
          </a:xfrm>
          <a:prstGeom prst="mathMin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983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669</Words>
  <Application>Microsoft Office PowerPoint</Application>
  <PresentationFormat>Экран (4:3)</PresentationFormat>
  <Paragraphs>172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1</vt:lpstr>
      <vt:lpstr>БАНК</vt:lpstr>
      <vt:lpstr>2</vt:lpstr>
      <vt:lpstr>Кредит </vt:lpstr>
      <vt:lpstr>3</vt:lpstr>
      <vt:lpstr>Презентация PowerPoint</vt:lpstr>
      <vt:lpstr>4</vt:lpstr>
      <vt:lpstr>Срочность </vt:lpstr>
      <vt:lpstr>5</vt:lpstr>
      <vt:lpstr>6</vt:lpstr>
      <vt:lpstr>Среднесрочный кредит </vt:lpstr>
      <vt:lpstr>7</vt:lpstr>
      <vt:lpstr>Чтобы не копили богатств, ведь закалка в уксусе делает железо хрупким</vt:lpstr>
      <vt:lpstr>8</vt:lpstr>
      <vt:lpstr>Эмиссия </vt:lpstr>
      <vt:lpstr>9</vt:lpstr>
      <vt:lpstr>Денежная масса</vt:lpstr>
      <vt:lpstr>10</vt:lpstr>
      <vt:lpstr>Облигация </vt:lpstr>
      <vt:lpstr>11</vt:lpstr>
      <vt:lpstr>Акция </vt:lpstr>
      <vt:lpstr>12</vt:lpstr>
      <vt:lpstr>13</vt:lpstr>
      <vt:lpstr>Залог </vt:lpstr>
      <vt:lpstr>14</vt:lpstr>
      <vt:lpstr>Валюта </vt:lpstr>
      <vt:lpstr>15</vt:lpstr>
      <vt:lpstr>Кредитоспособность </vt:lpstr>
      <vt:lpstr>16</vt:lpstr>
      <vt:lpstr>Выявляли фальшивые деньги, проверяя их «на зуб». Название профессии – «аргироскоп».</vt:lpstr>
      <vt:lpstr>17</vt:lpstr>
      <vt:lpstr>ребро</vt:lpstr>
      <vt:lpstr>18</vt:lpstr>
      <vt:lpstr>Кредитор </vt:lpstr>
      <vt:lpstr>19</vt:lpstr>
      <vt:lpstr>Заемщик </vt:lpstr>
      <vt:lpstr>20</vt:lpstr>
      <vt:lpstr>Товар</vt:lpstr>
      <vt:lpstr>21</vt:lpstr>
      <vt:lpstr>Депозит </vt:lpstr>
      <vt:lpstr>22</vt:lpstr>
      <vt:lpstr>Лицензия </vt:lpstr>
      <vt:lpstr>23</vt:lpstr>
      <vt:lpstr>Достоинство </vt:lpstr>
      <vt:lpstr>24</vt:lpstr>
      <vt:lpstr>Монета </vt:lpstr>
      <vt:lpstr>25</vt:lpstr>
      <vt:lpstr>Презентация PowerPoint</vt:lpstr>
      <vt:lpstr>26</vt:lpstr>
      <vt:lpstr>Процент </vt:lpstr>
      <vt:lpstr>27</vt:lpstr>
      <vt:lpstr>Стоимость </vt:lpstr>
      <vt:lpstr>28</vt:lpstr>
      <vt:lpstr>Натуральный кредит </vt:lpstr>
      <vt:lpstr>29</vt:lpstr>
      <vt:lpstr>Пеня </vt:lpstr>
      <vt:lpstr>30</vt:lpstr>
      <vt:lpstr>Налог </vt:lpstr>
      <vt:lpstr>31</vt:lpstr>
      <vt:lpstr>Овердрафт </vt:lpstr>
      <vt:lpstr>32</vt:lpstr>
      <vt:lpstr>Капитал </vt:lpstr>
      <vt:lpstr>33</vt:lpstr>
      <vt:lpstr>кукла</vt:lpstr>
      <vt:lpstr>34</vt:lpstr>
      <vt:lpstr>Дамно </vt:lpstr>
      <vt:lpstr>35</vt:lpstr>
      <vt:lpstr>36</vt:lpstr>
      <vt:lpstr>Кредит </vt:lpstr>
      <vt:lpstr>37</vt:lpstr>
      <vt:lpstr>Терминал </vt:lpstr>
      <vt:lpstr>38</vt:lpstr>
      <vt:lpstr>Банкомат </vt:lpstr>
      <vt:lpstr>39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52</cp:revision>
  <cp:lastPrinted>2018-10-02T08:33:41Z</cp:lastPrinted>
  <dcterms:created xsi:type="dcterms:W3CDTF">2018-04-20T07:49:00Z</dcterms:created>
  <dcterms:modified xsi:type="dcterms:W3CDTF">2018-10-03T05:38:55Z</dcterms:modified>
</cp:coreProperties>
</file>