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4B3D-9639-4E7C-A2EE-2B08321BC8D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B3A1-6E00-40E9-8C80-3C29F247F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0;&#1080;&#1085;.%20&#1075;&#1088;&#1072;&#1084;&#1086;&#1090;&#1085;&#1086;&#1089;&#1090;&#1100;\videoplayback%20(1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8208912" cy="234888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effectLst/>
                <a:latin typeface="+mn-lt"/>
                <a:cs typeface="Times New Roman" pitchFamily="18" charset="0"/>
              </a:rPr>
              <a:t>Иногда деньги обходятся нам слишком дорого.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				</a:t>
            </a:r>
            <a:r>
              <a:rPr lang="ru-RU" sz="3600" b="1" dirty="0" smtClean="0">
                <a:latin typeface="+mn-lt"/>
                <a:cs typeface="Times New Roman" pitchFamily="18" charset="0"/>
              </a:rPr>
              <a:t>Ральф </a:t>
            </a:r>
            <a:r>
              <a:rPr lang="ru-RU" sz="3600" b="1" dirty="0" err="1" smtClean="0">
                <a:latin typeface="+mn-lt"/>
                <a:cs typeface="Times New Roman" pitchFamily="18" charset="0"/>
              </a:rPr>
              <a:t>Уолдо</a:t>
            </a:r>
            <a:r>
              <a:rPr lang="ru-RU" sz="36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+mn-lt"/>
                <a:cs typeface="Times New Roman" pitchFamily="18" charset="0"/>
              </a:rPr>
              <a:t>Эмерсон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7854696" cy="64807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err="1" smtClean="0"/>
              <a:t>Латыпова</a:t>
            </a:r>
            <a:r>
              <a:rPr lang="ru-RU" dirty="0" smtClean="0"/>
              <a:t> Е.Р., Баева Т.В., Гусева А.В., </a:t>
            </a:r>
            <a:r>
              <a:rPr lang="ru-RU" dirty="0" err="1" smtClean="0"/>
              <a:t>Борзенкова</a:t>
            </a:r>
            <a:r>
              <a:rPr lang="ru-RU" dirty="0" smtClean="0"/>
              <a:t> Н.В.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229600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Факультативное занятие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Дискуссионный клуб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Кредит в МФО. Брать или не брать?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Как остановить беспредельную алчность МФО?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Кто несет ответственность за то, что в стране разрешена работа  финансовых организаций с кабальными условиями для населения?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Следует ли совсем запретить работу МФО?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Подводим итоги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ПОПС:</a:t>
            </a:r>
          </a:p>
          <a:p>
            <a:pPr>
              <a:buNone/>
            </a:pPr>
            <a:r>
              <a:rPr lang="ru-RU" sz="4000" b="1" dirty="0" smtClean="0"/>
              <a:t>П – позиция (я считаю, что…)</a:t>
            </a:r>
          </a:p>
          <a:p>
            <a:pPr>
              <a:buNone/>
            </a:pPr>
            <a:r>
              <a:rPr lang="ru-RU" sz="4000" b="1" dirty="0" smtClean="0"/>
              <a:t>О – обоснование (потому что…)</a:t>
            </a:r>
          </a:p>
          <a:p>
            <a:pPr>
              <a:buNone/>
            </a:pPr>
            <a:r>
              <a:rPr lang="ru-RU" sz="4000" b="1" dirty="0" smtClean="0"/>
              <a:t>П – пример (могу доказать…)</a:t>
            </a:r>
          </a:p>
          <a:p>
            <a:pPr>
              <a:buNone/>
            </a:pPr>
            <a:r>
              <a:rPr lang="ru-RU" sz="4000" b="1" dirty="0" smtClean="0"/>
              <a:t>С – следствие (делаю вывод…)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Планируемые результаты: </a:t>
            </a: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Личностные:</a:t>
            </a:r>
            <a:r>
              <a:rPr lang="ru-RU" sz="1800" dirty="0" smtClean="0"/>
              <a:t> осознавать личную ответственность за решения, принимаемые в процессе взаимодействия МОФ.  Вырабатывать уважение к личности, стремление помогать людям в трудной ситуации, желание разбираться в экономических и социальных вопросах, неприятие мошенничества, обмана. Понимать важность правовой культуры.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Предметные:</a:t>
            </a:r>
            <a:r>
              <a:rPr lang="ru-RU" sz="1800" dirty="0" smtClean="0"/>
              <a:t> владеть основными понятиями изучаемой темы; знать особенности кредитования населения МОФ, понимать степень рисков при взятии </a:t>
            </a:r>
            <a:r>
              <a:rPr lang="ru-RU" sz="1800" dirty="0" err="1" smtClean="0"/>
              <a:t>микрозаймов</a:t>
            </a:r>
            <a:r>
              <a:rPr lang="ru-RU" sz="1800" dirty="0" smtClean="0"/>
              <a:t>. Определить минусы и плюсы </a:t>
            </a:r>
            <a:r>
              <a:rPr lang="ru-RU" sz="1800" dirty="0" err="1" smtClean="0"/>
              <a:t>микрофинансирования</a:t>
            </a:r>
            <a:r>
              <a:rPr lang="ru-RU" sz="1800" dirty="0" smtClean="0"/>
              <a:t>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FFFF00"/>
                </a:solidFill>
              </a:rPr>
              <a:t>Метапредметные</a:t>
            </a:r>
            <a:r>
              <a:rPr lang="ru-RU" sz="1800" b="1" dirty="0" smtClean="0">
                <a:solidFill>
                  <a:srgbClr val="FFFF00"/>
                </a:solidFill>
              </a:rPr>
              <a:t>:</a:t>
            </a:r>
            <a:r>
              <a:rPr lang="ru-RU" sz="1800" dirty="0" smtClean="0"/>
              <a:t> уметь анализировать финансовую ситуацию. Уметь работать в команде, участвовать в дискуссии, слушать и понимать мнение одноклассников, видеть слабые и сильные стороны своей позиции, позиций оппонента. Уметь работать с аналитическим материалом, видеть главное, структурировать знания, классифицировать по принципу: </a:t>
            </a:r>
            <a:r>
              <a:rPr lang="ru-RU" sz="1800" dirty="0" err="1" smtClean="0"/>
              <a:t>отрицательное-положительное</a:t>
            </a:r>
            <a:r>
              <a:rPr lang="ru-RU" sz="1800" dirty="0" smtClean="0"/>
              <a:t>, </a:t>
            </a:r>
            <a:r>
              <a:rPr lang="ru-RU" sz="1800" dirty="0" err="1" smtClean="0"/>
              <a:t>сильное-слабое</a:t>
            </a:r>
            <a:r>
              <a:rPr lang="ru-RU" sz="1800" dirty="0" smtClean="0"/>
              <a:t> и т.д.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понимание рисков кредитования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микрофинансовых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организациях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План проведения занятия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93176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Организационный момент. Актуализация знаний </a:t>
            </a:r>
            <a:endParaRPr lang="ru-RU" sz="32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Определение  темы и задач факультативного  занятия</a:t>
            </a:r>
            <a:endParaRPr lang="ru-RU" sz="32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Основная часть: работа в пяти группах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Отчеты групп</a:t>
            </a:r>
            <a:endParaRPr lang="ru-RU" sz="32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Дискуссионный клуб</a:t>
            </a:r>
            <a:endParaRPr lang="ru-RU" sz="32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/>
              <a:t>Подведение итогов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276" y="353599"/>
            <a:ext cx="8291565" cy="621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Кредит в МФО: брать или не брать?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5894ef5799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5082">
            <a:off x="441999" y="4012274"/>
            <a:ext cx="4344973" cy="2467161"/>
          </a:xfrm>
          <a:prstGeom prst="rect">
            <a:avLst/>
          </a:prstGeom>
        </p:spPr>
      </p:pic>
      <p:pic>
        <p:nvPicPr>
          <p:cNvPr id="6" name="Рисунок 5" descr="167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1093">
            <a:off x="4658466" y="3950684"/>
            <a:ext cx="4196993" cy="2360809"/>
          </a:xfrm>
          <a:prstGeom prst="rect">
            <a:avLst/>
          </a:prstGeom>
        </p:spPr>
      </p:pic>
      <p:pic>
        <p:nvPicPr>
          <p:cNvPr id="9" name="Рисунок 8" descr="procenty.jpg"/>
          <p:cNvPicPr>
            <a:picLocks noChangeAspect="1"/>
          </p:cNvPicPr>
          <p:nvPr/>
        </p:nvPicPr>
        <p:blipFill>
          <a:blip r:embed="rId4" cstate="print"/>
          <a:srcRect t="2313" b="4827"/>
          <a:stretch>
            <a:fillRect/>
          </a:stretch>
        </p:blipFill>
        <p:spPr>
          <a:xfrm rot="293293">
            <a:off x="5383100" y="1050527"/>
            <a:ext cx="3382413" cy="2669336"/>
          </a:xfrm>
          <a:prstGeom prst="rect">
            <a:avLst/>
          </a:prstGeom>
        </p:spPr>
      </p:pic>
      <p:pic>
        <p:nvPicPr>
          <p:cNvPr id="11" name="Содержимое 10" descr="DKwhk3AWAAEIgRl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1179352">
            <a:off x="169552" y="1097638"/>
            <a:ext cx="4630502" cy="2607568"/>
          </a:xfrm>
        </p:spPr>
      </p:pic>
      <p:pic>
        <p:nvPicPr>
          <p:cNvPr id="12" name="Рисунок 11" descr="1-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08720"/>
            <a:ext cx="9259766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Цели занятия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(формулируют обучающиеся) </a:t>
            </a:r>
            <a:endParaRPr lang="ru-RU" sz="31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Научиться читать тексты договоров МФО и видеть в них возможные риски в случае взятия кредита для обычных граждан.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Узнать как можно больше о том, как и зачем МФО выдают гражданам кредиты на кабальных условиях для тог7о, чтобы предупреждать родных и знакомых от попадания в долговую кабалу.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Выяснить, кто виноват в том, что люди, нуждающиеся в деньгах, попадают на крючок кредитным акулам.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 Обсудить возможные пути снятия данной проблемы с повестки дня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Делимся на группы (10 минут)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4400" dirty="0" smtClean="0"/>
              <a:t>1-я, 2-я, 3-я группы – семьи</a:t>
            </a:r>
          </a:p>
          <a:p>
            <a:pPr marL="514350" indent="-514350">
              <a:buAutoNum type="arabicParenR"/>
            </a:pPr>
            <a:r>
              <a:rPr lang="ru-RU" sz="4000" dirty="0" smtClean="0"/>
              <a:t>4-я группа – финансовые консультанты.</a:t>
            </a:r>
          </a:p>
          <a:p>
            <a:pPr marL="514350" indent="-514350">
              <a:buAutoNum type="arabicParenR"/>
            </a:pPr>
            <a:r>
              <a:rPr lang="ru-RU" sz="4000" dirty="0" smtClean="0"/>
              <a:t>5-я группа – эксперты.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Работа групп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683568" y="1052736"/>
            <a:ext cx="1872208" cy="12961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635896" y="1052736"/>
            <a:ext cx="2088232" cy="12241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6444208" y="1196752"/>
            <a:ext cx="1872208" cy="10801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4355976" y="-1539552"/>
            <a:ext cx="648072" cy="8136904"/>
          </a:xfrm>
          <a:prstGeom prst="leftBrace">
            <a:avLst>
              <a:gd name="adj1" fmla="val 0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185" y="2996952"/>
            <a:ext cx="869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Придумать легенду, объясняющую необходимость обращения к МФО; взять в МФО договор, прочитать его и решить вопрос о целесообразности взятия кредита. Решение семьи записать и объяснить. </a:t>
            </a:r>
            <a:endParaRPr lang="ru-RU" b="1" dirty="0"/>
          </a:p>
        </p:txBody>
      </p:sp>
      <p:sp>
        <p:nvSpPr>
          <p:cNvPr id="12" name="Солнце 11"/>
          <p:cNvSpPr/>
          <p:nvPr/>
        </p:nvSpPr>
        <p:spPr>
          <a:xfrm>
            <a:off x="755576" y="4005064"/>
            <a:ext cx="2376264" cy="10801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5436096" y="4005064"/>
            <a:ext cx="2304256" cy="10801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157192"/>
            <a:ext cx="4036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Проверить три договора МФО на </a:t>
            </a:r>
          </a:p>
          <a:p>
            <a:r>
              <a:rPr lang="ru-RU" b="1" dirty="0" smtClean="0"/>
              <a:t>соответствие ФЗ . Найти ошибки, </a:t>
            </a:r>
          </a:p>
          <a:p>
            <a:r>
              <a:rPr lang="ru-RU" b="1" dirty="0" smtClean="0"/>
              <a:t>указать на них. Объяснить, какая </a:t>
            </a:r>
          </a:p>
          <a:p>
            <a:r>
              <a:rPr lang="ru-RU" b="1" dirty="0" smtClean="0"/>
              <a:t>норма предусмотрена законом и </a:t>
            </a:r>
          </a:p>
          <a:p>
            <a:r>
              <a:rPr lang="ru-RU" b="1" dirty="0" smtClean="0"/>
              <a:t>что есть в тексте договора.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88861" y="5157192"/>
            <a:ext cx="4955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Прочитать аналитический материал </a:t>
            </a:r>
          </a:p>
          <a:p>
            <a:r>
              <a:rPr lang="ru-RU" b="1" dirty="0" smtClean="0"/>
              <a:t>из научной статьи о МФО.  Выслушать </a:t>
            </a:r>
          </a:p>
          <a:p>
            <a:r>
              <a:rPr lang="ru-RU" b="1" dirty="0" smtClean="0"/>
              <a:t>выступления трех семейных групп. </a:t>
            </a:r>
          </a:p>
          <a:p>
            <a:r>
              <a:rPr lang="ru-RU" b="1" dirty="0" smtClean="0"/>
              <a:t>Подвести итоги, оценить их работу. </a:t>
            </a:r>
          </a:p>
          <a:p>
            <a:r>
              <a:rPr lang="ru-RU" b="1" dirty="0" smtClean="0"/>
              <a:t>Рассказать о рисках кредитования в МФО.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Дискуссионный клуб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834029_stock-photo-many-people-form-a-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947925" cy="52109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479</Words>
  <Application>Microsoft Office PowerPoint</Application>
  <PresentationFormat>Экран (4:3)</PresentationFormat>
  <Paragraphs>54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Иногда деньги обходятся нам слишком дорого.     Ральф Уолдо Эмерсон</vt:lpstr>
      <vt:lpstr>Цель: понимание рисков кредитования в микрофинансовых организациях</vt:lpstr>
      <vt:lpstr>План проведения занятия:</vt:lpstr>
      <vt:lpstr>Слайд 4</vt:lpstr>
      <vt:lpstr>Кредит в МФО: брать или не брать?</vt:lpstr>
      <vt:lpstr>Цели занятия  (формулируют обучающиеся) </vt:lpstr>
      <vt:lpstr>Делимся на группы (10 минут)</vt:lpstr>
      <vt:lpstr>Работа групп</vt:lpstr>
      <vt:lpstr>Дискуссионный клуб </vt:lpstr>
      <vt:lpstr>Дискуссионный клуб </vt:lpstr>
      <vt:lpstr>Подводим итоги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Иногда деньги обходятся нам слишком дорого. Ральф Уолдо Эмерсон</dc:title>
  <dc:creator>Елена</dc:creator>
  <cp:lastModifiedBy>user</cp:lastModifiedBy>
  <cp:revision>16</cp:revision>
  <dcterms:created xsi:type="dcterms:W3CDTF">2018-10-15T13:11:25Z</dcterms:created>
  <dcterms:modified xsi:type="dcterms:W3CDTF">2018-10-17T06:00:52Z</dcterms:modified>
</cp:coreProperties>
</file>