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8" r:id="rId4"/>
    <p:sldId id="259" r:id="rId5"/>
    <p:sldId id="260" r:id="rId6"/>
    <p:sldId id="262" r:id="rId7"/>
    <p:sldId id="263" r:id="rId8"/>
    <p:sldId id="265" r:id="rId9"/>
    <p:sldId id="267" r:id="rId10"/>
    <p:sldId id="270" r:id="rId11"/>
    <p:sldId id="271" r:id="rId12"/>
    <p:sldId id="272" r:id="rId13"/>
    <p:sldId id="264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BEF7A24B-554D-4B99-A3CC-7667F56D102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0672D4C-A99E-49DD-8A16-1D19942316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78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0391B76B-D742-4BD2-BF24-F4C760DB831C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5257B995-136A-4A15-87A5-26420C3C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02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3"/>
                <a:srgbClr val="FFFFFF"/>
              </a:duotone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Rectangle 15"/>
            <p:cNvSpPr/>
            <p:nvPr userDrawn="1"/>
          </p:nvSpPr>
          <p:spPr>
            <a:xfrm>
              <a:off x="0" y="5184648"/>
              <a:ext cx="9144000" cy="1673352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40000"/>
                  </a:schemeClr>
                </a:gs>
                <a:gs pos="0">
                  <a:schemeClr val="accent5">
                    <a:alpha val="90000"/>
                  </a:schemeClr>
                </a:gs>
                <a:gs pos="100000">
                  <a:schemeClr val="accent3">
                    <a:alpha val="40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0" y="5257800"/>
              <a:ext cx="9144000" cy="16002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25000"/>
                  </a:schemeClr>
                </a:gs>
                <a:gs pos="100000">
                  <a:schemeClr val="accent3">
                    <a:alpha val="25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3352801"/>
              <a:ext cx="9144000" cy="182756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0" y="5181600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55676" y="3373031"/>
            <a:ext cx="8229600" cy="2043684"/>
          </a:xfrm>
          <a:noFill/>
        </p:spPr>
        <p:txBody>
          <a:bodyPr anchor="b" anchorCtr="0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7000" kern="1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566801" y="5429252"/>
            <a:ext cx="8129524" cy="757517"/>
          </a:xfrm>
        </p:spPr>
        <p:txBody>
          <a:bodyPr/>
          <a:lstStyle>
            <a:lvl1pPr marL="0" indent="0" algn="l">
              <a:buNone/>
              <a:defRPr sz="1600" kern="100" cap="all" spc="1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10754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3"/>
                <a:srgbClr val="FFFFFF"/>
              </a:duotone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 userDrawn="1"/>
          </p:nvSpPr>
          <p:spPr>
            <a:xfrm>
              <a:off x="0" y="342900"/>
              <a:ext cx="9144000" cy="61722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40000"/>
                  </a:schemeClr>
                </a:gs>
                <a:gs pos="0">
                  <a:schemeClr val="accent5">
                    <a:alpha val="90000"/>
                  </a:schemeClr>
                </a:gs>
                <a:gs pos="100000">
                  <a:schemeClr val="accent3">
                    <a:alpha val="40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457200"/>
              <a:ext cx="9144000" cy="59436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25000"/>
                  </a:schemeClr>
                </a:gs>
                <a:gs pos="100000">
                  <a:schemeClr val="accent3">
                    <a:alpha val="25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0" y="341312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6505575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2" y="3962402"/>
            <a:ext cx="8153399" cy="1371599"/>
          </a:xfrm>
        </p:spPr>
        <p:txBody>
          <a:bodyPr anchor="b" anchorCtr="0"/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557276" y="5438776"/>
            <a:ext cx="8129524" cy="904875"/>
          </a:xfrm>
        </p:spPr>
        <p:txBody>
          <a:bodyPr anchor="t" anchorCtr="0"/>
          <a:lstStyle>
            <a:lvl1pPr marL="0" indent="0">
              <a:buNone/>
              <a:defRPr sz="1400" cap="all" spc="1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33400" y="1600201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533400" y="1600201"/>
            <a:ext cx="3963988" cy="574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533400" y="2174877"/>
            <a:ext cx="3963988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7" y="1600201"/>
            <a:ext cx="3965574" cy="574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3965574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2932114" cy="968375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457200"/>
            <a:ext cx="5035550" cy="5562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33400" y="1435101"/>
            <a:ext cx="2932114" cy="458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FC2E-847F-4CF8-8289-FAA88B334687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5215-7382-4C1B-86B1-E9DB9649F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Rectangle 18"/>
          <p:cNvPicPr>
            <a:picLocks noChangeAspect="1"/>
          </p:cNvPicPr>
          <p:nvPr/>
        </p:nvPicPr>
        <p:blipFill>
          <a:blip r:embed="rId11">
            <a:duotone>
              <a:schemeClr val="accent3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" name="Group 19"/>
          <p:cNvGrpSpPr/>
          <p:nvPr/>
        </p:nvGrpSpPr>
        <p:grpSpPr>
          <a:xfrm>
            <a:off x="304800" y="0"/>
            <a:ext cx="8534400" cy="6860650"/>
            <a:chOff x="304800" y="0"/>
            <a:chExt cx="8534400" cy="6860650"/>
          </a:xfrm>
        </p:grpSpPr>
        <p:sp>
          <p:nvSpPr>
            <p:cNvPr id="21" name="Rectangle 20"/>
            <p:cNvSpPr/>
            <p:nvPr userDrawn="1"/>
          </p:nvSpPr>
          <p:spPr>
            <a:xfrm>
              <a:off x="457200" y="0"/>
              <a:ext cx="8229600" cy="6477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 flipH="1">
              <a:off x="457200" y="381000"/>
              <a:ext cx="8229600" cy="6477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8686800" y="0"/>
              <a:ext cx="152400" cy="6477000"/>
            </a:xfrm>
            <a:prstGeom prst="rect">
              <a:avLst/>
            </a:prstGeom>
            <a:solidFill>
              <a:schemeClr val="accent5"/>
            </a:soli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04800" y="383650"/>
              <a:ext cx="152400" cy="6477000"/>
            </a:xfrm>
            <a:prstGeom prst="rect">
              <a:avLst/>
            </a:prstGeom>
            <a:solidFill>
              <a:schemeClr val="accent5"/>
            </a:soli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457200" y="6477000"/>
              <a:ext cx="8382000" cy="76200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5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flipH="1">
              <a:off x="304800" y="310738"/>
              <a:ext cx="8382000" cy="76200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5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1075426"/>
          </a:xfrm>
          <a:prstGeom prst="rect">
            <a:avLst/>
          </a:prstGeom>
        </p:spPr>
        <p:txBody>
          <a:bodyPr vert="horz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00203"/>
            <a:ext cx="8077200" cy="441241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10462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fld id="{B51EFC2E-847F-4CF8-8289-FAA88B334687}" type="datetimeFigureOut">
              <a:rPr lang="en-US" sz="1000" smtClean="0">
                <a:solidFill>
                  <a:schemeClr val="tx2"/>
                </a:solidFill>
                <a:latin typeface="+mj-lt"/>
              </a:rPr>
              <a:pPr/>
              <a:t>10/16/2018</a:t>
            </a:fld>
            <a:endParaRPr lang="en-US" sz="1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04626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sz="1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610462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fld id="{53325215-7382-4C1B-86B1-E9DB9649FF55}" type="slidenum">
              <a:rPr lang="en-US" sz="1000" smtClean="0">
                <a:solidFill>
                  <a:schemeClr val="tx2"/>
                </a:solidFill>
                <a:latin typeface="+mj-lt"/>
              </a:rPr>
              <a:pPr/>
              <a:t>‹#›</a:t>
            </a:fld>
            <a:endParaRPr lang="en-US" sz="1000">
              <a:solidFill>
                <a:schemeClr val="tx2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000" kern="1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Семейный бюджет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практикум с элементами лекции, игровой деятельности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214200" y="214200"/>
            <a:ext cx="8714880" cy="6428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34" name="Table 2"/>
          <p:cNvGraphicFramePr/>
          <p:nvPr>
            <p:extLst>
              <p:ext uri="{D42A27DB-BD31-4B8C-83A1-F6EECF244321}">
                <p14:modId xmlns:p14="http://schemas.microsoft.com/office/powerpoint/2010/main" val="1991796127"/>
              </p:ext>
            </p:extLst>
          </p:nvPr>
        </p:nvGraphicFramePr>
        <p:xfrm>
          <a:off x="357120" y="285840"/>
          <a:ext cx="8286480" cy="6217920"/>
        </p:xfrm>
        <a:graphic>
          <a:graphicData uri="http://schemas.openxmlformats.org/drawingml/2006/table">
            <a:tbl>
              <a:tblPr/>
              <a:tblGrid>
                <a:gridCol w="857160"/>
                <a:gridCol w="4714920"/>
                <a:gridCol w="1428480"/>
                <a:gridCol w="1285920"/>
              </a:tblGrid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БЫТОВАЯ ХИМИЯ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ВЕЛОСИПЕД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ДИСКИ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ЕДА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ИГРУШКИ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ПОХОД В МУЗЕЙ, КИНО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КВАРТПЛАТА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ТРАНСПОРТ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КОМПЬЮТЕР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МЕБЕЛЬ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11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ОБУВЬ, ОДЕЖДА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ДА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12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ОТДЫХ НА </a:t>
                      </a: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hlinkClick r:id="rId2" action="ppaction://hlinksldjump"/>
                        </a:rPr>
                        <a:t>МОРЕ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60</a:t>
                      </a:r>
                      <a:endParaRPr dirty="0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29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214200" y="214200"/>
            <a:ext cx="8714880" cy="6428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36" name="Table 2"/>
          <p:cNvGraphicFramePr/>
          <p:nvPr/>
        </p:nvGraphicFramePr>
        <p:xfrm>
          <a:off x="642960" y="472320"/>
          <a:ext cx="8001000" cy="6370320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5432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dirty="0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dirty="0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B w="720">
                      <a:solidFill>
                        <a:srgbClr val="000000"/>
                      </a:solidFill>
                    </a:lnB>
                    <a:solidFill>
                      <a:srgbClr val="FFFF66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872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872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872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872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37" name="CustomShape 3"/>
          <p:cNvSpPr/>
          <p:nvPr/>
        </p:nvSpPr>
        <p:spPr>
          <a:xfrm>
            <a:off x="888163" y="2814840"/>
            <a:ext cx="567720" cy="252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Ь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Я</a:t>
            </a:r>
            <a:endParaRPr dirty="0"/>
          </a:p>
        </p:txBody>
      </p:sp>
      <p:sp>
        <p:nvSpPr>
          <p:cNvPr id="138" name="CustomShape 4"/>
          <p:cNvSpPr/>
          <p:nvPr/>
        </p:nvSpPr>
        <p:spPr>
          <a:xfrm>
            <a:off x="644400" y="257184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</a:t>
            </a:r>
            <a:endParaRPr/>
          </a:p>
        </p:txBody>
      </p:sp>
      <p:sp>
        <p:nvSpPr>
          <p:cNvPr id="139" name="CustomShape 5"/>
          <p:cNvSpPr/>
          <p:nvPr/>
        </p:nvSpPr>
        <p:spPr>
          <a:xfrm>
            <a:off x="1787400" y="257184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</a:t>
            </a:r>
            <a:endParaRPr dirty="0"/>
          </a:p>
        </p:txBody>
      </p:sp>
      <p:sp>
        <p:nvSpPr>
          <p:cNvPr id="140" name="CustomShape 6"/>
          <p:cNvSpPr/>
          <p:nvPr/>
        </p:nvSpPr>
        <p:spPr>
          <a:xfrm>
            <a:off x="2930400" y="207180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</a:t>
            </a:r>
            <a:endParaRPr/>
          </a:p>
        </p:txBody>
      </p:sp>
      <p:sp>
        <p:nvSpPr>
          <p:cNvPr id="141" name="CustomShape 7"/>
          <p:cNvSpPr/>
          <p:nvPr/>
        </p:nvSpPr>
        <p:spPr>
          <a:xfrm>
            <a:off x="4073400" y="157176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</a:t>
            </a:r>
            <a:endParaRPr/>
          </a:p>
        </p:txBody>
      </p:sp>
      <p:sp>
        <p:nvSpPr>
          <p:cNvPr id="142" name="CustomShape 8"/>
          <p:cNvSpPr/>
          <p:nvPr/>
        </p:nvSpPr>
        <p:spPr>
          <a:xfrm>
            <a:off x="5216400" y="50004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</a:t>
            </a:r>
            <a:endParaRPr/>
          </a:p>
        </p:txBody>
      </p:sp>
      <p:sp>
        <p:nvSpPr>
          <p:cNvPr id="143" name="CustomShape 9"/>
          <p:cNvSpPr/>
          <p:nvPr/>
        </p:nvSpPr>
        <p:spPr>
          <a:xfrm>
            <a:off x="6359400" y="257184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6</a:t>
            </a:r>
            <a:endParaRPr/>
          </a:p>
        </p:txBody>
      </p:sp>
      <p:sp>
        <p:nvSpPr>
          <p:cNvPr id="144" name="CustomShape 10"/>
          <p:cNvSpPr/>
          <p:nvPr/>
        </p:nvSpPr>
        <p:spPr>
          <a:xfrm>
            <a:off x="7502400" y="2071800"/>
            <a:ext cx="3636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9C47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</a:t>
            </a:r>
            <a:endParaRPr/>
          </a:p>
        </p:txBody>
      </p:sp>
      <p:sp>
        <p:nvSpPr>
          <p:cNvPr id="145" name="CustomShape 11"/>
          <p:cNvSpPr/>
          <p:nvPr/>
        </p:nvSpPr>
        <p:spPr>
          <a:xfrm>
            <a:off x="2041662" y="2839837"/>
            <a:ext cx="499320" cy="3502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Б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И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</a:t>
            </a:r>
            <a:endParaRPr dirty="0"/>
          </a:p>
        </p:txBody>
      </p:sp>
      <p:sp>
        <p:nvSpPr>
          <p:cNvPr id="146" name="CustomShape 12"/>
          <p:cNvSpPr/>
          <p:nvPr/>
        </p:nvSpPr>
        <p:spPr>
          <a:xfrm>
            <a:off x="3260900" y="2330820"/>
            <a:ext cx="642240" cy="398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Л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</a:t>
            </a:r>
            <a:endParaRPr dirty="0"/>
          </a:p>
        </p:txBody>
      </p:sp>
      <p:sp>
        <p:nvSpPr>
          <p:cNvPr id="147" name="CustomShape 13"/>
          <p:cNvSpPr/>
          <p:nvPr/>
        </p:nvSpPr>
        <p:spPr>
          <a:xfrm>
            <a:off x="4394695" y="1841400"/>
            <a:ext cx="642240" cy="3502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Х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Ы</a:t>
            </a:r>
            <a:endParaRPr dirty="0"/>
          </a:p>
        </p:txBody>
      </p:sp>
      <p:sp>
        <p:nvSpPr>
          <p:cNvPr id="148" name="CustomShape 14"/>
          <p:cNvSpPr/>
          <p:nvPr/>
        </p:nvSpPr>
        <p:spPr>
          <a:xfrm>
            <a:off x="5500800" y="908720"/>
            <a:ext cx="642240" cy="301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И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Я</a:t>
            </a:r>
            <a:endParaRPr dirty="0"/>
          </a:p>
        </p:txBody>
      </p:sp>
      <p:sp>
        <p:nvSpPr>
          <p:cNvPr id="149" name="CustomShape 15"/>
          <p:cNvSpPr/>
          <p:nvPr/>
        </p:nvSpPr>
        <p:spPr>
          <a:xfrm>
            <a:off x="6643800" y="2811260"/>
            <a:ext cx="642240" cy="301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Б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Ю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Ж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</a:t>
            </a:r>
            <a:endParaRPr dirty="0"/>
          </a:p>
        </p:txBody>
      </p:sp>
      <p:sp>
        <p:nvSpPr>
          <p:cNvPr id="150" name="CustomShape 16"/>
          <p:cNvSpPr/>
          <p:nvPr/>
        </p:nvSpPr>
        <p:spPr>
          <a:xfrm>
            <a:off x="7858080" y="2319010"/>
            <a:ext cx="642240" cy="301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Х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Д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2" action="ppaction://hlinksldjump"/>
              </a:rPr>
              <a:t>Ы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506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childTnLst>
                  <p:par>
                    <p:cTn id="3" fill="hold"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0" restart="whenNotActive" fill="hold" nodeType="interactiveSeq">
                <p:childTnLst>
                  <p:par>
                    <p:cTn id="11" fill="hold"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8" restart="whenNotActive" fill="hold" nodeType="interactiveSeq">
                <p:childTnLst>
                  <p:par>
                    <p:cTn id="19" fill="hold"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26" restart="whenNotActive" fill="hold" nodeType="interactiveSeq">
                <p:childTnLst>
                  <p:par>
                    <p:cTn id="27" fill="hold"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34" restart="whenNotActive" fill="hold" nodeType="interactiveSeq">
                <p:childTnLst>
                  <p:par>
                    <p:cTn id="35" fill="hold"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42" restart="whenNotActive" fill="hold" nodeType="interactiveSeq">
                <p:childTnLst>
                  <p:par>
                    <p:cTn id="43" fill="hold"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50" restart="whenNotActive" fill="hold" nodeType="interactiveSeq">
                <p:childTnLst>
                  <p:par>
                    <p:cTn id="51" fill="hold"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58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400" dirty="0" smtClean="0"/>
              <a:t>Список </a:t>
            </a:r>
            <a:r>
              <a:rPr lang="ru-RU" sz="4400" dirty="0"/>
              <a:t>литературы</a:t>
            </a:r>
            <a:r>
              <a:rPr lang="ru-RU" sz="4400" dirty="0" smtClean="0"/>
              <a:t>:</a:t>
            </a:r>
            <a:endParaRPr lang="en-US" sz="44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Игровые </a:t>
            </a:r>
            <a:r>
              <a:rPr lang="ru-RU" dirty="0"/>
              <a:t>технологии на уроках и во внеурочной деятельности (интегрированные игры по географии, биологии, экологии, экономике, основам права) / авт.-сост. </a:t>
            </a:r>
            <a:r>
              <a:rPr lang="ru-RU" dirty="0" err="1"/>
              <a:t>М.Е.Сергеева</a:t>
            </a:r>
            <a:r>
              <a:rPr lang="ru-RU" dirty="0"/>
              <a:t>. - Волгоград: Учитель, 2007. </a:t>
            </a:r>
          </a:p>
          <a:p>
            <a:pPr lvl="0"/>
            <a:r>
              <a:rPr lang="ru-RU" dirty="0"/>
              <a:t>Основы потребительской культуры: Методическое пособие / В.Д. Симоненко, </a:t>
            </a:r>
            <a:r>
              <a:rPr lang="ru-RU" dirty="0" err="1"/>
              <a:t>Т.А.Степченко</a:t>
            </a:r>
            <a:r>
              <a:rPr lang="ru-RU" dirty="0"/>
              <a:t> - М.: Вита-Пресс, 2004. </a:t>
            </a:r>
          </a:p>
          <a:p>
            <a:pPr lvl="0"/>
            <a:r>
              <a:rPr lang="ru-RU" dirty="0"/>
              <a:t>Основы потребительской культуры: Учебник для старших классов </a:t>
            </a:r>
            <a:r>
              <a:rPr lang="ru-RU" dirty="0" err="1"/>
              <a:t>общеобразоват</a:t>
            </a:r>
            <a:r>
              <a:rPr lang="ru-RU" dirty="0"/>
              <a:t>. </a:t>
            </a:r>
            <a:r>
              <a:rPr lang="ru-RU" dirty="0" err="1"/>
              <a:t>учрежд</a:t>
            </a:r>
            <a:r>
              <a:rPr lang="ru-RU" dirty="0"/>
              <a:t>. / Симоненко В.Д., Степченко Т.А. - М.: Вита-Пресс, 2004. </a:t>
            </a:r>
          </a:p>
          <a:p>
            <a:pPr lvl="0"/>
            <a:r>
              <a:rPr lang="ru-RU" dirty="0"/>
              <a:t>Савицкая Е.В. Уроки экономики в школе: В 2-х кн. - М.: Вита - Пресс, 2006. </a:t>
            </a:r>
          </a:p>
          <a:p>
            <a:pPr lvl="0"/>
            <a:r>
              <a:rPr lang="ru-RU" dirty="0"/>
              <a:t>Симоненко В.Д., </a:t>
            </a:r>
            <a:r>
              <a:rPr lang="ru-RU" dirty="0" err="1"/>
              <a:t>Шелепина</a:t>
            </a:r>
            <a:r>
              <a:rPr lang="ru-RU" dirty="0"/>
              <a:t> О.И. Семейная экономика: Учебное пособие для 7-8 классов </a:t>
            </a:r>
            <a:r>
              <a:rPr lang="ru-RU" dirty="0" err="1"/>
              <a:t>общеобразоват</a:t>
            </a:r>
            <a:r>
              <a:rPr lang="ru-RU" dirty="0"/>
              <a:t>. </a:t>
            </a:r>
            <a:r>
              <a:rPr lang="ru-RU" dirty="0" err="1"/>
              <a:t>Учрежд</a:t>
            </a:r>
            <a:r>
              <a:rPr lang="ru-RU" dirty="0"/>
              <a:t>. Образовательная область "Технология".- М.: Вита - Пресс, 2002. </a:t>
            </a:r>
          </a:p>
          <a:p>
            <a:pPr lvl="0"/>
            <a:r>
              <a:rPr lang="ru-RU" dirty="0" err="1"/>
              <a:t>Уаттс</a:t>
            </a:r>
            <a:r>
              <a:rPr lang="ru-RU" dirty="0"/>
              <a:t> М., </a:t>
            </a:r>
            <a:r>
              <a:rPr lang="ru-RU" dirty="0" err="1"/>
              <a:t>Маккоркл</a:t>
            </a:r>
            <a:r>
              <a:rPr lang="ru-RU" dirty="0"/>
              <a:t> С., </a:t>
            </a:r>
            <a:r>
              <a:rPr lang="ru-RU" dirty="0" err="1"/>
              <a:t>Мезарос</a:t>
            </a:r>
            <a:r>
              <a:rPr lang="ru-RU" dirty="0"/>
              <a:t> Б., Шаг М.К., Беккер С.. Экономика для старших классов. Активные формы обучения. Учебное пособие. - М.: МЦЭБО, 2003. </a:t>
            </a:r>
          </a:p>
          <a:p>
            <a:pPr lvl="0"/>
            <a:r>
              <a:rPr lang="ru-RU" dirty="0"/>
              <a:t>Экономика: Методическое пособие. /Под ред. </a:t>
            </a:r>
            <a:r>
              <a:rPr lang="ru-RU" dirty="0" err="1"/>
              <a:t>А.Я.Линькова</a:t>
            </a:r>
            <a:r>
              <a:rPr lang="ru-RU" dirty="0"/>
              <a:t>. - М.: Вита-Пресс, 2001. 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Спасибо за </a:t>
            </a:r>
            <a:r>
              <a:rPr lang="ru-RU" dirty="0" smtClean="0"/>
              <a:t>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CustomShape 2"/>
          <p:cNvSpPr/>
          <p:nvPr/>
        </p:nvSpPr>
        <p:spPr>
          <a:xfrm>
            <a:off x="2339752" y="2204864"/>
            <a:ext cx="4142520" cy="3071160"/>
          </a:xfrm>
          <a:prstGeom prst="roundRect">
            <a:avLst>
              <a:gd name="adj" fmla="val 16667"/>
            </a:avLst>
          </a:prstGeom>
          <a:blipFill>
            <a:blip r:embed="rId2"/>
            <a:stretch>
              <a:fillRect/>
            </a:stretch>
          </a:blipFill>
          <a:ln>
            <a:solidFill>
              <a:schemeClr val="bg2">
                <a:lumMod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897750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000" kern="1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Семейный бюджет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практикум с элементами лекции, игровой деятельности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878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533400" y="3962400"/>
            <a:ext cx="8153400" cy="1371600"/>
          </a:xfrm>
        </p:spPr>
        <p:txBody>
          <a:bodyPr/>
          <a:lstStyle/>
          <a:p>
            <a:r>
              <a:rPr lang="ru-RU" dirty="0" smtClean="0"/>
              <a:t>Обоснование выбора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557213" y="5438775"/>
            <a:ext cx="8129587" cy="90487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b="1" spc="-1" smtClean="0">
                <a:solidFill>
                  <a:srgbClr val="1E1C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</a:t>
            </a:r>
            <a:r>
              <a:rPr lang="ru-RU" b="1" spc="-1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«Приобретение денег требует доблести; сохранение денег требует рассудительности; трата денег требует искусства» </a:t>
            </a:r>
          </a:p>
          <a:p>
            <a:pPr algn="just">
              <a:lnSpc>
                <a:spcPct val="100000"/>
              </a:lnSpc>
            </a:pPr>
            <a:r>
              <a:rPr lang="ru-RU" b="1" spc="-1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					Авербах Бертольд,  писатель</a:t>
            </a:r>
            <a:endParaRPr lang="ru-RU" smtClean="0"/>
          </a:p>
          <a:p>
            <a:pPr algn="ctr">
              <a:lnSpc>
                <a:spcPct val="100000"/>
              </a:lnSpc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1074738"/>
          </a:xfrm>
        </p:spPr>
        <p:txBody>
          <a:bodyPr/>
          <a:lstStyle/>
          <a:p>
            <a:r>
              <a:rPr lang="ru-RU" dirty="0" smtClean="0"/>
              <a:t>Команда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4116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Скрипов Евгений Борисович, руководитель группы, автор оформления;</a:t>
            </a:r>
          </a:p>
          <a:p>
            <a:r>
              <a:rPr lang="ru-RU" dirty="0" smtClean="0"/>
              <a:t>Александрова Юлия Федоровна, автор, разработчик идеи;</a:t>
            </a:r>
          </a:p>
          <a:p>
            <a:r>
              <a:rPr lang="ru-RU" dirty="0" smtClean="0"/>
              <a:t>Беликова Светлана Викторовна, соавтор идеи, докладчик;</a:t>
            </a:r>
          </a:p>
          <a:p>
            <a:r>
              <a:rPr lang="ru-RU" dirty="0" err="1"/>
              <a:t>Букасева</a:t>
            </a:r>
            <a:r>
              <a:rPr lang="ru-RU" dirty="0"/>
              <a:t> Ольга Николаевна, методическое </a:t>
            </a:r>
            <a:r>
              <a:rPr lang="ru-RU" dirty="0" smtClean="0"/>
              <a:t>оформление </a:t>
            </a:r>
            <a:r>
              <a:rPr lang="ru-RU" dirty="0" smtClean="0"/>
              <a:t>идеи;</a:t>
            </a:r>
            <a:endParaRPr lang="ru-RU" dirty="0"/>
          </a:p>
          <a:p>
            <a:r>
              <a:rPr lang="ru-RU" dirty="0" err="1" smtClean="0"/>
              <a:t>Гизетдинова</a:t>
            </a:r>
            <a:r>
              <a:rPr lang="ru-RU" dirty="0" smtClean="0"/>
              <a:t> </a:t>
            </a:r>
            <a:r>
              <a:rPr lang="ru-RU" dirty="0" err="1"/>
              <a:t>Зульфия</a:t>
            </a:r>
            <a:r>
              <a:rPr lang="ru-RU" dirty="0"/>
              <a:t> </a:t>
            </a:r>
            <a:r>
              <a:rPr lang="ru-RU" dirty="0" err="1"/>
              <a:t>Рашитовна</a:t>
            </a:r>
            <a:r>
              <a:rPr lang="ru-RU" dirty="0"/>
              <a:t>, методическое </a:t>
            </a:r>
            <a:r>
              <a:rPr lang="ru-RU" dirty="0" smtClean="0"/>
              <a:t>оформление идеи, содокладчик; </a:t>
            </a:r>
            <a:endParaRPr lang="ru-RU" dirty="0"/>
          </a:p>
          <a:p>
            <a:r>
              <a:rPr lang="ru-RU" dirty="0" err="1" smtClean="0"/>
              <a:t>Крутенкова</a:t>
            </a:r>
            <a:r>
              <a:rPr lang="ru-RU" dirty="0" smtClean="0"/>
              <a:t> Виктория Николаевна, корректор.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1074738"/>
          </a:xfrm>
        </p:spPr>
        <p:txBody>
          <a:bodyPr/>
          <a:lstStyle/>
          <a:p>
            <a:r>
              <a:rPr lang="ru-RU" dirty="0" smtClean="0"/>
              <a:t>Сведения об уроке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411663"/>
          </a:xfrm>
        </p:spPr>
        <p:txBody>
          <a:bodyPr>
            <a:normAutofit fontScale="70000" lnSpcReduction="20000"/>
          </a:bodyPr>
          <a:lstStyle/>
          <a:p>
            <a:r>
              <a:rPr lang="ru-RU" b="1" u="sng" dirty="0"/>
              <a:t>Цель урока: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познакомить </a:t>
            </a:r>
            <a:r>
              <a:rPr lang="ru-RU" dirty="0"/>
              <a:t>со структурой семейного бюджета, с принципами формирования доходной и расходной части </a:t>
            </a:r>
            <a:r>
              <a:rPr lang="ru-RU" dirty="0" smtClean="0"/>
              <a:t>бюджета.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u="sng" dirty="0"/>
              <a:t>Планируемые результаты: </a:t>
            </a:r>
            <a:endParaRPr lang="ru-RU" dirty="0"/>
          </a:p>
          <a:p>
            <a:pPr marL="0" indent="0">
              <a:buNone/>
            </a:pPr>
            <a:r>
              <a:rPr lang="ru-RU" i="1" u="sng" dirty="0"/>
              <a:t>Предметны</a:t>
            </a:r>
            <a:r>
              <a:rPr lang="ru-RU" dirty="0"/>
              <a:t>е – </a:t>
            </a:r>
            <a:r>
              <a:rPr lang="ru-RU" dirty="0" smtClean="0"/>
              <a:t>умело </a:t>
            </a:r>
            <a:r>
              <a:rPr lang="ru-RU" dirty="0"/>
              <a:t>составлять и распределять бюджет семьи. </a:t>
            </a:r>
          </a:p>
          <a:p>
            <a:pPr marL="0" indent="0">
              <a:buNone/>
            </a:pPr>
            <a:endParaRPr lang="ru-RU" i="1" u="sng" dirty="0" smtClean="0"/>
          </a:p>
          <a:p>
            <a:pPr marL="0" indent="0">
              <a:buNone/>
            </a:pPr>
            <a:r>
              <a:rPr lang="ru-RU" i="1" u="sng" dirty="0" smtClean="0"/>
              <a:t>Личностные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проявлять </a:t>
            </a:r>
            <a:r>
              <a:rPr lang="ru-RU" dirty="0"/>
              <a:t>познавательный интерес к новому материалу - бережно относиться к семейному бюджету, ценить труд всех членов семьи. </a:t>
            </a:r>
          </a:p>
          <a:p>
            <a:pPr marL="0" indent="0">
              <a:buNone/>
            </a:pPr>
            <a:endParaRPr lang="ru-RU" i="1" u="sng" dirty="0" smtClean="0"/>
          </a:p>
          <a:p>
            <a:pPr marL="0" indent="0">
              <a:buNone/>
            </a:pPr>
            <a:r>
              <a:rPr lang="ru-RU" i="1" u="sng" dirty="0" err="1" smtClean="0"/>
              <a:t>Метапредметные</a:t>
            </a:r>
            <a:r>
              <a:rPr lang="ru-RU" dirty="0" smtClean="0"/>
              <a:t> – </a:t>
            </a:r>
            <a:r>
              <a:rPr lang="ru-RU" dirty="0"/>
              <a:t>уметь в процессе деятельности контактировать с товарищами, вести диалог; - уметь планировать собственную деятельность в соответствии с поставленной задачей и условиями её реализации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</a:t>
            </a:r>
            <a:r>
              <a:rPr lang="ru-RU" dirty="0" smtClean="0"/>
              <a:t>урока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Сформировать </a:t>
            </a:r>
            <a:r>
              <a:rPr lang="ru-RU" dirty="0"/>
              <a:t>у детей первоначальное понятие о семейном бюджете.</a:t>
            </a:r>
          </a:p>
          <a:p>
            <a:pPr lvl="0"/>
            <a:r>
              <a:rPr lang="ru-RU" dirty="0"/>
              <a:t>Выявить основные источники формирования семейного бюджета.</a:t>
            </a:r>
          </a:p>
          <a:p>
            <a:pPr lvl="0"/>
            <a:r>
              <a:rPr lang="ru-RU" dirty="0"/>
              <a:t>Учить самостоятельно планировать бюджет семьи.</a:t>
            </a:r>
          </a:p>
          <a:p>
            <a:pPr lvl="0"/>
            <a:r>
              <a:rPr lang="ru-RU" dirty="0"/>
              <a:t>Воспитывать детей бережно относиться к семейному бюджету.</a:t>
            </a:r>
          </a:p>
          <a:p>
            <a:pPr lvl="0"/>
            <a:r>
              <a:rPr lang="ru-RU" dirty="0"/>
              <a:t>Учить соотносить свои желания, потребности и возможности, ценить труд всех членов семьи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Ведущие понятия</a:t>
            </a:r>
            <a:r>
              <a:rPr lang="ru-RU" b="1" dirty="0" smtClean="0"/>
              <a:t>: </a:t>
            </a:r>
            <a:r>
              <a:rPr lang="ru-RU" i="1" u="sng" dirty="0"/>
              <a:t>семья, семейная экономика, расход, доход, бюджет, рациональный бюджет школьника, баланс.</a:t>
            </a:r>
          </a:p>
          <a:p>
            <a:pPr lvl="0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урока</a:t>
            </a:r>
            <a:endParaRPr lang="ru-RU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Организация начала занятия (1 мин.):</a:t>
            </a:r>
          </a:p>
          <a:p>
            <a:r>
              <a:rPr lang="ru-RU" dirty="0"/>
              <a:t>Постановка целей (1-2 мин.)</a:t>
            </a:r>
          </a:p>
          <a:p>
            <a:r>
              <a:rPr lang="ru-RU" dirty="0" smtClean="0"/>
              <a:t>Работа </a:t>
            </a:r>
            <a:r>
              <a:rPr lang="ru-RU" dirty="0"/>
              <a:t>со счётным материалом. </a:t>
            </a:r>
            <a:r>
              <a:rPr lang="ru-RU" dirty="0">
                <a:hlinkClick r:id="" action="ppaction://hlinkshowjump?jump=nextslide"/>
              </a:rPr>
              <a:t>Доходы</a:t>
            </a:r>
            <a:r>
              <a:rPr lang="ru-RU" dirty="0"/>
              <a:t> семей (4–5 мин.).</a:t>
            </a:r>
          </a:p>
          <a:p>
            <a:r>
              <a:rPr lang="ru-RU" dirty="0"/>
              <a:t>Дети в </a:t>
            </a:r>
            <a:r>
              <a:rPr lang="ru-RU" dirty="0" err="1"/>
              <a:t>БАНКе</a:t>
            </a:r>
            <a:r>
              <a:rPr lang="ru-RU" dirty="0"/>
              <a:t>. </a:t>
            </a:r>
            <a:r>
              <a:rPr lang="ru-RU" dirty="0">
                <a:hlinkClick r:id="rId3" action="ppaction://hlinksldjump"/>
              </a:rPr>
              <a:t>Колобки</a:t>
            </a:r>
            <a:r>
              <a:rPr lang="ru-RU" dirty="0"/>
              <a:t> (4–5 мин</a:t>
            </a:r>
            <a:r>
              <a:rPr lang="ru-RU" dirty="0" smtClean="0"/>
              <a:t>.).</a:t>
            </a:r>
          </a:p>
          <a:p>
            <a:r>
              <a:rPr lang="ru-RU" dirty="0"/>
              <a:t>Обсуждение </a:t>
            </a:r>
            <a:r>
              <a:rPr lang="ru-RU" dirty="0">
                <a:hlinkClick r:id="rId4" action="ppaction://hlinksldjump"/>
              </a:rPr>
              <a:t>расходов</a:t>
            </a:r>
            <a:r>
              <a:rPr lang="ru-RU" dirty="0"/>
              <a:t> семьи (4–5 мин.).</a:t>
            </a:r>
          </a:p>
          <a:p>
            <a:r>
              <a:rPr lang="ru-RU" dirty="0"/>
              <a:t>Работа со счётным материалом. </a:t>
            </a:r>
            <a:r>
              <a:rPr lang="ru-RU" dirty="0">
                <a:hlinkClick r:id="rId5" action="ppaction://hlinksldjump"/>
              </a:rPr>
              <a:t>Расходы</a:t>
            </a:r>
            <a:r>
              <a:rPr lang="ru-RU" dirty="0"/>
              <a:t> семей (2–3 мин.).</a:t>
            </a:r>
          </a:p>
          <a:p>
            <a:r>
              <a:rPr lang="ru-RU" dirty="0" smtClean="0"/>
              <a:t>Этап </a:t>
            </a:r>
            <a:r>
              <a:rPr lang="ru-RU" dirty="0"/>
              <a:t>коррекции (2–3 мин.).</a:t>
            </a:r>
          </a:p>
          <a:p>
            <a:r>
              <a:rPr lang="ru-RU" dirty="0" smtClean="0"/>
              <a:t>Этап </a:t>
            </a:r>
            <a:r>
              <a:rPr lang="ru-RU" dirty="0">
                <a:hlinkClick r:id="rId6" action="ppaction://hlinksldjump"/>
              </a:rPr>
              <a:t>контроля</a:t>
            </a:r>
            <a:r>
              <a:rPr lang="ru-RU" dirty="0"/>
              <a:t> и самоконтроля (5–6 мин.).</a:t>
            </a:r>
          </a:p>
          <a:p>
            <a:r>
              <a:rPr lang="ru-RU" dirty="0" smtClean="0"/>
              <a:t>Этап </a:t>
            </a:r>
            <a:r>
              <a:rPr lang="ru-RU" dirty="0"/>
              <a:t>подведения </a:t>
            </a:r>
            <a:r>
              <a:rPr lang="ru-RU" dirty="0">
                <a:hlinkClick r:id="rId7" action="ppaction://hlinksldjump"/>
              </a:rPr>
              <a:t>итогов</a:t>
            </a:r>
            <a:r>
              <a:rPr lang="ru-RU" dirty="0"/>
              <a:t> занятия (1–2 мин.).</a:t>
            </a:r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Работа со счетным материалом</a:t>
            </a:r>
            <a:endParaRPr lang="en-US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12764"/>
              </p:ext>
            </p:extLst>
          </p:nvPr>
        </p:nvGraphicFramePr>
        <p:xfrm>
          <a:off x="1259632" y="1916831"/>
          <a:ext cx="6768753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3320"/>
                <a:gridCol w="1647099"/>
                <a:gridCol w="2305938"/>
                <a:gridCol w="1762396"/>
              </a:tblGrid>
              <a:tr h="49603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 dirty="0">
                          <a:effectLst/>
                        </a:rPr>
                        <a:t>1-ряд    семья   </a:t>
                      </a:r>
                      <a:r>
                        <a:rPr lang="ru-RU" sz="1200" dirty="0" err="1">
                          <a:effectLst/>
                        </a:rPr>
                        <a:t>Савергончиковых</a:t>
                      </a:r>
                      <a:endParaRPr lang="ru-RU" sz="1100" dirty="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5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Мама (имя)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учительница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зарплата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45 колобков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  <a:tr h="605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Папа (имя)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директор фирмы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зарплата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90 колобков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  <a:tr h="605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Бабушка (имя)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пенсионерка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 dirty="0">
                          <a:effectLst/>
                        </a:rPr>
                        <a:t>пенсия</a:t>
                      </a:r>
                      <a:endParaRPr lang="ru-RU" sz="1100" dirty="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20 колобков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  <a:tr h="6057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Сын (имя)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ученик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 детское пособие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3 колобка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  <a:tr h="311795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 dirty="0">
                          <a:effectLst/>
                          <a:hlinkClick r:id="rId3" action="ppaction://hlinksldjump"/>
                        </a:rPr>
                        <a:t>Итого</a:t>
                      </a:r>
                      <a:r>
                        <a:rPr lang="ru-RU" sz="1200" dirty="0">
                          <a:effectLst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  <a:tr h="297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Droid San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Дети в </a:t>
            </a:r>
            <a:r>
              <a:rPr lang="ru-RU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  <a:hlinkClick r:id="rId3" action="ppaction://hlinksldjump"/>
              </a:rPr>
              <a:t>банке</a:t>
            </a:r>
            <a:endParaRPr lang="en-US" dirty="0"/>
          </a:p>
        </p:txBody>
      </p:sp>
      <p:pic>
        <p:nvPicPr>
          <p:cNvPr id="4" name="Picture 3"/>
          <p:cNvPicPr>
            <a:picLocks noGrp="1"/>
          </p:cNvPicPr>
          <p:nvPr>
            <p:ph idx="1"/>
          </p:nvPr>
        </p:nvPicPr>
        <p:blipFill>
          <a:blip r:embed="rId4"/>
          <a:stretch/>
        </p:blipFill>
        <p:spPr>
          <a:xfrm>
            <a:off x="1403648" y="1772816"/>
            <a:ext cx="6336704" cy="3888432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214200" y="214200"/>
            <a:ext cx="8714880" cy="64288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19" name="Table 2"/>
          <p:cNvGraphicFramePr/>
          <p:nvPr>
            <p:extLst>
              <p:ext uri="{D42A27DB-BD31-4B8C-83A1-F6EECF244321}">
                <p14:modId xmlns:p14="http://schemas.microsoft.com/office/powerpoint/2010/main" val="122722198"/>
              </p:ext>
            </p:extLst>
          </p:nvPr>
        </p:nvGraphicFramePr>
        <p:xfrm>
          <a:off x="357120" y="285840"/>
          <a:ext cx="8286480" cy="6217920"/>
        </p:xfrm>
        <a:graphic>
          <a:graphicData uri="http://schemas.openxmlformats.org/drawingml/2006/table">
            <a:tbl>
              <a:tblPr/>
              <a:tblGrid>
                <a:gridCol w="857160"/>
                <a:gridCol w="4714920"/>
                <a:gridCol w="1428480"/>
                <a:gridCol w="1285920"/>
              </a:tblGrid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БЫТОВАЯ ХИМИЯ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ВЕЛОСИПЕД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ДИСКИ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ЕДА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ИГРУШКИ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ПОХОД В МУЗЕЙ, КИНО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КВАРТПЛАТА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ТРАНСПОРТ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КОМПЬЮТЕР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МЕБЕЛЬ 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11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ОБУВЬ, ОДЕЖДА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  <a:tr h="49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strike="noStrike" spc="-1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12</a:t>
                      </a:r>
                      <a:endParaRPr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ОТДЫХ НА </a:t>
                      </a:r>
                      <a:r>
                        <a:rPr lang="ru-RU" sz="2800" b="1" strike="noStrike" spc="-1" dirty="0">
                          <a:solidFill>
                            <a:srgbClr val="1E1C1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hlinkClick r:id="rId2" action="ppaction://hlinksldjump"/>
                        </a:rPr>
                        <a:t>МОРЕ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FF3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244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usiness_Plan">
  <a:themeElements>
    <a:clrScheme name="Business Plan">
      <a:dk1>
        <a:sysClr val="windowText" lastClr="000000"/>
      </a:dk1>
      <a:lt1>
        <a:sysClr val="window" lastClr="FFFFFF"/>
      </a:lt1>
      <a:dk2>
        <a:srgbClr val="284E6A"/>
      </a:dk2>
      <a:lt2>
        <a:srgbClr val="EFE3C4"/>
      </a:lt2>
      <a:accent1>
        <a:srgbClr val="646F4D"/>
      </a:accent1>
      <a:accent2>
        <a:srgbClr val="934721"/>
      </a:accent2>
      <a:accent3>
        <a:srgbClr val="A46721"/>
      </a:accent3>
      <a:accent4>
        <a:srgbClr val="655E6D"/>
      </a:accent4>
      <a:accent5>
        <a:srgbClr val="3A5F7B"/>
      </a:accent5>
      <a:accent6>
        <a:srgbClr val="665E45"/>
      </a:accent6>
      <a:hlink>
        <a:srgbClr val="64A2C8"/>
      </a:hlink>
      <a:folHlink>
        <a:srgbClr val="9BA967"/>
      </a:folHlink>
    </a:clrScheme>
    <a:fontScheme name="School Presentation">
      <a:majorFont>
        <a:latin typeface="Bookman Old Style"/>
        <a:ea typeface=""/>
        <a:cs typeface=""/>
      </a:majorFont>
      <a:minorFont>
        <a:latin typeface="Segoe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79FDC98-7AF7-4E72-BB26-8372763C82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Business_Plan</Template>
  <TotalTime>0</TotalTime>
  <Words>668</Words>
  <Application>Microsoft Office PowerPoint</Application>
  <PresentationFormat>Экран (4:3)</PresentationFormat>
  <Paragraphs>250</Paragraphs>
  <Slides>14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Business_Plan</vt:lpstr>
      <vt:lpstr>Семейный бюджет</vt:lpstr>
      <vt:lpstr>Обоснование выбора</vt:lpstr>
      <vt:lpstr>Команда</vt:lpstr>
      <vt:lpstr>Сведения об уроке</vt:lpstr>
      <vt:lpstr>Задачи урока</vt:lpstr>
      <vt:lpstr>Ход урока</vt:lpstr>
      <vt:lpstr>Работа со счетным материалом</vt:lpstr>
      <vt:lpstr>Дети в банке</vt:lpstr>
      <vt:lpstr>Презентация PowerPoint</vt:lpstr>
      <vt:lpstr>Презентация PowerPoint</vt:lpstr>
      <vt:lpstr>Презентация PowerPoint</vt:lpstr>
      <vt:lpstr> Список литературы:</vt:lpstr>
      <vt:lpstr>Спасибо за внимание</vt:lpstr>
      <vt:lpstr>Семейный бюджет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2018-10-16T03:38:49Z</dcterms:created>
  <dcterms:modified xsi:type="dcterms:W3CDTF">2018-10-16T17:10:59Z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TC100819229990</vt:lpwstr>
  </property>
</Properties>
</file>