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</p:sldMasterIdLst>
  <p:notesMasterIdLst>
    <p:notesMasterId r:id="rId41"/>
  </p:notesMasterIdLst>
  <p:handoutMasterIdLst>
    <p:handoutMasterId r:id="rId42"/>
  </p:handoutMasterIdLst>
  <p:sldIdLst>
    <p:sldId id="311" r:id="rId4"/>
    <p:sldId id="259" r:id="rId5"/>
    <p:sldId id="31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6" r:id="rId14"/>
    <p:sldId id="287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3" r:id="rId23"/>
    <p:sldId id="281" r:id="rId24"/>
    <p:sldId id="282" r:id="rId25"/>
    <p:sldId id="284" r:id="rId26"/>
    <p:sldId id="288" r:id="rId27"/>
    <p:sldId id="285" r:id="rId28"/>
    <p:sldId id="286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0" r:id="rId38"/>
    <p:sldId id="309" r:id="rId39"/>
    <p:sldId id="310" r:id="rId40"/>
  </p:sldIdLst>
  <p:sldSz cx="9144000" cy="6858000" type="screen4x3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821E862-0F3B-407F-B5F1-0D3F3D12F16F}">
          <p14:sldIdLst>
            <p14:sldId id="311"/>
            <p14:sldId id="259"/>
            <p14:sldId id="312"/>
            <p14:sldId id="265"/>
            <p14:sldId id="266"/>
            <p14:sldId id="267"/>
            <p14:sldId id="268"/>
            <p14:sldId id="269"/>
            <p14:sldId id="270"/>
            <p14:sldId id="271"/>
            <p14:sldId id="276"/>
            <p14:sldId id="287"/>
            <p14:sldId id="273"/>
            <p14:sldId id="274"/>
            <p14:sldId id="275"/>
            <p14:sldId id="277"/>
            <p14:sldId id="278"/>
            <p14:sldId id="279"/>
            <p14:sldId id="280"/>
            <p14:sldId id="283"/>
            <p14:sldId id="281"/>
            <p14:sldId id="282"/>
            <p14:sldId id="284"/>
            <p14:sldId id="288"/>
            <p14:sldId id="285"/>
            <p14:sldId id="286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0"/>
            <p14:sldId id="309"/>
            <p14:sldId id="310"/>
          </p14:sldIdLst>
        </p14:section>
        <p14:section name="Раздел по умолчанию" id="{9066DC7F-8A76-4079-BB56-A3D605910CFA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79" autoAdjust="0"/>
  </p:normalViewPr>
  <p:slideViewPr>
    <p:cSldViewPr>
      <p:cViewPr>
        <p:scale>
          <a:sx n="77" d="100"/>
          <a:sy n="77" d="100"/>
        </p:scale>
        <p:origin x="-116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55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6F447-5DA3-4C3A-B58A-C0370B49B21C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D2F29-8A84-4502-8A3B-676C8AA44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47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9D06B17-6E9A-4F11-B99E-C0B621419F3B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400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2171C-6E37-4392-B274-9F546FDF77DA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9776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4830B-31DC-48ED-A0D9-75F456AFBD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56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3FDEFB44-EA95-4B35-8CAD-3103BE89ACFC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098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B806A-F3E3-4867-AA85-E65119A8673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673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893D5-322E-4474-81D5-33B16EB0780A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90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C9F77-7336-4830-9112-27AE84BBE17E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182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00A23-A361-447C-A072-4D9868FED2BA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809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2D57B-66E6-4623-A90E-8DEED0459255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86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EA652-E918-4B61-A1B5-9E1A656B9785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187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A095B-5798-464D-BC75-0C78A24C322E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1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06B17-6E9A-4F11-B99E-C0B621419F3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372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2171C-6E37-4392-B274-9F546FDF77DA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51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4830B-31DC-48ED-A0D9-75F456AFBD6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88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EFB44-EA95-4B35-8CAD-3103BE89ACFC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387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B806A-F3E3-4867-AA85-E65119A867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016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893D5-322E-4474-81D5-33B16EB078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708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C9F77-7336-4830-9112-27AE84BBE17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40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7C00A23-A361-447C-A072-4D9868FED2B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93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2D57B-66E6-4623-A90E-8DEED045925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917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EA652-E918-4B61-A1B5-9E1A656B978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446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D25A095B-5798-464D-BC75-0C78A24C322E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82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4AE53-E674-4F62-83C0-A20366A5EE23}" type="slidenum">
              <a:rPr lang="ru-RU" smtClean="0">
                <a:solidFill>
                  <a:srgbClr val="F0A22E">
                    <a:shade val="7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9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4AE53-E674-4F62-83C0-A20366A5EE23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7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18" Type="http://schemas.openxmlformats.org/officeDocument/2006/relationships/image" Target="../media/image8.png"/><Relationship Id="rId3" Type="http://schemas.openxmlformats.org/officeDocument/2006/relationships/slide" Target="slide5.xml"/><Relationship Id="rId7" Type="http://schemas.openxmlformats.org/officeDocument/2006/relationships/slide" Target="slide14.xml"/><Relationship Id="rId12" Type="http://schemas.openxmlformats.org/officeDocument/2006/relationships/slide" Target="slide25.xml"/><Relationship Id="rId17" Type="http://schemas.openxmlformats.org/officeDocument/2006/relationships/slide" Target="slide35.xml"/><Relationship Id="rId2" Type="http://schemas.openxmlformats.org/officeDocument/2006/relationships/notesSlide" Target="../notesSlides/notesSlide2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1" Type="http://schemas.openxmlformats.org/officeDocument/2006/relationships/slide" Target="slide23.xml"/><Relationship Id="rId5" Type="http://schemas.openxmlformats.org/officeDocument/2006/relationships/slide" Target="slide9.xml"/><Relationship Id="rId15" Type="http://schemas.openxmlformats.org/officeDocument/2006/relationships/slide" Target="slide31.xml"/><Relationship Id="rId10" Type="http://schemas.openxmlformats.org/officeDocument/2006/relationships/slide" Target="slide20.xml"/><Relationship Id="rId4" Type="http://schemas.openxmlformats.org/officeDocument/2006/relationships/slide" Target="slide7.xml"/><Relationship Id="rId9" Type="http://schemas.openxmlformats.org/officeDocument/2006/relationships/slide" Target="slide18.xml"/><Relationship Id="rId14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audio" Target="../media/audio40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4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539552" y="820300"/>
            <a:ext cx="8312727" cy="603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Учится можно только весело…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Чтобы переваривать знания,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надо поглощать их с аппетитом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Анатоль Франс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23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/>
              <a:t>Процент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3923928" y="4005064"/>
            <a:ext cx="397675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5148064" y="4221088"/>
            <a:ext cx="3453985" cy="13496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928" y="1441807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800" dirty="0">
                <a:solidFill>
                  <a:prstClr val="white"/>
                </a:solidFill>
              </a:rPr>
              <a:t>Что в ходит в состав бумажного полотна для денег?</a:t>
            </a: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>
            <a:normAutofit fontScale="92500"/>
          </a:bodyPr>
          <a:lstStyle/>
          <a:p>
            <a:pPr marL="0" lvl="0" indent="0" algn="ctr">
              <a:buNone/>
            </a:pPr>
            <a:r>
              <a:rPr lang="ru-RU" sz="4100" dirty="0">
                <a:solidFill>
                  <a:prstClr val="white"/>
                </a:solidFill>
              </a:rPr>
              <a:t>хлопок(75%) и лен (25%), а наличные деньги Австралии, Китая, Бразилии, Северной Ирландии, Румынии и многих других стран и вовсе сделаны из специального тонкого пластика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1619672" y="5051546"/>
            <a:ext cx="3096344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3456384" cy="1143000"/>
          </a:xfrm>
        </p:spPr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10445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/>
              <a:t>Набор продуктов питания, не продуктовых товаров, а также услуг, которые человек должен получать в любом случае.</a:t>
            </a:r>
            <a:endParaRPr lang="ru-RU" sz="4800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3168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/>
              <a:t>Продовольственная корзина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1619672" y="4077072"/>
            <a:ext cx="5200891" cy="19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8856984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«Перепутанные логические цепи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»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370" y="2711717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Прибыль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74902" y="3681325"/>
            <a:ext cx="1104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Риски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93605" y="3096550"/>
            <a:ext cx="104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Банк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1489" y="3034994"/>
            <a:ext cx="1653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Убыток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4028803"/>
            <a:ext cx="2410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Сбережения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08518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Составить логическую цепочку из экономических терминов</a:t>
            </a:r>
            <a:endParaRPr lang="ru-RU" sz="24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3589"/>
            <a:ext cx="7211144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43588"/>
            <a:ext cx="277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Сбережения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48452" y="2271785"/>
            <a:ext cx="104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Банк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59" y="3334918"/>
            <a:ext cx="2295700" cy="90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33" y="2393569"/>
            <a:ext cx="5921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256">
            <a:off x="6164043" y="2632324"/>
            <a:ext cx="5921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87" y="4420405"/>
            <a:ext cx="2361825" cy="101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46" y="4618820"/>
            <a:ext cx="1861245" cy="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256">
            <a:off x="6164042" y="2632324"/>
            <a:ext cx="5921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2600">
            <a:off x="5159384" y="3940406"/>
            <a:ext cx="5921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4802">
            <a:off x="7817701" y="4022423"/>
            <a:ext cx="5921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208"/>
            <a:ext cx="7211144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373616" cy="4349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/>
              <a:t>В квартире установлен прибор учёта расхода холодной воды (счётчик). Показания счетчика 1 сентября составляли 95 </a:t>
            </a:r>
            <a:r>
              <a:rPr lang="ru-RU" sz="3200" dirty="0" err="1" smtClean="0"/>
              <a:t>куб.м</a:t>
            </a:r>
            <a:r>
              <a:rPr lang="ru-RU" sz="3200" dirty="0" smtClean="0"/>
              <a:t> воды, а 1 октября – 101 </a:t>
            </a:r>
            <a:r>
              <a:rPr lang="ru-RU" sz="3200" dirty="0" err="1" smtClean="0"/>
              <a:t>куб.м</a:t>
            </a:r>
            <a:r>
              <a:rPr lang="ru-RU" sz="3200" dirty="0" smtClean="0"/>
              <a:t> холодной воды. Сколько нужно заплатить за холодную воду за сентябрь, если стоимость 1 </a:t>
            </a:r>
            <a:r>
              <a:rPr lang="ru-RU" sz="3200" dirty="0" err="1" smtClean="0"/>
              <a:t>куб.м</a:t>
            </a:r>
            <a:r>
              <a:rPr lang="ru-RU" sz="3200" dirty="0" smtClean="0"/>
              <a:t> холодной воды составляет 44 руб.50 коп. ?</a:t>
            </a: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7200" dirty="0" smtClean="0"/>
          </a:p>
          <a:p>
            <a:pPr algn="ctr">
              <a:buNone/>
            </a:pPr>
            <a:r>
              <a:rPr lang="ru-RU" sz="7200" b="1" dirty="0" smtClean="0"/>
              <a:t>267 рублей</a:t>
            </a:r>
            <a:endParaRPr lang="ru-RU" sz="72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48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Площадь одной комнаты 12 </a:t>
            </a:r>
            <a:r>
              <a:rPr lang="ru-RU" sz="4400" dirty="0" err="1" smtClean="0"/>
              <a:t>кв.м</a:t>
            </a:r>
            <a:r>
              <a:rPr lang="ru-RU" sz="4400" dirty="0" smtClean="0"/>
              <a:t>, и она составляет 25 % площади всей квартиры. Найдите площадь всей квартиры.</a:t>
            </a:r>
          </a:p>
          <a:p>
            <a:endParaRPr lang="ru-RU" sz="4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8000" dirty="0" smtClean="0"/>
          </a:p>
          <a:p>
            <a:pPr marL="0" indent="0" algn="ctr">
              <a:buNone/>
            </a:pPr>
            <a:r>
              <a:rPr lang="ru-RU" sz="8000" dirty="0" smtClean="0"/>
              <a:t>48 </a:t>
            </a:r>
            <a:r>
              <a:rPr lang="ru-RU" sz="8000" dirty="0" err="1" smtClean="0"/>
              <a:t>кв.м</a:t>
            </a:r>
            <a:endParaRPr lang="ru-RU" sz="8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Семейный</a:t>
            </a:r>
            <a:r>
              <a:rPr lang="ru-RU" b="1" dirty="0" smtClean="0"/>
              <a:t> </a:t>
            </a:r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1764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400" dirty="0" smtClean="0"/>
              <a:t>Отец взял в банке кредит 18000 рублей на год под 17%. Он должен погашать кредит, внося в банк ежемесячно одинаковую сумму денег, вместе с процентами. Сколько рублей он должен вносить в банк ежемесячно?.</a:t>
            </a:r>
            <a:endParaRPr lang="ru-RU" sz="4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625252"/>
            <a:ext cx="7211144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007" y="1988840"/>
            <a:ext cx="8229600" cy="26642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8000" b="1" dirty="0" smtClean="0"/>
              <a:t>1755 рублей</a:t>
            </a:r>
            <a:endParaRPr lang="ru-RU" sz="80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Стоимость месячного абонемента в бассейн составляет 1500 рублей, о стоимость одного посещения – 140 рублей. За месяц Кирилл посетил 12 раз. На сколько рублей меньше он бы потратил, если бы приобрёл месячный абонемент в бассейн?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377301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8000" b="1" dirty="0" smtClean="0"/>
          </a:p>
          <a:p>
            <a:pPr algn="ctr">
              <a:buNone/>
            </a:pPr>
            <a:r>
              <a:rPr lang="ru-RU" sz="7200" b="1" dirty="0" smtClean="0"/>
              <a:t>На 180 рублей</a:t>
            </a:r>
            <a:endParaRPr lang="ru-RU" sz="72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/>
              <a:t>Копейка </a:t>
            </a:r>
            <a:r>
              <a:rPr lang="ru-RU" b="1" dirty="0"/>
              <a:t>рубль бережёт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0479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dirty="0" smtClean="0"/>
              <a:t>    На </a:t>
            </a:r>
            <a:r>
              <a:rPr lang="ru-RU" dirty="0"/>
              <a:t>Руси существовала обменная монета – серебряная гривна (брусок). Если </a:t>
            </a:r>
            <a:r>
              <a:rPr lang="ru-RU" dirty="0" smtClean="0"/>
              <a:t>вещь </a:t>
            </a:r>
            <a:r>
              <a:rPr lang="ru-RU" dirty="0"/>
              <a:t>стоила меньше, то от гривны отрубали кружок. Что же получалось?</a:t>
            </a:r>
            <a:endParaRPr lang="ru-RU" dirty="0" smtClean="0"/>
          </a:p>
          <a:p>
            <a:pPr fontAlgn="base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6902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            </a:t>
            </a:r>
            <a:r>
              <a:rPr lang="ru-RU" sz="7200" b="1" dirty="0" smtClean="0"/>
              <a:t> Рубль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271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Спор­тив­ный ма­га­зин про­во­дит акцию: «Любая фут­бол­ка по цене 300 руб­лей. При по­куп­ке двух фут­бо­лок — скид­ка на вто­рую 60%». Сколь­ко руб­лей придётся за­пла­тить за по­куп­ку двух фут­бо­лок?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2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23527" y="404664"/>
            <a:ext cx="860107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itz Quadrata Cyrillic" pitchFamily="18" charset="0"/>
              </a:rPr>
              <a:t>Правила игры:</a:t>
            </a:r>
            <a:r>
              <a:rPr lang="ru-RU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 игре принимают участие 3 команды по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5 человек.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Задача каждой команды набрать как можно большее количество баллов.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Для этого необходимо правильно ответить на вопросы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, но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не только правильно ответить, но и сделать большую ставку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баллов.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	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Каждый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вопрос имеет свою стоимость, на обдумывание дается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2 минуты для устного ответа и 5 минут на решение задач,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отвечает та команда, которая быстрее поднимет руку.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Если команда ответила правильно, то она выбирает следующий вопрос.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вопрос 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кот в мешке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право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ответа имеет та команда,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у которой </a:t>
            </a:r>
            <a:r>
              <a:rPr lang="ru-RU" sz="28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меньше баллов.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Баллы 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прибавляются тому члену команды, кто ответил правильно и суммируются для команды.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351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00808"/>
            <a:ext cx="8229600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8000" b="1" dirty="0" smtClean="0"/>
          </a:p>
          <a:p>
            <a:pPr marL="0" indent="0" algn="ctr">
              <a:buNone/>
            </a:pPr>
            <a:r>
              <a:rPr lang="ru-RU" sz="8000" b="1" dirty="0" smtClean="0"/>
              <a:t>420 рублей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2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9567"/>
            <a:ext cx="7211144" cy="1143000"/>
          </a:xfrm>
        </p:spPr>
        <p:txBody>
          <a:bodyPr/>
          <a:lstStyle/>
          <a:p>
            <a:pPr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6856" y="2132856"/>
            <a:ext cx="8229600" cy="352839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 smtClean="0"/>
              <a:t> </a:t>
            </a:r>
            <a:r>
              <a:rPr lang="ru-RU" sz="5200" dirty="0" smtClean="0"/>
              <a:t>Налог </a:t>
            </a:r>
            <a:r>
              <a:rPr lang="ru-RU" sz="5200" dirty="0"/>
              <a:t>на доходы составляет 13% от заработной платы. </a:t>
            </a:r>
            <a:r>
              <a:rPr lang="ru-RU" sz="5200" dirty="0" smtClean="0"/>
              <a:t>После </a:t>
            </a:r>
            <a:r>
              <a:rPr lang="ru-RU" sz="5200" dirty="0"/>
              <a:t>удержания налога на доходы Мария Константиновна получила 9570 рублей. </a:t>
            </a:r>
            <a:r>
              <a:rPr lang="ru-RU" sz="5200" dirty="0" smtClean="0"/>
              <a:t>Сколько </a:t>
            </a:r>
            <a:r>
              <a:rPr lang="ru-RU" sz="5200" dirty="0"/>
              <a:t>рублей составляет заработная плата Марии Константиновны?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3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72816"/>
            <a:ext cx="822960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7200" b="1" dirty="0" smtClean="0"/>
          </a:p>
          <a:p>
            <a:pPr marL="0" indent="0" algn="ctr">
              <a:buNone/>
            </a:pPr>
            <a:r>
              <a:rPr lang="ru-RU" sz="7200" b="1" dirty="0"/>
              <a:t>11 000 </a:t>
            </a:r>
            <a:r>
              <a:rPr lang="ru-RU" sz="7200" b="1" dirty="0" smtClean="0"/>
              <a:t>рублей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3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600" dirty="0"/>
              <a:t>На счету Машиного мобильного телефона было 53 рубля, а после разговора с Леной осталось 8 рублей. Сколько минут длился разговор с Леной, если одна минута разговора стоит 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2 </a:t>
            </a:r>
            <a:r>
              <a:rPr lang="ru-RU" sz="3600" dirty="0"/>
              <a:t>рубля 50 копеек?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4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Копейка рубль бережёт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38450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7200" dirty="0" smtClean="0"/>
          </a:p>
          <a:p>
            <a:pPr algn="ctr">
              <a:buNone/>
            </a:pPr>
            <a:r>
              <a:rPr lang="ru-RU" sz="7200" dirty="0" smtClean="0"/>
              <a:t>18 минут</a:t>
            </a:r>
            <a:endParaRPr lang="ru-RU" sz="7200" b="1" dirty="0" smtClean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4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9208"/>
            <a:ext cx="7067128" cy="967544"/>
          </a:xfrm>
        </p:spPr>
        <p:txBody>
          <a:bodyPr/>
          <a:lstStyle/>
          <a:p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91264" cy="4392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Для квар­ти­ры пло­ща­дью 75 кв. м за­ка­зан на­тяж­ной по­то­лок бе­ло­го цвета. Сто­и­мость работ по уста­нов­ке на­тяж­ных по­тол­ков при­ве­де­на в таблице</a:t>
            </a:r>
            <a:r>
              <a:rPr lang="ru-RU" sz="2400" dirty="0" smtClean="0"/>
              <a:t>.</a:t>
            </a:r>
            <a:r>
              <a:rPr lang="ru-RU" sz="2400" dirty="0"/>
              <a:t> Ка­ко­ва сто­и­мость за­ка­за, если дей­ству­ет се­зон­ная скид­ка в 5</a:t>
            </a:r>
            <a:r>
              <a:rPr lang="ru-RU" sz="2400" dirty="0" smtClean="0"/>
              <a:t>%?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5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36249"/>
              </p:ext>
            </p:extLst>
          </p:nvPr>
        </p:nvGraphicFramePr>
        <p:xfrm>
          <a:off x="457200" y="3375501"/>
          <a:ext cx="8229600" cy="1828800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Цвет потолка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Цена в руб­лях за 1 м</a:t>
                      </a:r>
                      <a:r>
                        <a:rPr lang="ru-RU" sz="2000" b="1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(в за­висмо­сти от пло­ща­ли помещения)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до 10 м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от 11 до 30 м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от 31 до 60 м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свыше 60 м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белый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цветной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1350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750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9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 в мешке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7200" dirty="0" smtClean="0"/>
          </a:p>
          <a:p>
            <a:pPr marL="0" indent="0" algn="ctr">
              <a:buNone/>
            </a:pPr>
            <a:r>
              <a:rPr lang="ru-RU" sz="7200" b="1" dirty="0" smtClean="0"/>
              <a:t>42 </a:t>
            </a:r>
            <a:r>
              <a:rPr lang="ru-RU" sz="7200" b="1" dirty="0"/>
              <a:t>750 рублей</a:t>
            </a:r>
            <a:endParaRPr lang="ru-RU" sz="7200" b="1" dirty="0" smtClean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</a:rPr>
              <a:t>5</a:t>
            </a:r>
            <a:r>
              <a:rPr lang="ru-RU" sz="3600" b="1" dirty="0" smtClean="0">
                <a:solidFill>
                  <a:prstClr val="white"/>
                </a:solidFill>
              </a:rPr>
              <a:t>0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36267" y="129078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68900" y="128289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877012" y="128087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885124" y="129829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05227" y="128876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36267" y="283742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88268" y="283742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877012" y="283742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880482" y="283041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880706" y="283742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63911" y="432409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429309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429309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08126" y="43003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32871" y="432409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55925" y="1290782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/>
              <a:t>Деньги</a:t>
            </a:r>
            <a:endParaRPr lang="ru-RU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32396" y="2816786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/>
              <a:t>Семейный бюджет</a:t>
            </a:r>
            <a:endParaRPr lang="ru-RU" sz="3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432409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Копейка рубль бережёт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22" y="17488"/>
            <a:ext cx="1302418" cy="6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20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013">
            <a:off x="451568" y="2783083"/>
            <a:ext cx="3919436" cy="17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170080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Что такое деньги</a:t>
            </a:r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635">
            <a:off x="5661778" y="1730575"/>
            <a:ext cx="3113565" cy="135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3275856" y="3501008"/>
            <a:ext cx="5200891" cy="19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7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3312368" cy="1143000"/>
          </a:xfrm>
        </p:spPr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spcBef>
                <a:spcPts val="500"/>
              </a:spcBef>
              <a:buNone/>
            </a:pPr>
            <a:r>
              <a:rPr lang="ru-RU" altLang="ru-RU" sz="4300" b="1" dirty="0">
                <a:latin typeface="Chicago" pitchFamily="32" charset="0"/>
                <a:ea typeface="Arial Unicode MS" pitchFamily="34" charset="-128"/>
                <a:cs typeface="Arial Unicode MS" pitchFamily="34" charset="-128"/>
              </a:rPr>
              <a:t>Деньги – это то, что используют люди для покупки нужных вещей и предметов. </a:t>
            </a:r>
            <a:endParaRPr lang="ru-RU" altLang="ru-RU" sz="4300" b="1" dirty="0" smtClean="0">
              <a:latin typeface="Chicago" pitchFamily="32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500"/>
              </a:spcBef>
              <a:buNone/>
            </a:pPr>
            <a:r>
              <a:rPr lang="ru-RU" altLang="ru-RU" sz="4300" b="1" dirty="0" smtClean="0">
                <a:latin typeface="Chicago" pitchFamily="32" charset="0"/>
                <a:ea typeface="Arial Unicode MS" pitchFamily="34" charset="-128"/>
                <a:cs typeface="Arial Unicode MS" pitchFamily="34" charset="-128"/>
              </a:rPr>
              <a:t>Это </a:t>
            </a:r>
            <a:r>
              <a:rPr lang="ru-RU" altLang="ru-RU" sz="4300" b="1" dirty="0">
                <a:latin typeface="Chicago" pitchFamily="32" charset="0"/>
                <a:ea typeface="Arial Unicode MS" pitchFamily="34" charset="-128"/>
                <a:cs typeface="Arial Unicode MS" pitchFamily="34" charset="-128"/>
              </a:rPr>
              <a:t>то, что они получают за свой труд.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539552" y="526373"/>
            <a:ext cx="3515543" cy="13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2664296" cy="1143000"/>
          </a:xfrm>
        </p:spPr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359" y="2780928"/>
            <a:ext cx="8229600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Денежная единица какой либо страны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683568" y="548680"/>
            <a:ext cx="3947591" cy="17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</a:t>
            </a:r>
            <a:r>
              <a:rPr lang="ru-RU" b="1" dirty="0" smtClean="0"/>
              <a:t>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091740"/>
            <a:ext cx="8229600" cy="18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/>
              <a:t>Валюта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1115616" y="4293096"/>
            <a:ext cx="4235623" cy="16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960120"/>
            <a:ext cx="3240360" cy="1143000"/>
          </a:xfrm>
        </p:spPr>
        <p:txBody>
          <a:bodyPr/>
          <a:lstStyle/>
          <a:p>
            <a:pPr algn="ctr"/>
            <a:r>
              <a:rPr lang="ru-RU" b="1" dirty="0" smtClean="0"/>
              <a:t>Деньги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796" y="2636912"/>
            <a:ext cx="7136724" cy="2736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Доход от капитала, переданного во временное пользование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1145"/>
          <a:stretch/>
        </p:blipFill>
        <p:spPr>
          <a:xfrm>
            <a:off x="354760" y="980728"/>
            <a:ext cx="3744416" cy="1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667</Words>
  <Application>Microsoft Office PowerPoint</Application>
  <PresentationFormat>Экран (4:3)</PresentationFormat>
  <Paragraphs>158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Тема Office</vt:lpstr>
      <vt:lpstr>Трек</vt:lpstr>
      <vt:lpstr>1_Поток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Деньги</vt:lpstr>
      <vt:lpstr>Деньги</vt:lpstr>
      <vt:lpstr>Деньги</vt:lpstr>
      <vt:lpstr>Деньги</vt:lpstr>
      <vt:lpstr>Деньги</vt:lpstr>
      <vt:lpstr>Деньги</vt:lpstr>
      <vt:lpstr>Презентация PowerPoint</vt:lpstr>
      <vt:lpstr>Кот в мешке</vt:lpstr>
      <vt:lpstr>Кот в мешке</vt:lpstr>
      <vt:lpstr>Деньги</vt:lpstr>
      <vt:lpstr>Деньги</vt:lpstr>
      <vt:lpstr>Семейный бюджет</vt:lpstr>
      <vt:lpstr>Семейный бюджет</vt:lpstr>
      <vt:lpstr>Семейный бюджет</vt:lpstr>
      <vt:lpstr>Семейный бюджет</vt:lpstr>
      <vt:lpstr>Презентация PowerPoint</vt:lpstr>
      <vt:lpstr>Кот в мешке</vt:lpstr>
      <vt:lpstr>Кот в мешке</vt:lpstr>
      <vt:lpstr>Семейный бюджет</vt:lpstr>
      <vt:lpstr>Семейный бюджет</vt:lpstr>
      <vt:lpstr>Семейный бюджет</vt:lpstr>
      <vt:lpstr>Семейный бюджет</vt:lpstr>
      <vt:lpstr>Копейка рубль бережёт </vt:lpstr>
      <vt:lpstr>Копейка рубль бережёт</vt:lpstr>
      <vt:lpstr>Копейка рубль бережёт</vt:lpstr>
      <vt:lpstr>Копейка рубль бережёт</vt:lpstr>
      <vt:lpstr>Копейка рубль бережёт</vt:lpstr>
      <vt:lpstr>Копейка рубль бережёт</vt:lpstr>
      <vt:lpstr>Копейка рубль бережёт</vt:lpstr>
      <vt:lpstr>Копейка рубль бережёт</vt:lpstr>
      <vt:lpstr>Презентация PowerPoint</vt:lpstr>
      <vt:lpstr>Кот в мешке</vt:lpstr>
      <vt:lpstr>Кот в мешке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дом</cp:lastModifiedBy>
  <cp:revision>122</cp:revision>
  <dcterms:created xsi:type="dcterms:W3CDTF">2014-05-16T09:35:17Z</dcterms:created>
  <dcterms:modified xsi:type="dcterms:W3CDTF">2018-10-23T19:07:59Z</dcterms:modified>
</cp:coreProperties>
</file>