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2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6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i="1" dirty="0" smtClean="0">
                <a:solidFill>
                  <a:schemeClr val="accent1">
                    <a:lumMod val="75000"/>
                  </a:schemeClr>
                </a:solidFill>
              </a:rPr>
              <a:t>Количество</a:t>
            </a:r>
            <a:r>
              <a:rPr lang="ru-RU" b="0" i="1" baseline="0" dirty="0" smtClean="0">
                <a:solidFill>
                  <a:schemeClr val="accent1">
                    <a:lumMod val="75000"/>
                  </a:schemeClr>
                </a:solidFill>
              </a:rPr>
              <a:t> зарегистрированных участников в разбивке                     по субъектам Российской Федерации</a:t>
            </a:r>
            <a:endParaRPr lang="ru-RU" b="0" i="1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6380362978239887"/>
          <c:y val="2.5942697221007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CF-4646-BCAA-4FF5C7AE94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CF-4646-BCAA-4FF5C7AE94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CF-4646-BCAA-4FF5C7AE94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CF-4646-BCAA-4FF5C7AE94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CF-4646-BCAA-4FF5C7AE94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CF-4646-BCAA-4FF5C7AE94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CF-4646-BCAA-4FF5C7AE946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6CF-4646-BCAA-4FF5C7AE946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6CF-4646-BCAA-4FF5C7AE946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6CF-4646-BCAA-4FF5C7AE946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6CF-4646-BCAA-4FF5C7AE94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Москва </c:v>
                </c:pt>
                <c:pt idx="1">
                  <c:v>Московская область</c:v>
                </c:pt>
                <c:pt idx="2">
                  <c:v>Пермский край</c:v>
                </c:pt>
                <c:pt idx="3">
                  <c:v>Алтайский край</c:v>
                </c:pt>
                <c:pt idx="4">
                  <c:v>Санкт-Петербург</c:v>
                </c:pt>
                <c:pt idx="5">
                  <c:v>Нижегородская область</c:v>
                </c:pt>
                <c:pt idx="6">
                  <c:v>Свердловская область</c:v>
                </c:pt>
                <c:pt idx="7">
                  <c:v>Татарстан</c:v>
                </c:pt>
                <c:pt idx="8">
                  <c:v>Краснодарский край</c:v>
                </c:pt>
                <c:pt idx="9">
                  <c:v>Кировская область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1198</c:v>
                </c:pt>
                <c:pt idx="1">
                  <c:v>284</c:v>
                </c:pt>
                <c:pt idx="2">
                  <c:v>265</c:v>
                </c:pt>
                <c:pt idx="3">
                  <c:v>230</c:v>
                </c:pt>
                <c:pt idx="4">
                  <c:v>169</c:v>
                </c:pt>
                <c:pt idx="5">
                  <c:v>113</c:v>
                </c:pt>
                <c:pt idx="6">
                  <c:v>106</c:v>
                </c:pt>
                <c:pt idx="7">
                  <c:v>88</c:v>
                </c:pt>
                <c:pt idx="8">
                  <c:v>87</c:v>
                </c:pt>
                <c:pt idx="9">
                  <c:v>87</c:v>
                </c:pt>
                <c:pt idx="10">
                  <c:v>1638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A-413A-BCA2-9A76ED7969B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olymp.hse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olymp.hse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yolymp.hse.ru/school.html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hse.ru/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yolymp.hse.ru/school.html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Олимпиада «высшая проба»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95438" y="3504885"/>
            <a:ext cx="9755187" cy="1023285"/>
          </a:xfrm>
        </p:spPr>
        <p:txBody>
          <a:bodyPr/>
          <a:lstStyle/>
          <a:p>
            <a:r>
              <a:rPr lang="ru-RU" dirty="0" smtClean="0"/>
              <a:t>Профиль «финансовая грамотность»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6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9382" y="157942"/>
            <a:ext cx="11288683" cy="94765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346492">
                    <a:lumMod val="60000"/>
                    <a:lumOff val="40000"/>
                  </a:srgbClr>
                </a:solidFill>
              </a:rPr>
              <a:t>как убедится, что Регистрация прошла успешно?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85800" y="1238596"/>
            <a:ext cx="10394707" cy="42727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Обратите внимание: </a:t>
            </a:r>
            <a:r>
              <a:rPr lang="ru-RU" dirty="0"/>
              <a:t>только после получения на указанный адрес электронной почты письма с перечнем выбранных состязаний и присвоенным регистрационным </a:t>
            </a:r>
            <a:r>
              <a:rPr lang="ru-RU" dirty="0" smtClean="0"/>
              <a:t>номером,  </a:t>
            </a:r>
            <a:r>
              <a:rPr lang="ru-RU" dirty="0"/>
              <a:t>регистрацию можно считать успешно </a:t>
            </a:r>
            <a:r>
              <a:rPr lang="ru-RU" dirty="0" smtClean="0"/>
              <a:t>пройденной</a:t>
            </a:r>
            <a:endParaRPr lang="ru-RU" dirty="0"/>
          </a:p>
          <a:p>
            <a:pPr algn="just"/>
            <a:r>
              <a:rPr lang="ru-RU" dirty="0"/>
              <a:t>Чтобы убедиться в успешной регистрации, </a:t>
            </a:r>
            <a:r>
              <a:rPr lang="ru-RU" dirty="0" smtClean="0"/>
              <a:t>необходимо НАЙТИ ДАННЫЕ УЧАСТНИКА В </a:t>
            </a:r>
            <a:r>
              <a:rPr lang="ru-RU" dirty="0" err="1" smtClean="0"/>
              <a:t>спискАХ</a:t>
            </a:r>
            <a:r>
              <a:rPr lang="ru-RU" dirty="0" smtClean="0"/>
              <a:t> </a:t>
            </a:r>
            <a:r>
              <a:rPr lang="ru-RU" dirty="0"/>
              <a:t>зарегистрировавшихся участников (обратите внимание, что списки обновляются 3 раза </a:t>
            </a:r>
            <a:r>
              <a:rPr lang="ru-RU" dirty="0" smtClean="0"/>
              <a:t>                  в </a:t>
            </a:r>
            <a:r>
              <a:rPr lang="ru-RU" dirty="0"/>
              <a:t>сутки</a:t>
            </a:r>
            <a:r>
              <a:rPr lang="ru-RU" dirty="0" smtClean="0"/>
              <a:t>)</a:t>
            </a:r>
            <a:endParaRPr lang="ru-RU" dirty="0"/>
          </a:p>
          <a:p>
            <a:pPr algn="just"/>
            <a:r>
              <a:rPr lang="ru-RU" dirty="0"/>
              <a:t>К участию в олимпиаде будут допущены только участники, успешно завершившие регистрацию (шаг 2) в указанные </a:t>
            </a:r>
            <a:r>
              <a:rPr lang="ru-RU" dirty="0" smtClean="0"/>
              <a:t>сроки</a:t>
            </a:r>
            <a:endParaRPr lang="ru-RU" dirty="0"/>
          </a:p>
          <a:p>
            <a:pPr algn="just"/>
            <a:r>
              <a:rPr lang="ru-RU" dirty="0">
                <a:solidFill>
                  <a:srgbClr val="C00000"/>
                </a:solidFill>
              </a:rPr>
              <a:t>Обратите внимание </a:t>
            </a:r>
            <a:r>
              <a:rPr lang="ru-RU" dirty="0"/>
              <a:t>— к участию во втором этапе олимпиады НЕ допускаются школьники, загрузившие при регистрации некорректные документы в качестве согласия на обработку персональных </a:t>
            </a:r>
            <a:r>
              <a:rPr lang="ru-RU" dirty="0" smtClean="0"/>
              <a:t>данных, </a:t>
            </a:r>
            <a:r>
              <a:rPr lang="ru-RU" dirty="0"/>
              <a:t>независимо от результата участия в отборочном </a:t>
            </a:r>
            <a:r>
              <a:rPr lang="ru-RU" dirty="0" smtClean="0"/>
              <a:t>этапе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9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141316"/>
            <a:ext cx="10394706" cy="11554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Документы, регламентирующие проведение олимпиады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4691" y="1487979"/>
            <a:ext cx="3100647" cy="1120166"/>
          </a:xfrm>
        </p:spPr>
        <p:txBody>
          <a:bodyPr/>
          <a:lstStyle/>
          <a:p>
            <a:r>
              <a:rPr lang="ru-RU" dirty="0" smtClean="0"/>
              <a:t>Порядок проведения олимпиад школьников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9467" t="16385" r="48543" b="30110"/>
          <a:stretch/>
        </p:blipFill>
        <p:spPr>
          <a:xfrm>
            <a:off x="291635" y="2618488"/>
            <a:ext cx="2858197" cy="276644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86248" y="1404851"/>
            <a:ext cx="3654879" cy="1234806"/>
          </a:xfrm>
        </p:spPr>
        <p:txBody>
          <a:bodyPr/>
          <a:lstStyle/>
          <a:p>
            <a:r>
              <a:rPr lang="ru-RU" dirty="0" smtClean="0"/>
              <a:t>ПЕРЕЧЕНЬ ОЛИМПИАД ШКОЛЬНИКОВ                                     НА 2018-2019 УЧЕБНЫЙ ГОД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2472" t="10638" r="34273" b="16599"/>
          <a:stretch/>
        </p:blipFill>
        <p:spPr>
          <a:xfrm>
            <a:off x="3677104" y="2548745"/>
            <a:ext cx="2562022" cy="296259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766399" y="1487979"/>
            <a:ext cx="4663602" cy="11688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ПОЛОЖЕНИЕ И РЕГЛАМЕНТ ОЛИМПИАДЫ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«ВЫСШАЯ ПРОБА»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1569" t="17992" r="30802" b="12903"/>
          <a:stretch/>
        </p:blipFill>
        <p:spPr>
          <a:xfrm>
            <a:off x="6892976" y="2656811"/>
            <a:ext cx="2307486" cy="27177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1358" t="19941" r="31854" b="8170"/>
          <a:stretch/>
        </p:blipFill>
        <p:spPr>
          <a:xfrm>
            <a:off x="9327039" y="2656810"/>
            <a:ext cx="2170700" cy="2717775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15"/>
          </p:nvPr>
        </p:nvSpPr>
        <p:spPr>
          <a:xfrm>
            <a:off x="124691" y="2639658"/>
            <a:ext cx="3192087" cy="29714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6"/>
          </p:nvPr>
        </p:nvSpPr>
        <p:spPr>
          <a:xfrm>
            <a:off x="3752611" y="2548745"/>
            <a:ext cx="2547426" cy="29625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7"/>
          </p:nvPr>
        </p:nvSpPr>
        <p:spPr>
          <a:xfrm>
            <a:off x="6629982" y="2747723"/>
            <a:ext cx="4450526" cy="26268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2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5801" y="108065"/>
            <a:ext cx="10396882" cy="108896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МАТЕРИАЛЫ ДЛЯ ПОДГОТОВКИ – ДЕМОНСТРАЦИОННЫЙ ВАРИАНТ</a:t>
            </a:r>
            <a:endParaRPr lang="ru-RU" sz="40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9542" t="4471" r="12442" b="22210"/>
          <a:stretch/>
        </p:blipFill>
        <p:spPr>
          <a:xfrm>
            <a:off x="207818" y="1197032"/>
            <a:ext cx="6941128" cy="4139493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7356764" y="1363288"/>
            <a:ext cx="4239491" cy="411479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Выбрав  профиль «финансовая грамотность» можно ознакомится с: </a:t>
            </a:r>
          </a:p>
          <a:p>
            <a:pPr algn="just"/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Материалами для подготовки: </a:t>
            </a:r>
            <a:r>
              <a:rPr lang="ru-RU" sz="1600" dirty="0" smtClean="0"/>
              <a:t>перечнем и содержанием тем для 9, 10                          и 11 классов; демонстрационными вариантами </a:t>
            </a:r>
            <a:r>
              <a:rPr lang="en-US" sz="1600" dirty="0" smtClean="0"/>
              <a:t>I </a:t>
            </a:r>
            <a:r>
              <a:rPr lang="ru-RU" sz="1600" dirty="0" smtClean="0"/>
              <a:t>ЭТАПА 2018-2019 учебного года</a:t>
            </a:r>
          </a:p>
          <a:p>
            <a:pPr algn="just"/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Заданиями и решениями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1600" dirty="0" smtClean="0"/>
              <a:t>заданиями, их решением и критериями оценивания олимпиадных заданий </a:t>
            </a:r>
            <a:r>
              <a:rPr lang="en-US" sz="1600" dirty="0" smtClean="0"/>
              <a:t>ii</a:t>
            </a:r>
            <a:r>
              <a:rPr lang="ru-RU" sz="1600" dirty="0" smtClean="0"/>
              <a:t> ЭТАПА                                               2017-2018 учебного 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0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99753"/>
            <a:ext cx="10396882" cy="7065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этап олимпиады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33004" y="806335"/>
            <a:ext cx="11513127" cy="469668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Первый (отборочный) этап проводится в </a:t>
            </a:r>
            <a:r>
              <a:rPr lang="ru-RU" dirty="0" smtClean="0"/>
              <a:t>форме выполнения </a:t>
            </a:r>
            <a:r>
              <a:rPr lang="ru-RU" dirty="0"/>
              <a:t>олимпиадных заданий в дистанционном формате в режиме </a:t>
            </a:r>
            <a:r>
              <a:rPr lang="ru-RU" dirty="0" err="1"/>
              <a:t>оn-line</a:t>
            </a:r>
            <a:r>
              <a:rPr lang="ru-RU" dirty="0"/>
              <a:t> с использованием </a:t>
            </a:r>
            <a:r>
              <a:rPr lang="ru-RU" dirty="0" smtClean="0"/>
              <a:t> </a:t>
            </a:r>
            <a:r>
              <a:rPr lang="ru-RU" dirty="0"/>
              <a:t>информационно-телекоммуникационной сети «Интернет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Принять </a:t>
            </a:r>
            <a:r>
              <a:rPr lang="ru-RU" dirty="0"/>
              <a:t>участие в олимпиадных состязаниях первого (отборочного) этапа в дистанционном формате можно в любом регионе при наличии компьютера, имеющего доступ к сети «Интернет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К участию в состязаниях первого (отборочного) этапа Олимпиады допускаются школьники, прошедшие </a:t>
            </a:r>
            <a:r>
              <a:rPr lang="ru-RU" dirty="0" smtClean="0"/>
              <a:t>регистрацию</a:t>
            </a:r>
          </a:p>
          <a:p>
            <a:pPr algn="just"/>
            <a:r>
              <a:rPr lang="ru-RU" dirty="0" smtClean="0"/>
              <a:t>Состязания </a:t>
            </a:r>
            <a:r>
              <a:rPr lang="ru-RU" dirty="0"/>
              <a:t>первого (отборочного) этапа в дистанционном формате проводятся в соответствии с расписанием. Расписание публикуется на странице Олимпиады на корпоративном сайте (портале) НИУ ВШЭ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olymp.hse.ru</a:t>
            </a:r>
            <a:r>
              <a:rPr lang="ru-RU" dirty="0" smtClean="0"/>
              <a:t> не </a:t>
            </a:r>
            <a:r>
              <a:rPr lang="ru-RU" dirty="0"/>
              <a:t>позднее, чем за две недели до начала состязаний первого (отборочного) </a:t>
            </a:r>
            <a:r>
              <a:rPr lang="ru-RU" dirty="0" smtClean="0"/>
              <a:t>этапа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отведенное расписанием время участник регистрируется в системе проведения Олимпиады (вводит логин и пароль). Участник получает доступ сразу ко всем заданиям случайным образом сгенерированного варианта и имеет возможность самостоятельно определить порядок выполнения </a:t>
            </a:r>
            <a:r>
              <a:rPr lang="ru-RU" dirty="0" smtClean="0"/>
              <a:t>заданий</a:t>
            </a:r>
          </a:p>
          <a:p>
            <a:pPr algn="just"/>
            <a:r>
              <a:rPr lang="ru-RU" dirty="0" smtClean="0"/>
              <a:t>Время </a:t>
            </a:r>
            <a:r>
              <a:rPr lang="ru-RU" dirty="0"/>
              <a:t>выполнения заданий ограничено. Участник имеет возможность корректировать свои ответы до истечения отведенного </a:t>
            </a:r>
            <a:r>
              <a:rPr lang="ru-RU" dirty="0" smtClean="0"/>
              <a:t>времени</a:t>
            </a:r>
            <a:endParaRPr lang="ru-RU" dirty="0"/>
          </a:p>
          <a:p>
            <a:pPr algn="just"/>
            <a:r>
              <a:rPr lang="ru-RU" dirty="0" smtClean="0"/>
              <a:t>Принять </a:t>
            </a:r>
            <a:r>
              <a:rPr lang="ru-RU" dirty="0"/>
              <a:t>участие в каждом олимпиадном состязании участник может только один раз с любого компьютера, имеющего доступ в сеть «Интернет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Участник после выполнения заданий подтверждает желание завершить олимпиадное состязание, используя активные элементы интерфейса персональной страницы. По истечении установленного времени система автоматически прекратит доступ участника к заданиям и учтет только те ответы, которые даны </a:t>
            </a:r>
            <a:r>
              <a:rPr lang="ru-RU" dirty="0" smtClean="0"/>
              <a:t>участником</a:t>
            </a:r>
          </a:p>
          <a:p>
            <a:pPr algn="just"/>
            <a:r>
              <a:rPr lang="ru-RU" dirty="0" smtClean="0"/>
              <a:t>Работы </a:t>
            </a:r>
            <a:r>
              <a:rPr lang="ru-RU" dirty="0"/>
              <a:t>участников первого (отборочного) этапа проверяются программно-аппаратным способом и результаты проверки апелляции </a:t>
            </a:r>
            <a:r>
              <a:rPr lang="ru-RU"/>
              <a:t>не </a:t>
            </a:r>
            <a:r>
              <a:rPr lang="ru-RU" smtClean="0"/>
              <a:t>подлежат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152400"/>
            <a:ext cx="10396882" cy="13377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Структура олимпиадных заданий                   </a:t>
            </a:r>
            <a:r>
              <a:rPr lang="en-US" dirty="0" smtClean="0"/>
              <a:t>I </a:t>
            </a:r>
            <a:r>
              <a:rPr lang="ru-RU" dirty="0" smtClean="0"/>
              <a:t>этапа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3442565"/>
              </p:ext>
            </p:extLst>
          </p:nvPr>
        </p:nvGraphicFramePr>
        <p:xfrm>
          <a:off x="160868" y="1490133"/>
          <a:ext cx="11260664" cy="3442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0649">
                  <a:extLst>
                    <a:ext uri="{9D8B030D-6E8A-4147-A177-3AD203B41FA5}">
                      <a16:colId xmlns:a16="http://schemas.microsoft.com/office/drawing/2014/main" val="2928276405"/>
                    </a:ext>
                  </a:extLst>
                </a:gridCol>
                <a:gridCol w="663419">
                  <a:extLst>
                    <a:ext uri="{9D8B030D-6E8A-4147-A177-3AD203B41FA5}">
                      <a16:colId xmlns:a16="http://schemas.microsoft.com/office/drawing/2014/main" val="4117147924"/>
                    </a:ext>
                  </a:extLst>
                </a:gridCol>
                <a:gridCol w="602315">
                  <a:extLst>
                    <a:ext uri="{9D8B030D-6E8A-4147-A177-3AD203B41FA5}">
                      <a16:colId xmlns:a16="http://schemas.microsoft.com/office/drawing/2014/main" val="1439734256"/>
                    </a:ext>
                  </a:extLst>
                </a:gridCol>
                <a:gridCol w="541210">
                  <a:extLst>
                    <a:ext uri="{9D8B030D-6E8A-4147-A177-3AD203B41FA5}">
                      <a16:colId xmlns:a16="http://schemas.microsoft.com/office/drawing/2014/main" val="1524084067"/>
                    </a:ext>
                  </a:extLst>
                </a:gridCol>
                <a:gridCol w="794357">
                  <a:extLst>
                    <a:ext uri="{9D8B030D-6E8A-4147-A177-3AD203B41FA5}">
                      <a16:colId xmlns:a16="http://schemas.microsoft.com/office/drawing/2014/main" val="3813449983"/>
                    </a:ext>
                  </a:extLst>
                </a:gridCol>
                <a:gridCol w="768169">
                  <a:extLst>
                    <a:ext uri="{9D8B030D-6E8A-4147-A177-3AD203B41FA5}">
                      <a16:colId xmlns:a16="http://schemas.microsoft.com/office/drawing/2014/main" val="3110204967"/>
                    </a:ext>
                  </a:extLst>
                </a:gridCol>
                <a:gridCol w="776899">
                  <a:extLst>
                    <a:ext uri="{9D8B030D-6E8A-4147-A177-3AD203B41FA5}">
                      <a16:colId xmlns:a16="http://schemas.microsoft.com/office/drawing/2014/main" val="694940114"/>
                    </a:ext>
                  </a:extLst>
                </a:gridCol>
                <a:gridCol w="646673">
                  <a:extLst>
                    <a:ext uri="{9D8B030D-6E8A-4147-A177-3AD203B41FA5}">
                      <a16:colId xmlns:a16="http://schemas.microsoft.com/office/drawing/2014/main" val="2200171345"/>
                    </a:ext>
                  </a:extLst>
                </a:gridCol>
                <a:gridCol w="819833">
                  <a:extLst>
                    <a:ext uri="{9D8B030D-6E8A-4147-A177-3AD203B41FA5}">
                      <a16:colId xmlns:a16="http://schemas.microsoft.com/office/drawing/2014/main" val="3840730046"/>
                    </a:ext>
                  </a:extLst>
                </a:gridCol>
                <a:gridCol w="794356">
                  <a:extLst>
                    <a:ext uri="{9D8B030D-6E8A-4147-A177-3AD203B41FA5}">
                      <a16:colId xmlns:a16="http://schemas.microsoft.com/office/drawing/2014/main" val="2939809458"/>
                    </a:ext>
                  </a:extLst>
                </a:gridCol>
                <a:gridCol w="768170">
                  <a:extLst>
                    <a:ext uri="{9D8B030D-6E8A-4147-A177-3AD203B41FA5}">
                      <a16:colId xmlns:a16="http://schemas.microsoft.com/office/drawing/2014/main" val="3667806026"/>
                    </a:ext>
                  </a:extLst>
                </a:gridCol>
                <a:gridCol w="1038774">
                  <a:extLst>
                    <a:ext uri="{9D8B030D-6E8A-4147-A177-3AD203B41FA5}">
                      <a16:colId xmlns:a16="http://schemas.microsoft.com/office/drawing/2014/main" val="4123921072"/>
                    </a:ext>
                  </a:extLst>
                </a:gridCol>
                <a:gridCol w="1745840">
                  <a:extLst>
                    <a:ext uri="{9D8B030D-6E8A-4147-A177-3AD203B41FA5}">
                      <a16:colId xmlns:a16="http://schemas.microsoft.com/office/drawing/2014/main" val="2519895907"/>
                    </a:ext>
                  </a:extLst>
                </a:gridCol>
              </a:tblGrid>
              <a:tr h="3628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Испытания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Классы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Время состязания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кол-во вариантов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auto"/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Структура заданий, баллы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Итого </a:t>
                      </a:r>
                      <a:r>
                        <a:rPr lang="ru-RU" sz="18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          (</a:t>
                      </a:r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должно быть </a:t>
                      </a:r>
                      <a:r>
                        <a:rPr lang="ru-RU" sz="16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     100 </a:t>
                      </a:r>
                      <a:r>
                        <a:rPr lang="ru-RU" sz="16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баллов за вариант)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65988"/>
                  </a:ext>
                </a:extLst>
              </a:tr>
              <a:tr h="362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ru-RU" sz="1600" u="none" strike="noStrike" dirty="0">
                          <a:effectLst/>
                        </a:rPr>
                        <a:t>1 тип </a:t>
                      </a:r>
                      <a:endParaRPr lang="ru-RU" sz="1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ru-RU" sz="1600" u="none" strike="noStrike" dirty="0">
                          <a:effectLst/>
                        </a:rPr>
                        <a:t>2 тип</a:t>
                      </a:r>
                      <a:endParaRPr lang="ru-RU" sz="1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3 тип</a:t>
                      </a:r>
                      <a:endParaRPr lang="ru-RU" sz="1600" b="1" i="0" u="none" strike="noStrike" dirty="0" smtClean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15566"/>
                  </a:ext>
                </a:extLst>
              </a:tr>
              <a:tr h="1460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один верный  </a:t>
                      </a:r>
                      <a:r>
                        <a:rPr lang="ru-RU" sz="1600" u="none" strike="noStrike" dirty="0" smtClean="0">
                          <a:effectLst/>
                        </a:rPr>
                        <a:t>ответ                      (выбор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ответа)</a:t>
                      </a:r>
                      <a:endParaRPr lang="ru-RU" sz="1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баллы за </a:t>
                      </a:r>
                      <a:r>
                        <a:rPr lang="ru-RU" sz="1600" u="none" strike="noStrike" dirty="0" smtClean="0">
                          <a:effectLst/>
                        </a:rPr>
                        <a:t>задания</a:t>
                      </a:r>
                      <a:endParaRPr lang="ru-RU" sz="1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несколько </a:t>
                      </a:r>
                      <a:r>
                        <a:rPr lang="ru-RU" sz="1600" u="none" strike="noStrike" dirty="0" smtClean="0">
                          <a:effectLst/>
                        </a:rPr>
                        <a:t>ответов                    (выбор ответов)</a:t>
                      </a:r>
                      <a:endParaRPr lang="ru-RU" sz="1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баллы за задание </a:t>
                      </a:r>
                      <a:endParaRPr lang="ru-RU" sz="1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Соотнесение</a:t>
                      </a:r>
                      <a:endParaRPr lang="ru-RU" sz="1600" dirty="0"/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баллы за задание </a:t>
                      </a:r>
                      <a:endParaRPr lang="ru-RU" sz="1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вписать ответ</a:t>
                      </a:r>
                      <a:endParaRPr lang="ru-RU" sz="1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баллы за задание</a:t>
                      </a:r>
                      <a:endParaRPr lang="ru-RU" sz="16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07468"/>
                  </a:ext>
                </a:extLst>
              </a:tr>
              <a:tr h="7342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Финансовая грамотность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9-10</a:t>
                      </a:r>
                      <a:endParaRPr lang="ru-RU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80 мин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3*7=21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5*3=15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7*1=7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8*6+3*3=57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21+15+7+57=100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138565"/>
                  </a:ext>
                </a:extLst>
              </a:tr>
              <a:tr h="510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80 мин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2*6=12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4*5=20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6*2=12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8*7=56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12+20+12+56=100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40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1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77800"/>
            <a:ext cx="10396882" cy="17187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КРИТЕРИИ ОПРЕДЕЛЕНИЯ                          ПОБЕДИТЕЛЕЙ И ПРИЗЁРОВ </a:t>
            </a:r>
            <a:r>
              <a:rPr lang="en-US" dirty="0" smtClean="0"/>
              <a:t>I </a:t>
            </a:r>
            <a:r>
              <a:rPr lang="ru-RU" dirty="0" smtClean="0"/>
              <a:t>этапа</a:t>
            </a:r>
            <a:br>
              <a:rPr lang="ru-RU" dirty="0" smtClean="0"/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2017-2018 УЧЕБНЫЙ ГОД </a:t>
            </a:r>
            <a:endParaRPr lang="ru-RU" sz="3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01582901"/>
              </p:ext>
            </p:extLst>
          </p:nvPr>
        </p:nvGraphicFramePr>
        <p:xfrm>
          <a:off x="685800" y="1972734"/>
          <a:ext cx="10394950" cy="3471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990">
                  <a:extLst>
                    <a:ext uri="{9D8B030D-6E8A-4147-A177-3AD203B41FA5}">
                      <a16:colId xmlns:a16="http://schemas.microsoft.com/office/drawing/2014/main" val="3544846892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1634340400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3401910763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3534590471"/>
                    </a:ext>
                  </a:extLst>
                </a:gridCol>
                <a:gridCol w="2078990">
                  <a:extLst>
                    <a:ext uri="{9D8B030D-6E8A-4147-A177-3AD203B41FA5}">
                      <a16:colId xmlns:a16="http://schemas.microsoft.com/office/drawing/2014/main" val="46589093"/>
                    </a:ext>
                  </a:extLst>
                </a:gridCol>
              </a:tblGrid>
              <a:tr h="9902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Общее количество участников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определения победителей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определения призёров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дипломантов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26140"/>
                  </a:ext>
                </a:extLst>
              </a:tr>
              <a:tr h="6931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класс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89 баллов  и выше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68 до 88 баллов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8869593"/>
                  </a:ext>
                </a:extLst>
              </a:tr>
              <a:tr h="6931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класс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89 баллов и выше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68 до 88 баллов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189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3833162"/>
                  </a:ext>
                </a:extLst>
              </a:tr>
              <a:tr h="6931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 класс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80 баллов и выше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40 до 79 баллов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0887854"/>
                  </a:ext>
                </a:extLst>
              </a:tr>
              <a:tr h="4015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1 297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3610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4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15884"/>
            <a:ext cx="10396882" cy="7232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 </a:t>
            </a:r>
            <a:r>
              <a:rPr lang="ru-RU" dirty="0"/>
              <a:t>этап олимпиады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7800" y="897775"/>
            <a:ext cx="11379200" cy="4804756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/>
              <a:t>К участию в олимпиадных состязаниях второго (заключительного) этапа Олимпиады по профилю допускаются</a:t>
            </a:r>
            <a:r>
              <a:rPr lang="ru-RU" sz="2300" dirty="0" smtClean="0"/>
              <a:t>:</a:t>
            </a:r>
            <a:endParaRPr lang="en-US" sz="23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победители </a:t>
            </a:r>
            <a:r>
              <a:rPr lang="ru-RU" i="1" dirty="0"/>
              <a:t>и призеры первого (отборочного) этапа Олимпиады по данному профилю; </a:t>
            </a:r>
            <a:endParaRPr lang="en-US" i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п</a:t>
            </a:r>
            <a:r>
              <a:rPr lang="ru-RU" i="1" dirty="0" smtClean="0"/>
              <a:t>обедители </a:t>
            </a:r>
            <a:r>
              <a:rPr lang="ru-RU" i="1" dirty="0"/>
              <a:t>и призеры Межрегиональной олимпиады школьников «Высшая проба» предшествующего года по данному </a:t>
            </a:r>
            <a:r>
              <a:rPr lang="ru-RU" i="1" dirty="0" smtClean="0"/>
              <a:t>профилю                               в </a:t>
            </a:r>
            <a:r>
              <a:rPr lang="ru-RU" i="1" dirty="0"/>
              <a:t>случае, если они продолжают освоение образовательных программ основного общего и среднего общего образования, в том числе лица, осваивающие образовательные программы основного общего и среднего общего образования в форме семейного образования </a:t>
            </a:r>
            <a:r>
              <a:rPr lang="ru-RU" i="1" dirty="0" smtClean="0"/>
              <a:t> </a:t>
            </a:r>
            <a:r>
              <a:rPr lang="ru-RU" i="1" dirty="0"/>
              <a:t>или самообразования, а также лица, осваивающие указанные образовательные программы за </a:t>
            </a:r>
            <a:r>
              <a:rPr lang="ru-RU" i="1" dirty="0" smtClean="0"/>
              <a:t>рубежом</a:t>
            </a:r>
            <a:endParaRPr lang="en-US" i="1" dirty="0" smtClean="0"/>
          </a:p>
          <a:p>
            <a:pPr algn="just"/>
            <a:r>
              <a:rPr lang="ru-RU" sz="2300" dirty="0"/>
              <a:t>Конкретные сроки проведения этапов Олимпиады, перечень городов проведения олимпиадных состязаний второго (заключительного) этапа, расписание и продолжительность состязаний устанавливаются ежегодно решением Организационного комитета Олимпиады (далее – Оргкомитет</a:t>
            </a:r>
            <a:r>
              <a:rPr lang="ru-RU" sz="2300" dirty="0" smtClean="0"/>
              <a:t>) Расписание </a:t>
            </a:r>
            <a:r>
              <a:rPr lang="ru-RU" sz="2300" dirty="0"/>
              <a:t>и места проведения очных олимпиадных состязаний публикуются на странице Олимпиады на корпоративном сайте (портале) НИУ ВШЭ </a:t>
            </a:r>
            <a:r>
              <a:rPr lang="ru-RU" sz="2300" dirty="0">
                <a:hlinkClick r:id="rId2"/>
              </a:rPr>
              <a:t>http://</a:t>
            </a:r>
            <a:r>
              <a:rPr lang="ru-RU" sz="2300" dirty="0" smtClean="0">
                <a:hlinkClick r:id="rId2"/>
              </a:rPr>
              <a:t>olymp.hse.ru</a:t>
            </a:r>
            <a:endParaRPr lang="en-US" sz="2300" dirty="0" smtClean="0"/>
          </a:p>
          <a:p>
            <a:pPr algn="just"/>
            <a:r>
              <a:rPr lang="ru-RU" sz="2300" dirty="0"/>
              <a:t>Проверка работ участников второго (заключительного) этапа Олимпиады осуществляется жюри </a:t>
            </a:r>
            <a:r>
              <a:rPr lang="ru-RU" sz="2300"/>
              <a:t>Олимпиады </a:t>
            </a:r>
            <a:r>
              <a:rPr lang="ru-RU" sz="2300" smtClean="0"/>
              <a:t>                                        в </a:t>
            </a:r>
            <a:r>
              <a:rPr lang="ru-RU" sz="2300" dirty="0"/>
              <a:t>НИУ ВШЭ (</a:t>
            </a:r>
            <a:r>
              <a:rPr lang="ru-RU" sz="2300" dirty="0" smtClean="0"/>
              <a:t>Москва)</a:t>
            </a:r>
          </a:p>
          <a:p>
            <a:pPr algn="just"/>
            <a:r>
              <a:rPr lang="ru-RU" sz="2300" dirty="0" smtClean="0"/>
              <a:t>Проверенные </a:t>
            </a:r>
            <a:r>
              <a:rPr lang="ru-RU" sz="2300" dirty="0"/>
              <a:t>работы публикуются в личных кабинетах участников в течение шести недель после окончания всех олимпиадных состязаний второго (заключительного) </a:t>
            </a:r>
            <a:r>
              <a:rPr lang="ru-RU" sz="2300" dirty="0" smtClean="0"/>
              <a:t>этапа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1571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94892"/>
            <a:ext cx="10396882" cy="1285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rgbClr val="346492">
                    <a:lumMod val="60000"/>
                    <a:lumOff val="40000"/>
                  </a:srgbClr>
                </a:solidFill>
              </a:rPr>
              <a:t>Структура олимпиадных заданий                   </a:t>
            </a:r>
            <a:r>
              <a:rPr lang="en-US" sz="4900" dirty="0" smtClean="0">
                <a:solidFill>
                  <a:srgbClr val="346492">
                    <a:lumMod val="60000"/>
                    <a:lumOff val="40000"/>
                  </a:srgbClr>
                </a:solidFill>
              </a:rPr>
              <a:t>II </a:t>
            </a:r>
            <a:r>
              <a:rPr lang="ru-RU" sz="4900" dirty="0">
                <a:solidFill>
                  <a:srgbClr val="346492">
                    <a:lumMod val="60000"/>
                    <a:lumOff val="40000"/>
                  </a:srgbClr>
                </a:solidFill>
              </a:rPr>
              <a:t>этапа 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36127121"/>
              </p:ext>
            </p:extLst>
          </p:nvPr>
        </p:nvGraphicFramePr>
        <p:xfrm>
          <a:off x="194095" y="1276707"/>
          <a:ext cx="11288050" cy="4313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350">
                  <a:extLst>
                    <a:ext uri="{9D8B030D-6E8A-4147-A177-3AD203B41FA5}">
                      <a16:colId xmlns:a16="http://schemas.microsoft.com/office/drawing/2014/main" val="21929679"/>
                    </a:ext>
                  </a:extLst>
                </a:gridCol>
                <a:gridCol w="1457864">
                  <a:extLst>
                    <a:ext uri="{9D8B030D-6E8A-4147-A177-3AD203B41FA5}">
                      <a16:colId xmlns:a16="http://schemas.microsoft.com/office/drawing/2014/main" val="4074828269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2493454988"/>
                    </a:ext>
                  </a:extLst>
                </a:gridCol>
                <a:gridCol w="1073990">
                  <a:extLst>
                    <a:ext uri="{9D8B030D-6E8A-4147-A177-3AD203B41FA5}">
                      <a16:colId xmlns:a16="http://schemas.microsoft.com/office/drawing/2014/main" val="1815670892"/>
                    </a:ext>
                  </a:extLst>
                </a:gridCol>
                <a:gridCol w="841076">
                  <a:extLst>
                    <a:ext uri="{9D8B030D-6E8A-4147-A177-3AD203B41FA5}">
                      <a16:colId xmlns:a16="http://schemas.microsoft.com/office/drawing/2014/main" val="3494106296"/>
                    </a:ext>
                  </a:extLst>
                </a:gridCol>
                <a:gridCol w="1104565">
                  <a:extLst>
                    <a:ext uri="{9D8B030D-6E8A-4147-A177-3AD203B41FA5}">
                      <a16:colId xmlns:a16="http://schemas.microsoft.com/office/drawing/2014/main" val="1724181792"/>
                    </a:ext>
                  </a:extLst>
                </a:gridCol>
                <a:gridCol w="931653">
                  <a:extLst>
                    <a:ext uri="{9D8B030D-6E8A-4147-A177-3AD203B41FA5}">
                      <a16:colId xmlns:a16="http://schemas.microsoft.com/office/drawing/2014/main" val="2290642548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val="876324208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val="1426282878"/>
                    </a:ext>
                  </a:extLst>
                </a:gridCol>
                <a:gridCol w="1552755">
                  <a:extLst>
                    <a:ext uri="{9D8B030D-6E8A-4147-A177-3AD203B41FA5}">
                      <a16:colId xmlns:a16="http://schemas.microsoft.com/office/drawing/2014/main" val="1748797903"/>
                    </a:ext>
                  </a:extLst>
                </a:gridCol>
              </a:tblGrid>
              <a:tr h="411411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Классы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Время выполнения заданий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Количество вариантов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Структура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заданий, баллы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(должно быть                     100 баллов за вариант)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Cyr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814090"/>
                  </a:ext>
                </a:extLst>
              </a:tr>
              <a:tr h="16083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Запись аргументированного ответа                         (сравнение, обобщение)</a:t>
                      </a:r>
                    </a:p>
                    <a:p>
                      <a:pPr algn="ctr"/>
                      <a:endParaRPr lang="ru-RU" sz="1400" b="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Математический расчёт с использование экономических законов и с учётом многих составляющих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Анализ конкретной</a:t>
                      </a:r>
                      <a:r>
                        <a:rPr lang="ru-RU" sz="1400" b="0" baseline="0" dirty="0" smtClean="0"/>
                        <a:t> ситуации, выделение финансовых механизмов, сопоставления, аргументация «за» или «против»</a:t>
                      </a:r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660710"/>
                  </a:ext>
                </a:extLst>
              </a:tr>
              <a:tr h="463937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/>
                        <a:t>Количество заданий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/>
                        <a:t>Баллы за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Количество заданий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Баллы за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Количество заданий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/>
                        <a:t>Баллы за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076541"/>
                  </a:ext>
                </a:extLst>
              </a:tr>
              <a:tr h="6063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9-10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 минут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25 баллов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25 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r>
                        <a:rPr lang="ru-RU" baseline="0" dirty="0" smtClean="0"/>
                        <a:t> * 4 = 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328953"/>
                  </a:ext>
                </a:extLst>
              </a:tr>
              <a:tr h="61161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 минут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 20 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баллов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* 2 + 30 +30 =100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72073"/>
                  </a:ext>
                </a:extLst>
              </a:tr>
              <a:tr h="611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30 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62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88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4" y="86265"/>
            <a:ext cx="11369616" cy="1457864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/>
              <a:t>критерии определения победителей                                и призёров заключительного этапа</a:t>
            </a:r>
            <a:endParaRPr lang="ru-RU" sz="4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4491887"/>
              </p:ext>
            </p:extLst>
          </p:nvPr>
        </p:nvGraphicFramePr>
        <p:xfrm>
          <a:off x="181156" y="1544126"/>
          <a:ext cx="11369617" cy="42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390">
                  <a:extLst>
                    <a:ext uri="{9D8B030D-6E8A-4147-A177-3AD203B41FA5}">
                      <a16:colId xmlns:a16="http://schemas.microsoft.com/office/drawing/2014/main" val="3135286454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275298645"/>
                    </a:ext>
                  </a:extLst>
                </a:gridCol>
                <a:gridCol w="1565031">
                  <a:extLst>
                    <a:ext uri="{9D8B030D-6E8A-4147-A177-3AD203B41FA5}">
                      <a16:colId xmlns:a16="http://schemas.microsoft.com/office/drawing/2014/main" val="2271159796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val="3955235065"/>
                    </a:ext>
                  </a:extLst>
                </a:gridCol>
                <a:gridCol w="1644161">
                  <a:extLst>
                    <a:ext uri="{9D8B030D-6E8A-4147-A177-3AD203B41FA5}">
                      <a16:colId xmlns:a16="http://schemas.microsoft.com/office/drawing/2014/main" val="3968206415"/>
                    </a:ext>
                  </a:extLst>
                </a:gridCol>
                <a:gridCol w="1890373">
                  <a:extLst>
                    <a:ext uri="{9D8B030D-6E8A-4147-A177-3AD203B41FA5}">
                      <a16:colId xmlns:a16="http://schemas.microsoft.com/office/drawing/2014/main" val="2476022300"/>
                    </a:ext>
                  </a:extLst>
                </a:gridCol>
                <a:gridCol w="1624231">
                  <a:extLst>
                    <a:ext uri="{9D8B030D-6E8A-4147-A177-3AD203B41FA5}">
                      <a16:colId xmlns:a16="http://schemas.microsoft.com/office/drawing/2014/main" val="3654544669"/>
                    </a:ext>
                  </a:extLst>
                </a:gridCol>
              </a:tblGrid>
              <a:tr h="578255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Победители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Призёры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011070"/>
                  </a:ext>
                </a:extLst>
              </a:tr>
              <a:tr h="5782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Дипломанты </a:t>
                      </a:r>
                      <a:r>
                        <a:rPr lang="en-US" dirty="0" smtClean="0"/>
                        <a:t>I </a:t>
                      </a:r>
                      <a:r>
                        <a:rPr lang="ru-RU" dirty="0" smtClean="0"/>
                        <a:t>степени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Дипломанты </a:t>
                      </a:r>
                      <a:r>
                        <a:rPr lang="en-US" dirty="0" smtClean="0"/>
                        <a:t>II </a:t>
                      </a:r>
                      <a:r>
                        <a:rPr lang="ru-RU" dirty="0" smtClean="0"/>
                        <a:t>степени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Дипломанты </a:t>
                      </a:r>
                      <a:r>
                        <a:rPr lang="en-US" dirty="0" smtClean="0"/>
                        <a:t>III </a:t>
                      </a:r>
                      <a:r>
                        <a:rPr lang="ru-RU" dirty="0" smtClean="0"/>
                        <a:t>степени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742108"/>
                  </a:ext>
                </a:extLst>
              </a:tr>
              <a:tr h="5782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Критерии, баллы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 дипломантов,</a:t>
                      </a:r>
                      <a:r>
                        <a:rPr lang="ru-RU" sz="1600" baseline="0" dirty="0" smtClean="0"/>
                        <a:t> чел.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Критерии, баллы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Количество дипломантов,</a:t>
                      </a:r>
                      <a:r>
                        <a:rPr lang="ru-RU" sz="1600" baseline="0" dirty="0" smtClean="0"/>
                        <a:t> чел.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Критерии, баллы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Количество дипломантов,</a:t>
                      </a:r>
                      <a:r>
                        <a:rPr lang="ru-RU" sz="1600" baseline="0" dirty="0" smtClean="0"/>
                        <a:t> чел.</a:t>
                      </a:r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069589"/>
                  </a:ext>
                </a:extLst>
              </a:tr>
              <a:tr h="5782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53 баллов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41 до 51 балла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04763"/>
                  </a:ext>
                </a:extLst>
              </a:tr>
              <a:tr h="5782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53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41 до 51 балла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643444"/>
                  </a:ext>
                </a:extLst>
              </a:tr>
              <a:tr h="5782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52 баллов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46 до 51 балла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 41 до 45 балла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831427"/>
                  </a:ext>
                </a:extLst>
              </a:tr>
              <a:tr h="5782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Всего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05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582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5277"/>
            <a:ext cx="10396882" cy="854016"/>
          </a:xfrm>
        </p:spPr>
        <p:txBody>
          <a:bodyPr/>
          <a:lstStyle/>
          <a:p>
            <a:pPr algn="ctr"/>
            <a:r>
              <a:rPr lang="ru-RU" dirty="0" smtClean="0"/>
              <a:t>Организаторы олимпиады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4068" y="1009292"/>
            <a:ext cx="11071882" cy="44857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Национальный исследовательский университет «Высшая школа экономики»</a:t>
            </a:r>
          </a:p>
          <a:p>
            <a:r>
              <a:rPr lang="ru-RU" dirty="0" smtClean="0"/>
              <a:t>Белгородский государственный национальный исследовательский университет</a:t>
            </a:r>
          </a:p>
          <a:p>
            <a:r>
              <a:rPr lang="ru-RU" dirty="0" smtClean="0"/>
              <a:t>Владивостокский государственный университет имени первого Президента России                                Б.Н. Ельцина</a:t>
            </a:r>
          </a:p>
          <a:p>
            <a:r>
              <a:rPr lang="ru-RU" dirty="0" smtClean="0"/>
              <a:t>Иркутский государственный университет</a:t>
            </a:r>
          </a:p>
          <a:p>
            <a:r>
              <a:rPr lang="ru-RU" dirty="0" smtClean="0"/>
              <a:t>Российский университет Дружбы народов</a:t>
            </a:r>
          </a:p>
          <a:p>
            <a:r>
              <a:rPr lang="ru-RU" dirty="0" smtClean="0"/>
              <a:t>Омский государственный университет имени Ф.М. Достоевского</a:t>
            </a:r>
          </a:p>
          <a:p>
            <a:r>
              <a:rPr lang="ru-RU" dirty="0" smtClean="0"/>
              <a:t>Пензенский государственный университет</a:t>
            </a:r>
          </a:p>
          <a:p>
            <a:r>
              <a:rPr lang="ru-RU" dirty="0" smtClean="0"/>
              <a:t>Юго-Западный государственный университет</a:t>
            </a:r>
          </a:p>
          <a:p>
            <a:r>
              <a:rPr lang="ru-RU" dirty="0" smtClean="0"/>
              <a:t>Национальный исследовательский Томский политехнический университет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0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08066"/>
            <a:ext cx="10396882" cy="7232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1316" y="831273"/>
            <a:ext cx="11479877" cy="50957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С сентября 2017 года в соответствии с основными направлениями Национальной Стратегии в области финансовой грамотности населения страны </a:t>
            </a:r>
            <a:r>
              <a:rPr lang="ru-RU" dirty="0" smtClean="0"/>
              <a:t>принято </a:t>
            </a:r>
            <a:r>
              <a:rPr lang="ru-RU" dirty="0"/>
              <a:t>решение об организации и проведении Олимпиады школьников по профилю «Финансовая грамотность» в рамках межрегиональной олимпиады школьников «Высшая проба», которую проводит  НИУ </a:t>
            </a:r>
            <a:r>
              <a:rPr lang="ru-RU" dirty="0" smtClean="0"/>
              <a:t>ВШЭ</a:t>
            </a:r>
          </a:p>
          <a:p>
            <a:pPr algn="just"/>
            <a:r>
              <a:rPr lang="ru-RU" dirty="0"/>
              <a:t>23 сентября 2017 года </a:t>
            </a:r>
            <a:r>
              <a:rPr lang="ru-RU" dirty="0" smtClean="0"/>
              <a:t>прошёл </a:t>
            </a:r>
            <a:r>
              <a:rPr lang="ru-RU" dirty="0"/>
              <a:t>Фестиваль по финансовой грамотности среди общеобразовательных школ города </a:t>
            </a:r>
            <a:r>
              <a:rPr lang="ru-RU" dirty="0" smtClean="0"/>
              <a:t>Москвы, </a:t>
            </a:r>
            <a:r>
              <a:rPr lang="ru-RU" dirty="0"/>
              <a:t>на котором </a:t>
            </a:r>
            <a:r>
              <a:rPr lang="ru-RU" dirty="0" smtClean="0"/>
              <a:t>апробировались следующие активности: </a:t>
            </a:r>
            <a:r>
              <a:rPr lang="ru-RU" dirty="0"/>
              <a:t>ребусы и </a:t>
            </a:r>
            <a:r>
              <a:rPr lang="ru-RU" dirty="0" smtClean="0"/>
              <a:t>презентации </a:t>
            </a:r>
            <a:r>
              <a:rPr lang="ru-RU" dirty="0"/>
              <a:t>Семейного </a:t>
            </a:r>
            <a:r>
              <a:rPr lang="ru-RU" dirty="0" smtClean="0"/>
              <a:t>бюджета                               </a:t>
            </a:r>
            <a:r>
              <a:rPr lang="ru-RU" dirty="0"/>
              <a:t>от Центрального Банка  России, «Финансовые бои» от Минфина, дистанционный отборочный тур московской олимпиады по финансовой </a:t>
            </a:r>
            <a:r>
              <a:rPr lang="ru-RU" dirty="0" smtClean="0"/>
              <a:t>грамотности, </a:t>
            </a:r>
            <a:r>
              <a:rPr lang="ru-RU" dirty="0"/>
              <a:t>веб-</a:t>
            </a:r>
            <a:r>
              <a:rPr lang="ru-RU" dirty="0" err="1"/>
              <a:t>квест</a:t>
            </a:r>
            <a:r>
              <a:rPr lang="ru-RU" dirty="0"/>
              <a:t> «В мире финансов» </a:t>
            </a:r>
            <a:r>
              <a:rPr lang="ru-RU" dirty="0" smtClean="0"/>
              <a:t>с</a:t>
            </a:r>
            <a:r>
              <a:rPr lang="ru-RU" dirty="0"/>
              <a:t>  применением заданий в формате PISA  </a:t>
            </a:r>
          </a:p>
          <a:p>
            <a:pPr algn="just"/>
            <a:r>
              <a:rPr lang="ru-RU" dirty="0"/>
              <a:t>В 2017-2018 учебном году впервые в рамках межрегиональной олимпиады «Высшая проба» состоялась олимпиада по профилю «Финансовая грамотность»  для учащихся 9, 10 и 11 </a:t>
            </a:r>
            <a:r>
              <a:rPr lang="ru-RU" dirty="0" smtClean="0"/>
              <a:t>классов</a:t>
            </a:r>
          </a:p>
          <a:p>
            <a:pPr algn="just"/>
            <a:r>
              <a:rPr lang="ru-RU" dirty="0" smtClean="0"/>
              <a:t>Число </a:t>
            </a:r>
            <a:r>
              <a:rPr lang="ru-RU" dirty="0"/>
              <a:t>зарегистрировавшихся для участия в олимпиаде школьников превысило 4 тысячи. Для участия </a:t>
            </a:r>
            <a:r>
              <a:rPr lang="ru-RU" dirty="0" smtClean="0"/>
              <a:t>                                  в </a:t>
            </a:r>
            <a:r>
              <a:rPr lang="ru-RU" dirty="0"/>
              <a:t>заключительном этапе были приглашены 368 школьников из 50 субъектов Российской Федерации </a:t>
            </a:r>
            <a:r>
              <a:rPr lang="ru-RU" dirty="0" smtClean="0"/>
              <a:t>                                        и </a:t>
            </a:r>
            <a:r>
              <a:rPr lang="ru-RU" dirty="0"/>
              <a:t>5 зарубежных стран. Победителями стали 6 </a:t>
            </a:r>
            <a:r>
              <a:rPr lang="ru-RU" dirty="0" smtClean="0"/>
              <a:t>участников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роведенная </a:t>
            </a:r>
            <a:r>
              <a:rPr lang="ru-RU" dirty="0"/>
              <a:t>экспертами оценка сложности олимпиадных заданий, качества организации и проведения двух туров олимпиады, количества и географии участников позволила олимпиаде с первого раза </a:t>
            </a:r>
            <a:r>
              <a:rPr lang="ru-RU" dirty="0" smtClean="0"/>
              <a:t>                                                  получить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уровень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0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845388"/>
            <a:ext cx="10396882" cy="1086929"/>
          </a:xfrm>
        </p:spPr>
        <p:txBody>
          <a:bodyPr>
            <a:normAutofit fontScale="90000"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4900" cap="none" dirty="0" smtClean="0">
                <a:solidFill>
                  <a:schemeClr val="accent2">
                    <a:lumMod val="75000"/>
                  </a:schemeClr>
                </a:solidFill>
              </a:rPr>
              <a:t>Льготы для участников олимпиады «Высшая проба» по финансовой грамотности при поступлении в 2019 году</a:t>
            </a:r>
            <a:r>
              <a:rPr lang="ru-RU" altLang="ru-RU" sz="2800" cap="none" dirty="0">
                <a:solidFill>
                  <a:schemeClr val="tx1"/>
                </a:solidFill>
              </a:rPr>
              <a:t/>
            </a:r>
            <a:br>
              <a:rPr lang="ru-RU" altLang="ru-RU" sz="2800" cap="none" dirty="0"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5942738"/>
              </p:ext>
            </p:extLst>
          </p:nvPr>
        </p:nvGraphicFramePr>
        <p:xfrm>
          <a:off x="215662" y="2063751"/>
          <a:ext cx="11024558" cy="4086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214">
                  <a:extLst>
                    <a:ext uri="{9D8B030D-6E8A-4147-A177-3AD203B41FA5}">
                      <a16:colId xmlns:a16="http://schemas.microsoft.com/office/drawing/2014/main" val="1258543688"/>
                    </a:ext>
                  </a:extLst>
                </a:gridCol>
                <a:gridCol w="2791298">
                  <a:extLst>
                    <a:ext uri="{9D8B030D-6E8A-4147-A177-3AD203B41FA5}">
                      <a16:colId xmlns:a16="http://schemas.microsoft.com/office/drawing/2014/main" val="1609913837"/>
                    </a:ext>
                  </a:extLst>
                </a:gridCol>
                <a:gridCol w="5806046">
                  <a:extLst>
                    <a:ext uri="{9D8B030D-6E8A-4147-A177-3AD203B41FA5}">
                      <a16:colId xmlns:a16="http://schemas.microsoft.com/office/drawing/2014/main" val="3446756215"/>
                    </a:ext>
                  </a:extLst>
                </a:gridCol>
              </a:tblGrid>
              <a:tr h="329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Факультет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Образовательные </a:t>
                      </a:r>
                      <a:r>
                        <a:rPr lang="ru-RU" sz="1200" dirty="0">
                          <a:effectLst/>
                        </a:rPr>
                        <a:t>программы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Предложения </a:t>
                      </a:r>
                      <a:r>
                        <a:rPr lang="ru-RU" sz="1200" dirty="0">
                          <a:effectLst/>
                        </a:rPr>
                        <a:t>по учету результатов олимпиады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extLst>
                  <a:ext uri="{0D108BD9-81ED-4DB2-BD59-A6C34878D82A}">
                    <a16:rowId xmlns:a16="http://schemas.microsoft.com/office/drawing/2014/main" val="2010339116"/>
                  </a:ext>
                </a:extLst>
              </a:tr>
              <a:tr h="479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Факультет экономических наук 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</a:rPr>
                        <a:t>Экономика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</a:rPr>
                        <a:t>Экономика и статистика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Победители (дипломы 1 степени): максимальный балл по Обществознанию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extLst>
                  <a:ext uri="{0D108BD9-81ED-4DB2-BD59-A6C34878D82A}">
                    <a16:rowId xmlns:a16="http://schemas.microsoft.com/office/drawing/2014/main" val="615388706"/>
                  </a:ext>
                </a:extLst>
              </a:tr>
              <a:tr h="599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Факультет мировой экономики и мировой политики 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>
                          <a:effectLst/>
                        </a:rPr>
                        <a:t>Мировая экономика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Победители (дипломы 1 степени): зачисление без вступительных испытаний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Призеры (дипломы 2 и 3 степени): максимальный балл по Обществознанию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extLst>
                  <a:ext uri="{0D108BD9-81ED-4DB2-BD59-A6C34878D82A}">
                    <a16:rowId xmlns:a16="http://schemas.microsoft.com/office/drawing/2014/main" val="1879267307"/>
                  </a:ext>
                </a:extLst>
              </a:tr>
              <a:tr h="753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Факультет социальных наук 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</a:rPr>
                        <a:t>Государственное и муниципальное управление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 dirty="0">
                          <a:effectLst/>
                        </a:rPr>
                        <a:t>Социология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Победители (дипломы 1 степени): зачисление без вступительных испытаний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Призеры (дипломы 2 и 3 степени): максимальный балл по Обществознанию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extLst>
                  <a:ext uri="{0D108BD9-81ED-4DB2-BD59-A6C34878D82A}">
                    <a16:rowId xmlns:a16="http://schemas.microsoft.com/office/drawing/2014/main" val="2665626722"/>
                  </a:ext>
                </a:extLst>
              </a:tr>
              <a:tr h="59612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Факультет бизнеса и менеджмента 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>
                          <a:effectLst/>
                        </a:rPr>
                        <a:t>Маркетинг и рыночная аналитика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>
                          <a:effectLst/>
                        </a:rPr>
                        <a:t>Управление бизнесом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Победители (дипломы 1 степени): зачисление без вступительных испытаний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Призеры (дипломы 2 и 3 степени): максимальный балл по Обществознанию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extLst>
                  <a:ext uri="{0D108BD9-81ED-4DB2-BD59-A6C34878D82A}">
                    <a16:rowId xmlns:a16="http://schemas.microsoft.com/office/drawing/2014/main" val="2703564186"/>
                  </a:ext>
                </a:extLst>
              </a:tr>
              <a:tr h="586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>
                          <a:effectLst/>
                        </a:rPr>
                        <a:t>Логистика и управление цепями поставок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Победители и призёры (дипломы 1,2 степени): зачисление без вступительных испытаний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Призеры (дипломы 3 степени): 5 баллов к индивидуальным достижениям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extLst>
                  <a:ext uri="{0D108BD9-81ED-4DB2-BD59-A6C34878D82A}">
                    <a16:rowId xmlns:a16="http://schemas.microsoft.com/office/drawing/2014/main" val="295127330"/>
                  </a:ext>
                </a:extLst>
              </a:tr>
              <a:tr h="2931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>
                          <a:effectLst/>
                        </a:rPr>
                        <a:t>Бизнес-информатика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Победители и призёры (дипломы 1,2,3 степени): 5 баллов к индивидуальным достижениям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5" marR="35775" marT="0" marB="0" anchor="ctr"/>
                </a:tc>
                <a:extLst>
                  <a:ext uri="{0D108BD9-81ED-4DB2-BD59-A6C34878D82A}">
                    <a16:rowId xmlns:a16="http://schemas.microsoft.com/office/drawing/2014/main" val="4476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037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8324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Другие вузы, проводящие олимпиады по финансовой грамотности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7291897"/>
              </p:ext>
            </p:extLst>
          </p:nvPr>
        </p:nvGraphicFramePr>
        <p:xfrm>
          <a:off x="685800" y="2173856"/>
          <a:ext cx="10394949" cy="318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616887968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2673111002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3233796298"/>
                    </a:ext>
                  </a:extLst>
                </a:gridCol>
              </a:tblGrid>
              <a:tr h="6752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олимпиады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ВУЗа,</a:t>
                      </a:r>
                      <a:r>
                        <a:rPr lang="ru-RU" baseline="0" dirty="0" smtClean="0"/>
                        <a:t> проводящего олимпиаду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олимпиады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949989"/>
                  </a:ext>
                </a:extLst>
              </a:tr>
              <a:tr h="15433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Всероссийская олимпиада по финансовой</a:t>
                      </a:r>
                      <a:r>
                        <a:rPr lang="ru-RU" baseline="0" dirty="0" smtClean="0"/>
                        <a:t> грамотности, финансовому рынку и защите прав потребителей финансовых услуг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Автономная некоммерческая организация высшего образования «Национальный институт финансовых рынков</a:t>
                      </a:r>
                      <a:r>
                        <a:rPr lang="ru-RU" baseline="0" dirty="0" smtClean="0"/>
                        <a:t> и управления»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 </a:t>
                      </a:r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924482"/>
                  </a:ext>
                </a:extLst>
              </a:tr>
              <a:tr h="9645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Плехановская</a:t>
                      </a:r>
                      <a:r>
                        <a:rPr lang="ru-RU" baseline="0" dirty="0" smtClean="0"/>
                        <a:t> олимпиада школьников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ФГОБУ</a:t>
                      </a:r>
                      <a:r>
                        <a:rPr lang="ru-RU" baseline="0" dirty="0" smtClean="0"/>
                        <a:t> ВО «Российский экономический университет имени Г.В. Плеханова»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r>
                        <a:rPr lang="ru-RU" dirty="0" smtClean="0"/>
                        <a:t> уровень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965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391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1420000">
            <a:off x="867272" y="663283"/>
            <a:ext cx="9755187" cy="185208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Башева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е.и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Преподаватель ФМЦ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116378"/>
            <a:ext cx="10396882" cy="881149"/>
          </a:xfrm>
        </p:spPr>
        <p:txBody>
          <a:bodyPr/>
          <a:lstStyle/>
          <a:p>
            <a:pPr algn="ctr"/>
            <a:r>
              <a:rPr lang="ru-RU" dirty="0" smtClean="0"/>
              <a:t>Основные Задачи олимпиады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88132" y="997528"/>
            <a:ext cx="6700058" cy="473825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выявление и развитие у обучающихся творческих способностей и интереса к научно-исследовательской деятельности в сфере финансов, популяризация  научных знаний о механизме функционирования финансовых рынков, содействие профессиональной ориентации </a:t>
            </a:r>
            <a:r>
              <a:rPr lang="ru-RU" dirty="0" smtClean="0"/>
              <a:t>школьников</a:t>
            </a:r>
            <a:endParaRPr lang="ru-RU" dirty="0"/>
          </a:p>
          <a:p>
            <a:pPr algn="just"/>
            <a:r>
              <a:rPr lang="ru-RU" dirty="0"/>
              <a:t>создание необходимых условий для поддержки одаренных детей, распространение и популяризация научных знаний среди учащейся </a:t>
            </a:r>
            <a:r>
              <a:rPr lang="ru-RU" dirty="0" smtClean="0"/>
              <a:t>молодежи</a:t>
            </a:r>
            <a:endParaRPr lang="ru-RU" dirty="0"/>
          </a:p>
          <a:p>
            <a:pPr algn="just"/>
            <a:r>
              <a:rPr lang="ru-RU" dirty="0" smtClean="0"/>
              <a:t>выявлении </a:t>
            </a:r>
            <a:r>
              <a:rPr lang="ru-RU" dirty="0"/>
              <a:t>талантливых детей в регионах России </a:t>
            </a:r>
            <a:endParaRPr lang="ru-RU" dirty="0" smtClean="0"/>
          </a:p>
          <a:p>
            <a:pPr algn="just"/>
            <a:r>
              <a:rPr lang="ru-RU" dirty="0" smtClean="0"/>
              <a:t>содействие </a:t>
            </a:r>
            <a:r>
              <a:rPr lang="ru-RU" dirty="0"/>
              <a:t>распространению знаний в области личных финансов среди школьников, их учителей, </a:t>
            </a:r>
            <a:r>
              <a:rPr lang="ru-RU" dirty="0" smtClean="0"/>
              <a:t>родителей</a:t>
            </a:r>
          </a:p>
          <a:p>
            <a:pPr algn="just"/>
            <a:r>
              <a:rPr lang="ru-RU" dirty="0" smtClean="0"/>
              <a:t>привлечение </a:t>
            </a:r>
            <a:r>
              <a:rPr lang="ru-RU" dirty="0"/>
              <a:t>внимания общественности к вопросам повышения уровня финансовой грамотности и финансовой культуры российских </a:t>
            </a:r>
            <a:r>
              <a:rPr lang="ru-RU" dirty="0" smtClean="0"/>
              <a:t>граждан</a:t>
            </a:r>
            <a:endParaRPr lang="ru-RU" dirty="0"/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1" y="1246909"/>
            <a:ext cx="4372496" cy="3898669"/>
          </a:xfrm>
        </p:spPr>
      </p:pic>
    </p:spTree>
    <p:extLst>
      <p:ext uri="{BB962C8B-B14F-4D97-AF65-F5344CB8AC3E}">
        <p14:creationId xmlns:p14="http://schemas.microsoft.com/office/powerpoint/2010/main" val="37723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67418"/>
            <a:ext cx="10396882" cy="93165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Итоги </a:t>
            </a:r>
            <a:r>
              <a:rPr lang="en-US" sz="4400" dirty="0" err="1" smtClean="0"/>
              <a:t>i</a:t>
            </a:r>
            <a:r>
              <a:rPr lang="ru-RU" sz="4400" dirty="0" smtClean="0"/>
              <a:t>-ой олимпиады                                                         по финансовой грамотности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923" y="1732085"/>
            <a:ext cx="4281853" cy="39477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Зарегистрировались –        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4 265 человек</a:t>
            </a:r>
          </a:p>
          <a:p>
            <a:r>
              <a:rPr lang="ru-RU" dirty="0" smtClean="0"/>
              <a:t>Приняли участие в </a:t>
            </a:r>
            <a:r>
              <a:rPr lang="en-US" dirty="0" err="1" smtClean="0"/>
              <a:t>i</a:t>
            </a:r>
            <a:r>
              <a:rPr lang="ru-RU" dirty="0" smtClean="0"/>
              <a:t> этапе –   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1 563 человека</a:t>
            </a:r>
          </a:p>
          <a:p>
            <a:r>
              <a:rPr lang="ru-RU" dirty="0" smtClean="0"/>
              <a:t>Допущены ко </a:t>
            </a:r>
            <a:r>
              <a:rPr lang="en-US" dirty="0" smtClean="0"/>
              <a:t>ii </a:t>
            </a:r>
            <a:r>
              <a:rPr lang="ru-RU" dirty="0" smtClean="0"/>
              <a:t>этапу – </a:t>
            </a:r>
            <a:r>
              <a:rPr lang="ru-RU" dirty="0" smtClean="0">
                <a:solidFill>
                  <a:srgbClr val="C00000"/>
                </a:solidFill>
              </a:rPr>
              <a:t>405 человек</a:t>
            </a:r>
          </a:p>
          <a:p>
            <a:r>
              <a:rPr lang="ru-RU" dirty="0" smtClean="0"/>
              <a:t>Победители – </a:t>
            </a:r>
            <a:r>
              <a:rPr lang="ru-RU" dirty="0" smtClean="0">
                <a:solidFill>
                  <a:srgbClr val="C00000"/>
                </a:solidFill>
              </a:rPr>
              <a:t>6 человек: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700" i="1" dirty="0" smtClean="0"/>
              <a:t>Москва – 3 человека;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700" i="1" dirty="0" smtClean="0"/>
              <a:t>Удмуртия, воронежская область, смоленская область – по 1 человеку</a:t>
            </a:r>
          </a:p>
          <a:p>
            <a:pPr>
              <a:lnSpc>
                <a:spcPct val="110000"/>
              </a:lnSpc>
            </a:pPr>
            <a:r>
              <a:rPr lang="ru-RU" sz="1900" dirty="0" smtClean="0"/>
              <a:t>Призёры – </a:t>
            </a:r>
            <a:r>
              <a:rPr lang="ru-RU" sz="1900" dirty="0" smtClean="0">
                <a:solidFill>
                  <a:srgbClr val="C00000"/>
                </a:solidFill>
              </a:rPr>
              <a:t>46 человек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48413949"/>
              </p:ext>
            </p:extLst>
          </p:nvPr>
        </p:nvGraphicFramePr>
        <p:xfrm>
          <a:off x="3666391" y="1199071"/>
          <a:ext cx="8255977" cy="44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37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08065"/>
            <a:ext cx="10396882" cy="897775"/>
          </a:xfrm>
        </p:spPr>
        <p:txBody>
          <a:bodyPr/>
          <a:lstStyle/>
          <a:p>
            <a:pPr algn="ctr"/>
            <a:r>
              <a:rPr lang="ru-RU" dirty="0" smtClean="0"/>
              <a:t>Этапы олимпиады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66007" y="906087"/>
            <a:ext cx="6683433" cy="468006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Сроки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регистрации: 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b="1" dirty="0" smtClean="0"/>
              <a:t>1</a:t>
            </a:r>
            <a:r>
              <a:rPr lang="ru-RU" b="1" dirty="0"/>
              <a:t> октября — 13 ноября 2018 года</a:t>
            </a:r>
            <a:endParaRPr lang="ru-RU" dirty="0"/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Первый (отборочный) заочный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этап: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b="1" dirty="0" smtClean="0"/>
              <a:t>17 </a:t>
            </a:r>
            <a:r>
              <a:rPr lang="ru-RU" b="1" dirty="0"/>
              <a:t>ноября — 2 декабря 2018 года</a:t>
            </a:r>
            <a:endParaRPr lang="ru-RU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Второй (заключительный) очный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этап: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b="1" dirty="0" smtClean="0"/>
              <a:t>31 </a:t>
            </a:r>
            <a:r>
              <a:rPr lang="ru-RU" b="1" dirty="0"/>
              <a:t>января — 8 февраля 2019 года</a:t>
            </a:r>
            <a:endParaRPr lang="ru-RU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400" dirty="0" smtClean="0"/>
              <a:t>Олимпиада проводится                                                           для школьников </a:t>
            </a:r>
            <a:r>
              <a:rPr lang="ru-RU" sz="2400" b="1" dirty="0" smtClean="0"/>
              <a:t>9–11 классов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Picture 2" descr="https://olymp.hse.ru/data/2017/05/23/1172301059/TimelineSmall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48" y="906087"/>
            <a:ext cx="4141556" cy="499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906087"/>
          </a:xfrm>
        </p:spPr>
        <p:txBody>
          <a:bodyPr/>
          <a:lstStyle/>
          <a:p>
            <a:pPr algn="ctr"/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732414" y="906088"/>
            <a:ext cx="7739149" cy="446849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Для того чтобы участвовать в </a:t>
            </a:r>
            <a:r>
              <a:rPr lang="ru-RU" dirty="0" smtClean="0"/>
              <a:t>олимпиаде </a:t>
            </a:r>
            <a:r>
              <a:rPr lang="ru-RU" dirty="0"/>
              <a:t>необходимо </a:t>
            </a:r>
            <a:r>
              <a:rPr lang="ru-RU" dirty="0">
                <a:hlinkClick r:id="rId2"/>
              </a:rPr>
              <a:t>пройти </a:t>
            </a:r>
            <a:r>
              <a:rPr lang="ru-RU" dirty="0" smtClean="0">
                <a:hlinkClick r:id="rId2"/>
              </a:rPr>
              <a:t>регистрацию</a:t>
            </a:r>
            <a:r>
              <a:rPr lang="ru-RU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Регистрация </a:t>
            </a:r>
            <a:r>
              <a:rPr lang="ru-RU" dirty="0"/>
              <a:t>производится индивидуально каждым учащимся и включает в себя два шага, выполнение которых обязательно: получение логина и пароля и непосредственно выбор </a:t>
            </a:r>
            <a:r>
              <a:rPr lang="ru-RU" dirty="0" smtClean="0"/>
              <a:t>профилей/направлений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/>
              <a:t>Если </a:t>
            </a:r>
            <a:r>
              <a:rPr lang="ru-RU" dirty="0" smtClean="0"/>
              <a:t>учащийся -  победитель/призер</a:t>
            </a:r>
            <a:r>
              <a:rPr lang="ru-RU" dirty="0"/>
              <a:t> прошлого года, то </a:t>
            </a:r>
            <a:r>
              <a:rPr lang="ru-RU" dirty="0" smtClean="0"/>
              <a:t>он имеет </a:t>
            </a:r>
            <a:r>
              <a:rPr lang="ru-RU" dirty="0"/>
              <a:t>право принять участие сразу в заключительном этапе, минуя отборочный, но </a:t>
            </a:r>
            <a:r>
              <a:rPr lang="ru-RU" dirty="0" smtClean="0"/>
              <a:t>регистрацию обязательно необходимо пройти </a:t>
            </a:r>
            <a:r>
              <a:rPr lang="en-US" dirty="0" smtClean="0"/>
              <a:t>                         </a:t>
            </a:r>
            <a:r>
              <a:rPr lang="ru-RU" dirty="0" smtClean="0"/>
              <a:t>в </a:t>
            </a:r>
            <a:r>
              <a:rPr lang="ru-RU" dirty="0"/>
              <a:t>указанные </a:t>
            </a:r>
            <a:r>
              <a:rPr lang="ru-RU" dirty="0" smtClean="0"/>
              <a:t>сроки</a:t>
            </a:r>
            <a:endParaRPr lang="ru-RU" dirty="0"/>
          </a:p>
          <a:p>
            <a:endParaRPr lang="ru-RU" dirty="0"/>
          </a:p>
        </p:txBody>
      </p:sp>
      <p:pic>
        <p:nvPicPr>
          <p:cNvPr id="2052" name="Picture 4" descr="https://olymp4.hse.ru/SchoolFirstTourManual0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4" y="906087"/>
            <a:ext cx="2909453" cy="446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83127"/>
            <a:ext cx="10396882" cy="1404851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346492">
                    <a:lumMod val="60000"/>
                    <a:lumOff val="40000"/>
                  </a:srgbClr>
                </a:solidFill>
              </a:rPr>
              <a:t>Регистрация </a:t>
            </a:r>
            <a:r>
              <a:rPr lang="ru-RU" sz="4000" dirty="0">
                <a:solidFill>
                  <a:srgbClr val="346492">
                    <a:lumMod val="60000"/>
                    <a:lumOff val="40000"/>
                  </a:srgbClr>
                </a:solidFill>
              </a:rPr>
              <a:t/>
            </a:r>
            <a:br>
              <a:rPr lang="ru-RU" sz="4000" dirty="0">
                <a:solidFill>
                  <a:srgbClr val="346492">
                    <a:lumMod val="60000"/>
                    <a:lumOff val="40000"/>
                  </a:srgbClr>
                </a:solidFill>
              </a:rPr>
            </a:br>
            <a:r>
              <a:rPr lang="ru-RU" sz="3600" b="1" dirty="0">
                <a:solidFill>
                  <a:srgbClr val="6DA5D4">
                    <a:lumMod val="50000"/>
                  </a:srgbClr>
                </a:solidFill>
              </a:rPr>
              <a:t>Шаг 1.  </a:t>
            </a:r>
            <a:r>
              <a:rPr lang="ru-RU" sz="3600" b="1" i="1" dirty="0">
                <a:solidFill>
                  <a:srgbClr val="6DA5D4">
                    <a:lumMod val="50000"/>
                  </a:srgbClr>
                </a:solidFill>
              </a:rPr>
              <a:t>Получение логина и пароля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862051"/>
            <a:ext cx="5088714" cy="35125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Зайти на официальный сайт высшей школы экономики   </a:t>
            </a:r>
            <a:r>
              <a:rPr lang="en-US" dirty="0">
                <a:hlinkClick r:id="rId2"/>
              </a:rPr>
              <a:t>https://www.hse.ru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 разделе </a:t>
            </a:r>
            <a:r>
              <a:rPr lang="ru-RU" dirty="0" smtClean="0">
                <a:solidFill>
                  <a:srgbClr val="C00000"/>
                </a:solidFill>
              </a:rPr>
              <a:t>«олимпиады» </a:t>
            </a:r>
            <a:r>
              <a:rPr lang="ru-RU" dirty="0" smtClean="0"/>
              <a:t>выбрать закладку «олимпиады и конкурсы Высшей школы экономики», затем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«олимпиада «высшая проба»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15" t="10881" r="11065" b="20840"/>
          <a:stretch/>
        </p:blipFill>
        <p:spPr>
          <a:xfrm>
            <a:off x="6109855" y="1670858"/>
            <a:ext cx="5444835" cy="36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1" y="74815"/>
            <a:ext cx="10396882" cy="11305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solidFill>
                  <a:srgbClr val="346492">
                    <a:lumMod val="60000"/>
                    <a:lumOff val="40000"/>
                  </a:srgbClr>
                </a:solidFill>
              </a:rPr>
              <a:t>Регистрация </a:t>
            </a:r>
            <a:r>
              <a:rPr lang="ru-RU" sz="4000" dirty="0">
                <a:solidFill>
                  <a:srgbClr val="346492">
                    <a:lumMod val="60000"/>
                    <a:lumOff val="40000"/>
                  </a:srgbClr>
                </a:solidFill>
              </a:rPr>
              <a:t/>
            </a:r>
            <a:br>
              <a:rPr lang="ru-RU" sz="4000" dirty="0">
                <a:solidFill>
                  <a:srgbClr val="346492">
                    <a:lumMod val="60000"/>
                    <a:lumOff val="40000"/>
                  </a:srgbClr>
                </a:solidFill>
              </a:rPr>
            </a:br>
            <a:r>
              <a:rPr lang="ru-RU" sz="3600" b="1" dirty="0">
                <a:solidFill>
                  <a:srgbClr val="6DA5D4">
                    <a:lumMod val="50000"/>
                  </a:srgbClr>
                </a:solidFill>
              </a:rPr>
              <a:t>Шаг 1.  </a:t>
            </a:r>
            <a:r>
              <a:rPr lang="ru-RU" sz="3600" b="1" i="1" dirty="0">
                <a:solidFill>
                  <a:srgbClr val="6DA5D4">
                    <a:lumMod val="50000"/>
                  </a:srgbClr>
                </a:solidFill>
              </a:rPr>
              <a:t>Получение логина и пароля</a:t>
            </a:r>
            <a:endParaRPr lang="ru-RU" dirty="0"/>
          </a:p>
        </p:txBody>
      </p:sp>
      <p:pic>
        <p:nvPicPr>
          <p:cNvPr id="9" name="Объект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110" t="3677" r="12080" b="16463"/>
          <a:stretch/>
        </p:blipFill>
        <p:spPr>
          <a:xfrm>
            <a:off x="232063" y="1205344"/>
            <a:ext cx="5985857" cy="4169241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6525491" y="1205344"/>
            <a:ext cx="5010930" cy="462187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Зайти </a:t>
            </a:r>
            <a:r>
              <a:rPr lang="ru-RU" dirty="0"/>
              <a:t>на страницу личного кабинета: https://</a:t>
            </a:r>
            <a:r>
              <a:rPr lang="ru-RU" dirty="0" smtClean="0"/>
              <a:t>myolymp.hse.ru/school.html                                           и ознакомиться </a:t>
            </a:r>
            <a:r>
              <a:rPr lang="ru-RU" dirty="0"/>
              <a:t>с Инструкцией по работе </a:t>
            </a:r>
            <a:r>
              <a:rPr lang="ru-RU" dirty="0" smtClean="0"/>
              <a:t>                                     с </a:t>
            </a:r>
            <a:r>
              <a:rPr lang="ru-RU" dirty="0"/>
              <a:t>личным </a:t>
            </a:r>
            <a:r>
              <a:rPr lang="ru-RU" dirty="0" smtClean="0"/>
              <a:t>кабинетом</a:t>
            </a:r>
            <a:endParaRPr lang="ru-RU" dirty="0"/>
          </a:p>
          <a:p>
            <a:pPr algn="just"/>
            <a:r>
              <a:rPr lang="ru-RU" dirty="0" smtClean="0"/>
              <a:t>Выбрать </a:t>
            </a:r>
            <a:r>
              <a:rPr lang="ru-RU" dirty="0"/>
              <a:t>пункт «Получить логин и пароль», </a:t>
            </a:r>
            <a:r>
              <a:rPr lang="ru-RU" dirty="0" smtClean="0"/>
              <a:t>указать  </a:t>
            </a:r>
            <a:r>
              <a:rPr lang="ru-RU" dirty="0"/>
              <a:t>ФИО, дату рождения, </a:t>
            </a:r>
            <a:r>
              <a:rPr lang="ru-RU" dirty="0" smtClean="0"/>
              <a:t>контакты </a:t>
            </a:r>
          </a:p>
          <a:p>
            <a:pPr algn="just"/>
            <a:r>
              <a:rPr lang="ru-RU" dirty="0" smtClean="0"/>
              <a:t>Модератор </a:t>
            </a:r>
            <a:r>
              <a:rPr lang="ru-RU" dirty="0"/>
              <a:t>рассмотрит заявку и в адрес </a:t>
            </a:r>
            <a:r>
              <a:rPr lang="ru-RU" dirty="0" smtClean="0"/>
              <a:t>указанной </a:t>
            </a:r>
            <a:r>
              <a:rPr lang="ru-RU" dirty="0"/>
              <a:t>электронной почты направит письмо с логином и паролем для входа </a:t>
            </a:r>
            <a:r>
              <a:rPr lang="ru-RU" dirty="0" smtClean="0"/>
              <a:t>                              в </a:t>
            </a:r>
            <a:r>
              <a:rPr lang="ru-RU" dirty="0"/>
              <a:t>систему (заявки рассматриваются не реже </a:t>
            </a:r>
            <a:r>
              <a:rPr lang="ru-RU" dirty="0" smtClean="0"/>
              <a:t>                       1 </a:t>
            </a:r>
            <a:r>
              <a:rPr lang="ru-RU" dirty="0"/>
              <a:t>раза в сутки в будние дни</a:t>
            </a:r>
            <a:r>
              <a:rPr lang="ru-RU" dirty="0" smtClean="0"/>
              <a:t>)</a:t>
            </a:r>
            <a:endParaRPr lang="ru-RU" dirty="0"/>
          </a:p>
          <a:p>
            <a:pPr algn="just"/>
            <a:r>
              <a:rPr lang="ru-RU" dirty="0"/>
              <a:t>Если </a:t>
            </a:r>
            <a:r>
              <a:rPr lang="ru-RU" dirty="0" smtClean="0"/>
              <a:t>учащийся был </a:t>
            </a:r>
            <a:r>
              <a:rPr lang="ru-RU" dirty="0" err="1" smtClean="0"/>
              <a:t>ЗАрегистрирован</a:t>
            </a:r>
            <a:r>
              <a:rPr lang="ru-RU" dirty="0" smtClean="0"/>
              <a:t>                                на </a:t>
            </a:r>
            <a:r>
              <a:rPr lang="ru-RU" dirty="0"/>
              <a:t>портале в предыдущие годы, </a:t>
            </a:r>
            <a:r>
              <a:rPr lang="ru-RU" dirty="0" smtClean="0"/>
              <a:t>он может </a:t>
            </a:r>
            <a:r>
              <a:rPr lang="ru-RU" dirty="0"/>
              <a:t>использовать полученные ранее логин </a:t>
            </a:r>
            <a:r>
              <a:rPr lang="ru-RU" dirty="0" smtClean="0"/>
              <a:t>                                и пароль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1" y="157942"/>
            <a:ext cx="10396882" cy="1172094"/>
          </a:xfrm>
        </p:spPr>
        <p:txBody>
          <a:bodyPr>
            <a:normAutofit/>
          </a:bodyPr>
          <a:lstStyle/>
          <a:p>
            <a:pPr algn="ctr"/>
            <a:r>
              <a:rPr lang="ru-RU" sz="4300" dirty="0">
                <a:solidFill>
                  <a:srgbClr val="346492">
                    <a:lumMod val="60000"/>
                    <a:lumOff val="40000"/>
                  </a:srgbClr>
                </a:solidFill>
              </a:rPr>
              <a:t>Регистрация </a:t>
            </a:r>
            <a:r>
              <a:rPr lang="ru-RU" sz="3600" dirty="0">
                <a:solidFill>
                  <a:srgbClr val="346492">
                    <a:lumMod val="60000"/>
                    <a:lumOff val="40000"/>
                  </a:srgbClr>
                </a:solidFill>
              </a:rPr>
              <a:t/>
            </a:r>
            <a:br>
              <a:rPr lang="ru-RU" sz="3600" dirty="0">
                <a:solidFill>
                  <a:srgbClr val="346492">
                    <a:lumMod val="60000"/>
                    <a:lumOff val="40000"/>
                  </a:srgbClr>
                </a:solidFill>
              </a:rPr>
            </a:br>
            <a:r>
              <a:rPr lang="ru-RU" sz="3200" b="1" dirty="0">
                <a:solidFill>
                  <a:srgbClr val="6DA5D4">
                    <a:lumMod val="50000"/>
                  </a:srgbClr>
                </a:solidFill>
              </a:rPr>
              <a:t>Шаг </a:t>
            </a:r>
            <a:r>
              <a:rPr lang="ru-RU" sz="3200" b="1" dirty="0" smtClean="0">
                <a:solidFill>
                  <a:srgbClr val="6DA5D4">
                    <a:lumMod val="50000"/>
                  </a:srgbClr>
                </a:solidFill>
              </a:rPr>
              <a:t>2.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Выбор профилей/направлений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32510" y="1363288"/>
            <a:ext cx="6783186" cy="45387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Зайти </a:t>
            </a:r>
            <a:r>
              <a:rPr lang="ru-RU" dirty="0"/>
              <a:t>на страницу личного кабинета: 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myolymp.hse.ru/school.html</a:t>
            </a:r>
            <a:endParaRPr lang="ru-RU" dirty="0"/>
          </a:p>
          <a:p>
            <a:pPr algn="just"/>
            <a:r>
              <a:rPr lang="ru-RU" dirty="0" smtClean="0"/>
              <a:t>Ввести </a:t>
            </a:r>
            <a:r>
              <a:rPr lang="ru-RU" dirty="0"/>
              <a:t>присланные логин и пароль и </a:t>
            </a:r>
            <a:r>
              <a:rPr lang="ru-RU" dirty="0" smtClean="0"/>
              <a:t>зайти </a:t>
            </a:r>
            <a:r>
              <a:rPr lang="ru-RU" dirty="0"/>
              <a:t>в личный </a:t>
            </a:r>
            <a:r>
              <a:rPr lang="ru-RU" dirty="0" smtClean="0"/>
              <a:t>кабинет</a:t>
            </a:r>
            <a:endParaRPr lang="ru-RU" dirty="0"/>
          </a:p>
          <a:p>
            <a:pPr algn="just"/>
            <a:r>
              <a:rPr lang="ru-RU" dirty="0" smtClean="0"/>
              <a:t>Заполнить </a:t>
            </a:r>
            <a:r>
              <a:rPr lang="ru-RU" dirty="0"/>
              <a:t>заявку на участие в олимпиаде, указав всю необходимую информацию, загрузив скан согласия на обработку персональных </a:t>
            </a:r>
            <a:r>
              <a:rPr lang="ru-RU" dirty="0" smtClean="0"/>
              <a:t>данных</a:t>
            </a:r>
            <a:r>
              <a:rPr lang="ru-RU" dirty="0"/>
              <a:t> и публикацию выполненных участниками олимпиадных работ с указанием их персональных </a:t>
            </a:r>
            <a:r>
              <a:rPr lang="ru-RU" dirty="0" smtClean="0"/>
              <a:t>данных, а также </a:t>
            </a:r>
            <a:r>
              <a:rPr lang="ru-RU" sz="2300" i="1" dirty="0"/>
              <a:t>документ, подтверждающий статус обучающегося по программе среднего общего образования (справку из образовательной организации</a:t>
            </a:r>
            <a:r>
              <a:rPr lang="ru-RU" sz="2300" i="1" dirty="0" smtClean="0"/>
              <a:t>)</a:t>
            </a:r>
          </a:p>
          <a:p>
            <a:pPr algn="just"/>
            <a:r>
              <a:rPr lang="ru-RU" dirty="0" smtClean="0"/>
              <a:t> выбрать олимпиады, </a:t>
            </a:r>
            <a:r>
              <a:rPr lang="ru-RU" dirty="0"/>
              <a:t>в которых </a:t>
            </a:r>
            <a:r>
              <a:rPr lang="ru-RU" dirty="0" smtClean="0"/>
              <a:t> будет принимать участие</a:t>
            </a:r>
          </a:p>
          <a:p>
            <a:pPr algn="just"/>
            <a:r>
              <a:rPr lang="ru-RU" dirty="0" smtClean="0"/>
              <a:t>Подтвердить </a:t>
            </a:r>
            <a:r>
              <a:rPr lang="ru-RU" dirty="0"/>
              <a:t>корректность введенных данных и </a:t>
            </a:r>
            <a:r>
              <a:rPr lang="ru-RU" dirty="0" smtClean="0"/>
              <a:t>отправить заявку</a:t>
            </a:r>
          </a:p>
          <a:p>
            <a:pPr algn="just"/>
            <a:r>
              <a:rPr lang="ru-RU" dirty="0" smtClean="0"/>
              <a:t> можно внести </a:t>
            </a:r>
            <a:r>
              <a:rPr lang="ru-RU" dirty="0"/>
              <a:t>изменения </a:t>
            </a:r>
            <a:r>
              <a:rPr lang="ru-RU" dirty="0" smtClean="0"/>
              <a:t>в </a:t>
            </a:r>
            <a:r>
              <a:rPr lang="ru-RU" dirty="0"/>
              <a:t>перечень выбранных олимпиад до конца </a:t>
            </a:r>
            <a:r>
              <a:rPr lang="ru-RU" dirty="0" smtClean="0"/>
              <a:t>регистрации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8981" t="9993" r="11983" b="13025"/>
          <a:stretch/>
        </p:blipFill>
        <p:spPr>
          <a:xfrm>
            <a:off x="7498081" y="1396538"/>
            <a:ext cx="3591098" cy="37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947</TotalTime>
  <Words>1463</Words>
  <Application>Microsoft Office PowerPoint</Application>
  <PresentationFormat>Широкоэкранный</PresentationFormat>
  <Paragraphs>273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CYR</vt:lpstr>
      <vt:lpstr>Arial CYR</vt:lpstr>
      <vt:lpstr>Calibri</vt:lpstr>
      <vt:lpstr>Impact</vt:lpstr>
      <vt:lpstr>Symbol</vt:lpstr>
      <vt:lpstr>Times New Roman</vt:lpstr>
      <vt:lpstr>Wingdings</vt:lpstr>
      <vt:lpstr>Главное мероприятие</vt:lpstr>
      <vt:lpstr>Олимпиада «высшая проба»</vt:lpstr>
      <vt:lpstr>Общие сведения</vt:lpstr>
      <vt:lpstr>Основные Задачи олимпиады</vt:lpstr>
      <vt:lpstr>Итоги i-ой олимпиады                                                         по финансовой грамотности</vt:lpstr>
      <vt:lpstr>Этапы олимпиады</vt:lpstr>
      <vt:lpstr>Регистрация</vt:lpstr>
      <vt:lpstr>Регистрация  Шаг 1.  Получение логина и пароля</vt:lpstr>
      <vt:lpstr>Регистрация  Шаг 1.  Получение логина и пароля</vt:lpstr>
      <vt:lpstr>Регистрация  Шаг 2. Выбор профилей/направлений</vt:lpstr>
      <vt:lpstr>как убедится, что Регистрация прошла успешно?</vt:lpstr>
      <vt:lpstr>Документы, регламентирующие проведение олимпиады</vt:lpstr>
      <vt:lpstr>МАТЕРИАЛЫ ДЛЯ ПОДГОТОВКИ – ДЕМОНСТРАЦИОННЫЙ ВАРИАНТ</vt:lpstr>
      <vt:lpstr>I этап олимпиады</vt:lpstr>
      <vt:lpstr>Структура олимпиадных заданий                   I этапа </vt:lpstr>
      <vt:lpstr>КРИТЕРИИ ОПРЕДЕЛЕНИЯ                          ПОБЕДИТЕЛЕЙ И ПРИЗЁРОВ I этапа 2017-2018 УЧЕБНЫЙ ГОД </vt:lpstr>
      <vt:lpstr>Ii этап олимпиады</vt:lpstr>
      <vt:lpstr>Структура олимпиадных заданий                   II этапа </vt:lpstr>
      <vt:lpstr>критерии определения победителей                                и призёров заключительного этапа</vt:lpstr>
      <vt:lpstr>Организаторы олимпиады</vt:lpstr>
      <vt:lpstr>Льготы для участников олимпиады «Высшая проба» по финансовой грамотности при поступлении в 2019 году </vt:lpstr>
      <vt:lpstr>Другие вузы, проводящие олимпиады по финансовой грамотности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«высшая проба»</dc:title>
  <dc:creator>Башева Елена Ивановна</dc:creator>
  <cp:lastModifiedBy>Башева Елена Ивановна</cp:lastModifiedBy>
  <cp:revision>52</cp:revision>
  <dcterms:created xsi:type="dcterms:W3CDTF">2018-10-09T09:09:20Z</dcterms:created>
  <dcterms:modified xsi:type="dcterms:W3CDTF">2018-10-17T13:10:31Z</dcterms:modified>
</cp:coreProperties>
</file>