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0" r:id="rId3"/>
    <p:sldMasterId id="2147483731" r:id="rId4"/>
  </p:sldMasterIdLst>
  <p:notesMasterIdLst>
    <p:notesMasterId r:id="rId15"/>
  </p:notesMasterIdLst>
  <p:handoutMasterIdLst>
    <p:handoutMasterId r:id="rId16"/>
  </p:handoutMasterIdLst>
  <p:sldIdLst>
    <p:sldId id="285" r:id="rId5"/>
    <p:sldId id="348" r:id="rId6"/>
    <p:sldId id="350" r:id="rId7"/>
    <p:sldId id="337" r:id="rId8"/>
    <p:sldId id="351" r:id="rId9"/>
    <p:sldId id="345" r:id="rId10"/>
    <p:sldId id="352" r:id="rId11"/>
    <p:sldId id="353" r:id="rId12"/>
    <p:sldId id="354" r:id="rId13"/>
    <p:sldId id="329" r:id="rId14"/>
  </p:sldIdLst>
  <p:sldSz cx="10688638" cy="7562850"/>
  <p:notesSz cx="6735763" cy="9866313"/>
  <p:defaultTextStyle>
    <a:defPPr>
      <a:defRPr lang="ru-RU"/>
    </a:defPPr>
    <a:lvl1pPr marL="0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6953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3907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0862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87819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4767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1724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78680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75632" algn="l" defTabSz="4969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168"/>
    <a:srgbClr val="4CAF90"/>
    <a:srgbClr val="68AF90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7" autoAdjust="0"/>
    <p:restoredTop sz="94194" autoAdjust="0"/>
  </p:normalViewPr>
  <p:slideViewPr>
    <p:cSldViewPr snapToGrid="0" snapToObjects="1">
      <p:cViewPr>
        <p:scale>
          <a:sx n="84" d="100"/>
          <a:sy n="84" d="100"/>
        </p:scale>
        <p:origin x="-1860" y="-46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15.02.2019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15.02.2019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60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930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395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862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326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92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61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725" algn="l" defTabSz="45646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63"/>
            <a:ext cx="8005105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32" y="1991389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89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12" y="1991389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89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32" y="4277390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90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12" y="4277390"/>
            <a:ext cx="2867025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90"/>
            <a:ext cx="1684892" cy="205676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90"/>
            <a:ext cx="9619774" cy="3924933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4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221" tIns="49605" rIns="99221" bIns="4960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28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2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8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31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2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394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221" tIns="49605" rIns="99221" bIns="49605"/>
          <a:lstStyle>
            <a:lvl1pPr marL="197895" indent="-197895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221" tIns="49605" rIns="99221" bIns="49605"/>
          <a:lstStyle>
            <a:lvl1pPr marL="0" marR="0" indent="0" algn="l" defTabSz="57989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70" y="2831074"/>
            <a:ext cx="8005105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9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91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9" y="1991386"/>
            <a:ext cx="6476177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86"/>
            <a:ext cx="30216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0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91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25" y="199138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8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06" y="199138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8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25" y="4277386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86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06" y="4277386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86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3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6" y="1991374"/>
            <a:ext cx="6476177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4"/>
            <a:ext cx="30216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91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86"/>
            <a:ext cx="96197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29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91" tIns="49694" rIns="99391" bIns="4969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75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9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72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9" y="2831059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0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754"/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0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754"/>
            <a:endParaRPr 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66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6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0" y="199137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1" y="199137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0" y="4277371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71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1" y="4277371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1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6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0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754"/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7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7754"/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4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63"/>
            <a:ext cx="8005105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2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5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6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5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6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6" y="1991374"/>
            <a:ext cx="6476177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4"/>
            <a:ext cx="30216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77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5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6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5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6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04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35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91" tIns="49694" rIns="99391" bIns="4969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8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99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8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91" tIns="49694" rIns="99391" bIns="4969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80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33" tIns="45566" rIns="91133" bIns="45566" anchor="ctr"/>
          <a:lstStyle/>
          <a:p>
            <a:pPr algn="ctr" defTabSz="496094">
              <a:defRPr/>
            </a:pPr>
            <a:endParaRPr lang="ru-RU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55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78"/>
            <a:ext cx="8005105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19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695"/>
            <a:ext cx="9619774" cy="875695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23" y="1991390"/>
            <a:ext cx="6476177" cy="3924933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90"/>
            <a:ext cx="3021674" cy="3924933"/>
          </a:xfrm>
          <a:prstGeom prst="rect">
            <a:avLst/>
          </a:prstGeom>
        </p:spPr>
        <p:txBody>
          <a:bodyPr lIns="99221" tIns="49605" rIns="99221" bIns="49605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91" tIns="49694" rIns="99391" bIns="49694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9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717" indent="-372717" algn="l" defTabSz="49695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550" indent="-310597" algn="l" defTabSz="49695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382" indent="-248476" algn="l" defTabSz="49695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342" indent="-248476" algn="l" defTabSz="49695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302" indent="-248476" algn="l" defTabSz="49695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3247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03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154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4111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53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90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86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819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76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724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68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63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221" tIns="49605" rIns="99221" bIns="49605" rtlCol="0" anchor="t"/>
          <a:lstStyle>
            <a:lvl1pPr algn="l" defTabSz="496094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31" y="7005668"/>
            <a:ext cx="2493963" cy="401637"/>
          </a:xfrm>
          <a:prstGeom prst="rect">
            <a:avLst/>
          </a:prstGeom>
        </p:spPr>
        <p:txBody>
          <a:bodyPr vert="horz" lIns="99221" tIns="49605" rIns="99221" bIns="49605" rtlCol="0" anchor="ctr"/>
          <a:lstStyle>
            <a:lvl1pPr algn="r" defTabSz="496094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9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5234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523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5665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1351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7022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2703" algn="ctr" defTabSz="49523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819" indent="-371819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5345" indent="-308528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8858" indent="-246822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5686" indent="-246822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0922" indent="-246822" algn="l" defTabSz="49523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8520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617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0708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6805" indent="-248045" algn="l" defTabSz="49609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094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2192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283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81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468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565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662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8756" algn="l" defTabSz="4960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91" tIns="49694" rIns="99391" bIns="49694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9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717" indent="-372717" algn="l" defTabSz="49695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550" indent="-310597" algn="l" defTabSz="49695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382" indent="-248476" algn="l" defTabSz="49695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342" indent="-248476" algn="l" defTabSz="49695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302" indent="-248476" algn="l" defTabSz="49695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3247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03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154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4111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53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90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86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819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76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724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68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63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91" tIns="49694" rIns="99391" bIns="49694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9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717" indent="-372717" algn="l" defTabSz="49695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550" indent="-310597" algn="l" defTabSz="49695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382" indent="-248476" algn="l" defTabSz="49695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342" indent="-248476" algn="l" defTabSz="49695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302" indent="-248476" algn="l" defTabSz="49695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3247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03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154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4111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53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90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86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819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76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724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68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63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4" y="1616154"/>
            <a:ext cx="9479789" cy="3753293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rgbClr val="DC7168"/>
                </a:solidFill>
              </a:rPr>
              <a:t/>
            </a:r>
            <a:br>
              <a:rPr lang="ru-RU" sz="3200" dirty="0" smtClean="0">
                <a:solidFill>
                  <a:srgbClr val="DC7168"/>
                </a:solidFill>
              </a:rPr>
            </a:br>
            <a:r>
              <a:rPr lang="ru-RU" sz="3600" dirty="0" smtClean="0">
                <a:solidFill>
                  <a:srgbClr val="DC7168"/>
                </a:solidFill>
              </a:rPr>
              <a:t>Интерактивное обучение </a:t>
            </a:r>
            <a:br>
              <a:rPr lang="ru-RU" sz="3600" dirty="0" smtClean="0">
                <a:solidFill>
                  <a:srgbClr val="DC7168"/>
                </a:solidFill>
              </a:rPr>
            </a:br>
            <a:r>
              <a:rPr lang="ru-RU" sz="3600" dirty="0" smtClean="0">
                <a:solidFill>
                  <a:srgbClr val="DC7168"/>
                </a:solidFill>
              </a:rPr>
              <a:t>финансовой грамотности: </a:t>
            </a:r>
            <a:br>
              <a:rPr lang="ru-RU" sz="3600" dirty="0" smtClean="0">
                <a:solidFill>
                  <a:srgbClr val="DC7168"/>
                </a:solidFill>
              </a:rPr>
            </a:br>
            <a:r>
              <a:rPr lang="ru-RU" sz="3600" dirty="0" smtClean="0">
                <a:solidFill>
                  <a:srgbClr val="DC7168"/>
                </a:solidFill>
              </a:rPr>
              <a:t>принципы и опыт</a:t>
            </a:r>
            <a:br>
              <a:rPr lang="ru-RU" sz="3600" dirty="0" smtClean="0">
                <a:solidFill>
                  <a:srgbClr val="DC7168"/>
                </a:solidFill>
              </a:rPr>
            </a:br>
            <a:r>
              <a:rPr lang="ru-RU" sz="3600" dirty="0">
                <a:solidFill>
                  <a:srgbClr val="DC7168"/>
                </a:solidFill>
              </a:rPr>
              <a:t/>
            </a:r>
            <a:br>
              <a:rPr lang="ru-RU" sz="3600" dirty="0">
                <a:solidFill>
                  <a:srgbClr val="DC7168"/>
                </a:solidFill>
              </a:rPr>
            </a:br>
            <a:r>
              <a:rPr lang="ru-RU" sz="3600" dirty="0" smtClean="0">
                <a:solidFill>
                  <a:srgbClr val="DC7168"/>
                </a:solidFill>
              </a:rPr>
              <a:t/>
            </a:r>
            <a:br>
              <a:rPr lang="ru-RU" sz="3600" dirty="0" smtClean="0">
                <a:solidFill>
                  <a:srgbClr val="DC7168"/>
                </a:solidFill>
              </a:rPr>
            </a:br>
            <a:r>
              <a:rPr lang="ru-RU" sz="2000" dirty="0" smtClean="0"/>
              <a:t>Лавренова Екатерина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59" y="1509837"/>
            <a:ext cx="9085342" cy="4051005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</a:t>
            </a:r>
            <a:r>
              <a:rPr lang="ru-RU" dirty="0" smtClean="0"/>
              <a:t>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9164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ОТЛИЧИЯ </a:t>
            </a:r>
            <a:r>
              <a:rPr lang="ru-RU" sz="2400" dirty="0">
                <a:solidFill>
                  <a:srgbClr val="DC7168"/>
                </a:solidFill>
              </a:rPr>
              <a:t> </a:t>
            </a:r>
            <a:r>
              <a:rPr lang="ru-RU" sz="2400" dirty="0" smtClean="0">
                <a:solidFill>
                  <a:srgbClr val="DC7168"/>
                </a:solidFill>
              </a:rPr>
              <a:t>ОБУЧЕНИЯ</a:t>
            </a:r>
            <a:r>
              <a:rPr lang="ru-RU" sz="2400" dirty="0" smtClean="0">
                <a:solidFill>
                  <a:srgbClr val="DC7168"/>
                </a:solidFill>
              </a:rPr>
              <a:t> </a:t>
            </a:r>
            <a:r>
              <a:rPr lang="ru-RU" sz="2400" dirty="0" smtClean="0">
                <a:solidFill>
                  <a:srgbClr val="DC7168"/>
                </a:solidFill>
              </a:rPr>
              <a:t>ФИНАНСОВОЙ ГРАМОТНОСТИ </a:t>
            </a:r>
            <a:br>
              <a:rPr lang="ru-RU" sz="2400" dirty="0" smtClean="0">
                <a:solidFill>
                  <a:srgbClr val="DC7168"/>
                </a:solidFill>
              </a:rPr>
            </a:br>
            <a:r>
              <a:rPr lang="ru-RU" sz="2400" dirty="0" smtClean="0">
                <a:solidFill>
                  <a:srgbClr val="DC7168"/>
                </a:solidFill>
              </a:rPr>
              <a:t>ОТ ДРУГИХ КУРСОВ ШКОЛЬНОЙ ПРОГРАММЫ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4" y="1858948"/>
            <a:ext cx="10043255" cy="554884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Отсутствие большого опыта обучения финансовой грамотности в нашей стране, следовательно большая свобода в выборе методики обучения;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Имеет возможность использования наиболее интересных способов обучения, что обусловлено жизненным содержанием курсов / модулей / тем;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Имеет </a:t>
            </a:r>
            <a:r>
              <a:rPr lang="ru-RU" sz="2400" b="1" dirty="0" err="1" smtClean="0">
                <a:solidFill>
                  <a:srgbClr val="4CAF90"/>
                </a:solidFill>
                <a:latin typeface="+mn-lt"/>
              </a:rPr>
              <a:t>межпредмтеный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 характер, что позволяет использовать потенциал разных наук;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Широта возможностей обучения финансовой грамотности: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А) как самостоятельного курса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Б) как модуль или тема в составе общеобязательных предметов (обществознание, математика, </a:t>
            </a:r>
            <a:r>
              <a:rPr lang="ru-RU" sz="2400" b="1" dirty="0" err="1" smtClean="0">
                <a:solidFill>
                  <a:srgbClr val="4CAF90"/>
                </a:solidFill>
                <a:latin typeface="+mn-lt"/>
              </a:rPr>
              <a:t>ОБЖ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В) в программе воспитания и социализации как образовательное событие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9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56637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DC7168"/>
                </a:solidFill>
              </a:rPr>
              <a:t>СТРУКТУРА СОДЕРЖАНИЯ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82044"/>
            <a:ext cx="9619774" cy="5520267"/>
          </a:xfrm>
        </p:spPr>
        <p:txBody>
          <a:bodyPr numCol="2"/>
          <a:lstStyle/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rgbClr val="68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26287"/>
              </p:ext>
            </p:extLst>
          </p:nvPr>
        </p:nvGraphicFramePr>
        <p:xfrm>
          <a:off x="716661" y="1738194"/>
          <a:ext cx="9256904" cy="5266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025"/>
                <a:gridCol w="3724879"/>
              </a:tblGrid>
              <a:tr h="1169061">
                <a:tc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AF9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</a:rPr>
                        <a:t>Понятия и знания финансовой сферы</a:t>
                      </a:r>
                    </a:p>
                    <a:p>
                      <a:pPr algn="l"/>
                      <a:endParaRPr lang="ru-RU" sz="2400" b="1" dirty="0">
                        <a:solidFill>
                          <a:srgbClr val="4CAF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Система ориентировки в</a:t>
                      </a:r>
                    </a:p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финансовом  пространстве</a:t>
                      </a:r>
                      <a:endParaRPr lang="ru-RU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24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CAF9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</a:rPr>
                        <a:t>Ценности и поведенческие установки на грамотное финансовое поведение</a:t>
                      </a:r>
                    </a:p>
                    <a:p>
                      <a:pPr algn="l"/>
                      <a:endParaRPr lang="ru-RU" sz="2400" b="1" dirty="0">
                        <a:solidFill>
                          <a:srgbClr val="4CAF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solidFill>
                            <a:srgbClr val="4CAF90"/>
                          </a:solidFill>
                        </a:rPr>
                        <a:t>Предметные финансовые умения</a:t>
                      </a:r>
                    </a:p>
                    <a:p>
                      <a:pPr algn="l"/>
                      <a:endParaRPr lang="ru-RU" sz="2400" b="1" dirty="0">
                        <a:solidFill>
                          <a:srgbClr val="4CAF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Система способов действия в финансовом пространстве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346191">
                <a:tc>
                  <a:txBody>
                    <a:bodyPr/>
                    <a:lstStyle/>
                    <a:p>
                      <a:pPr algn="l"/>
                      <a:endParaRPr lang="ru-RU" sz="2400" b="1" dirty="0" smtClean="0">
                        <a:solidFill>
                          <a:srgbClr val="4CAF90"/>
                        </a:solidFill>
                      </a:endParaRP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rgbClr val="4CAF90"/>
                          </a:solidFill>
                        </a:rPr>
                        <a:t>Компетенции,</a:t>
                      </a:r>
                      <a:r>
                        <a:rPr lang="ru-RU" sz="2400" b="1" baseline="0" dirty="0" smtClean="0">
                          <a:solidFill>
                            <a:srgbClr val="4CAF90"/>
                          </a:solidFill>
                        </a:rPr>
                        <a:t> обеспечивающие грамотное решение практических жизненных задач</a:t>
                      </a:r>
                      <a:endParaRPr lang="ru-RU" sz="2400" b="1" dirty="0">
                        <a:solidFill>
                          <a:srgbClr val="4CAF9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6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8147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ПРИНЦИПЫ </a:t>
            </a:r>
            <a:r>
              <a:rPr lang="ru-RU" sz="2400" dirty="0">
                <a:solidFill>
                  <a:srgbClr val="DC7168"/>
                </a:solidFill>
              </a:rPr>
              <a:t>ОБУЧЕНИЯ</a:t>
            </a:r>
            <a:r>
              <a:rPr lang="ru-RU" sz="3200" dirty="0">
                <a:solidFill>
                  <a:srgbClr val="4CAF90"/>
                </a:solidFill>
              </a:rPr>
              <a:t/>
            </a:r>
            <a:br>
              <a:rPr lang="ru-RU" sz="3200" dirty="0">
                <a:solidFill>
                  <a:srgbClr val="4CAF90"/>
                </a:solidFill>
              </a:rPr>
            </a:br>
            <a:endParaRPr lang="ru-RU" sz="3200" dirty="0">
              <a:solidFill>
                <a:srgbClr val="4CAF9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258" y="1930400"/>
            <a:ext cx="10114845" cy="493324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Обучающиеся 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выступают в качестве субъекта деятельности (учебной, практической)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Обучающиеся вводятся в проблемные финансовые ситуации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Обучающиеся включаются в решение практических финансовых задач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Учитель выступает в роли организатора учебной деятельности, в роли финансового консультанта, эксперта</a:t>
            </a:r>
          </a:p>
          <a:p>
            <a:r>
              <a:rPr lang="ru-RU" sz="2400" b="1" dirty="0">
                <a:solidFill>
                  <a:srgbClr val="4CAF90"/>
                </a:solidFill>
                <a:latin typeface="+mn-lt"/>
              </a:rPr>
              <a:t>Преимущественно используются 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интерактивное обучение</a:t>
            </a:r>
          </a:p>
          <a:p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Коллективная 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и групповая учебная и практическая деятельность должна быть подкреплена индивидуальной самостоятельной учебной и практической деятельностью (умения и компетенции должны быть </a:t>
            </a:r>
            <a:r>
              <a:rPr lang="ru-RU" sz="2400" b="1" dirty="0" err="1">
                <a:solidFill>
                  <a:srgbClr val="4CAF90"/>
                </a:solidFill>
                <a:latin typeface="+mn-lt"/>
              </a:rPr>
              <a:t>интериоризированы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)</a:t>
            </a:r>
          </a:p>
          <a:p>
            <a:endParaRPr lang="ru-RU" sz="2100" b="1" dirty="0">
              <a:solidFill>
                <a:srgbClr val="4CAF90"/>
              </a:solidFill>
              <a:latin typeface="+mn-lt"/>
            </a:endParaRPr>
          </a:p>
          <a:p>
            <a:endParaRPr lang="ru-RU" sz="2100" b="1" dirty="0">
              <a:solidFill>
                <a:srgbClr val="4CAF90"/>
              </a:solidFill>
              <a:latin typeface="+mn-lt"/>
            </a:endParaRPr>
          </a:p>
          <a:p>
            <a:endParaRPr lang="ru-RU" sz="2100" b="1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29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532513"/>
          </a:xfrm>
        </p:spPr>
        <p:txBody>
          <a:bodyPr/>
          <a:lstStyle/>
          <a:p>
            <a:r>
              <a:rPr lang="ru-RU" sz="2400" dirty="0" smtClean="0">
                <a:solidFill>
                  <a:srgbClr val="DC7168"/>
                </a:solidFill>
              </a:rPr>
              <a:t>ИНТЕРАКТИВНОЕ ОБУЧЕНИЕ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48192"/>
            <a:ext cx="10009390" cy="5079986"/>
          </a:xfrm>
        </p:spPr>
        <p:txBody>
          <a:bodyPr/>
          <a:lstStyle/>
          <a:p>
            <a:pPr marL="0" indent="0">
              <a:buNone/>
            </a:pPr>
            <a:r>
              <a:rPr lang="ru-RU" sz="3200" u="sng" dirty="0" smtClean="0">
                <a:solidFill>
                  <a:srgbClr val="4CAF90"/>
                </a:solidFill>
                <a:latin typeface="+mn-lt"/>
              </a:rPr>
              <a:t>Основания: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4CAF90"/>
                </a:solidFill>
              </a:rPr>
              <a:t>Системно-деятельностный подход </a:t>
            </a:r>
          </a:p>
          <a:p>
            <a:r>
              <a:rPr lang="ru-RU" sz="2800" dirty="0" smtClean="0">
                <a:solidFill>
                  <a:srgbClr val="4CAF90"/>
                </a:solidFill>
              </a:rPr>
              <a:t>образовательная деятельность</a:t>
            </a:r>
          </a:p>
          <a:p>
            <a:r>
              <a:rPr lang="ru-RU" sz="2800" dirty="0">
                <a:solidFill>
                  <a:srgbClr val="4CAF90"/>
                </a:solidFill>
              </a:rPr>
              <a:t>у</a:t>
            </a:r>
            <a:r>
              <a:rPr lang="ru-RU" sz="2800" dirty="0" smtClean="0">
                <a:solidFill>
                  <a:srgbClr val="4CAF90"/>
                </a:solidFill>
              </a:rPr>
              <a:t>чебная деятельность (УД).</a:t>
            </a:r>
          </a:p>
          <a:p>
            <a:pPr marL="0" indent="0">
              <a:buNone/>
            </a:pPr>
            <a:endParaRPr lang="ru-RU" sz="2800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4CAF90"/>
                </a:solidFill>
              </a:rPr>
              <a:t>Интерактивное обучение </a:t>
            </a:r>
            <a:r>
              <a:rPr lang="ru-RU" sz="2800" dirty="0" smtClean="0">
                <a:solidFill>
                  <a:srgbClr val="4CAF90"/>
                </a:solidFill>
              </a:rPr>
              <a:t>– это способ организации </a:t>
            </a:r>
            <a:r>
              <a:rPr lang="ru-RU" sz="2800" b="1" dirty="0" smtClean="0">
                <a:solidFill>
                  <a:srgbClr val="4CAF90"/>
                </a:solidFill>
              </a:rPr>
              <a:t>УД, </a:t>
            </a:r>
            <a:r>
              <a:rPr lang="ru-RU" sz="2800" dirty="0" smtClean="0">
                <a:solidFill>
                  <a:srgbClr val="4CAF90"/>
                </a:solidFill>
              </a:rPr>
              <a:t>в основе которого лежит построение активного взаимодействия субъектов УД, включенных в решение учебно-практических, учебно-познавательных и учебно-проектных задач (в </a:t>
            </a:r>
            <a:r>
              <a:rPr lang="ru-RU" sz="2800" dirty="0" err="1" smtClean="0">
                <a:solidFill>
                  <a:srgbClr val="4CAF90"/>
                </a:solidFill>
              </a:rPr>
              <a:t>некот</a:t>
            </a:r>
            <a:r>
              <a:rPr lang="ru-RU" sz="2800" dirty="0" smtClean="0">
                <a:solidFill>
                  <a:srgbClr val="4CAF90"/>
                </a:solidFill>
              </a:rPr>
              <a:t>. </a:t>
            </a:r>
            <a:r>
              <a:rPr lang="ru-RU" sz="2800" dirty="0">
                <a:solidFill>
                  <a:srgbClr val="4CAF90"/>
                </a:solidFill>
              </a:rPr>
              <a:t>с</a:t>
            </a:r>
            <a:r>
              <a:rPr lang="ru-RU" sz="2800" dirty="0" smtClean="0">
                <a:solidFill>
                  <a:srgbClr val="4CAF90"/>
                </a:solidFill>
              </a:rPr>
              <a:t>л. у</a:t>
            </a:r>
            <a:r>
              <a:rPr lang="ru-RU" sz="2800" dirty="0" smtClean="0">
                <a:solidFill>
                  <a:srgbClr val="4CAF90"/>
                </a:solidFill>
              </a:rPr>
              <a:t>чебно-управленческой</a:t>
            </a:r>
            <a:r>
              <a:rPr lang="ru-RU" sz="2800" dirty="0" smtClean="0">
                <a:solidFill>
                  <a:srgbClr val="4CAF90"/>
                </a:solidFill>
              </a:rPr>
              <a:t>).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86135" y="2320262"/>
            <a:ext cx="207715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lIns="91133" tIns="45566" rIns="91133" bIns="45566"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123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2" y="1111392"/>
            <a:ext cx="4862916" cy="28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3лицей 4 фото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3" y="1111392"/>
            <a:ext cx="4727643" cy="28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3IMG_2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3" y="4075890"/>
            <a:ext cx="4862916" cy="31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3DSC_09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3" y="4075890"/>
            <a:ext cx="4727642" cy="31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1"/>
            <a:ext cx="9619774" cy="42171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КЕЙС-ТЕХНОЛОГИЯ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537400"/>
            <a:ext cx="9855564" cy="5870390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4CAF90"/>
                </a:solidFill>
                <a:latin typeface="+mn-lt"/>
              </a:rPr>
              <a:t>Кейс-технология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 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– это </a:t>
            </a: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технология обучения, которая строится 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на основе реальных или вымышленных ситуаций, направленная не столько на освоение знаний, сколько на формирование у учащихся новых </a:t>
            </a: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качеств (способов деятельности) 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и </a:t>
            </a: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умений через включение в решение практических задач.</a:t>
            </a:r>
            <a:endParaRPr lang="ru-RU" sz="2400" dirty="0" smtClean="0">
              <a:solidFill>
                <a:srgbClr val="4CAF9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4CAF90"/>
                </a:solidFill>
                <a:latin typeface="+mn-lt"/>
              </a:rPr>
              <a:t>Например: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4CAF90"/>
                </a:solidFill>
                <a:latin typeface="+mn-lt"/>
                <a:ea typeface="Calibri"/>
              </a:rPr>
              <a:t>Представьте, что вы уже окончили институт, начали работать и хотели бы купить свое жилье. Но у вас в наличии только 200 тыс. р. Квартира, которую вы присмотрели, стоит 2 млн р. Что будете делать, чтобы решить данную проблему без обращения к родителям и друзьям, самостоятельно</a:t>
            </a:r>
            <a:r>
              <a:rPr lang="ru-RU" sz="2200" dirty="0" smtClean="0">
                <a:solidFill>
                  <a:srgbClr val="4CAF90"/>
                </a:solidFill>
                <a:latin typeface="+mn-lt"/>
                <a:ea typeface="Calibri"/>
              </a:rPr>
              <a:t>?</a:t>
            </a:r>
          </a:p>
          <a:p>
            <a:pPr marL="0" indent="0">
              <a:buNone/>
            </a:pPr>
            <a:endParaRPr lang="ru-RU" sz="2200" dirty="0" smtClean="0">
              <a:solidFill>
                <a:srgbClr val="4CAF90"/>
              </a:solidFill>
              <a:latin typeface="+mn-lt"/>
              <a:ea typeface="Calibri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4CAF90"/>
                </a:solidFill>
                <a:latin typeface="+mn-lt"/>
                <a:ea typeface="Calibri"/>
              </a:rPr>
              <a:t>Представьте, </a:t>
            </a:r>
            <a:r>
              <a:rPr lang="ru-RU" sz="2200" dirty="0">
                <a:solidFill>
                  <a:srgbClr val="4CAF90"/>
                </a:solidFill>
                <a:latin typeface="+mn-lt"/>
                <a:ea typeface="Calibri"/>
              </a:rPr>
              <a:t>что вам уже 30 лет, вы работаете по трудовому договору и получаете заработную плату 20 </a:t>
            </a:r>
            <a:r>
              <a:rPr lang="ru-RU" sz="2200" dirty="0" err="1">
                <a:solidFill>
                  <a:srgbClr val="4CAF90"/>
                </a:solidFill>
                <a:latin typeface="+mn-lt"/>
                <a:ea typeface="Calibri"/>
              </a:rPr>
              <a:t>тыс.р</a:t>
            </a:r>
            <a:r>
              <a:rPr lang="ru-RU" sz="2200" dirty="0">
                <a:solidFill>
                  <a:srgbClr val="4CAF90"/>
                </a:solidFill>
                <a:latin typeface="+mn-lt"/>
                <a:ea typeface="Calibri"/>
              </a:rPr>
              <a:t>. Именно сейчас вы решили определиться со своими пенсионными накоплениями и способом их управления. Какую стратегию увеличения своих доходов на пенсии вы сейчас разработаете, чтобы после выхода на пенсию иметь достаточный уровень жизни</a:t>
            </a:r>
            <a:endParaRPr lang="ru-RU" sz="2200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3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ИГРОВЫЕ </a:t>
            </a:r>
            <a:r>
              <a:rPr lang="ru-RU" sz="2400" dirty="0" smtClean="0">
                <a:solidFill>
                  <a:srgbClr val="DC7168"/>
                </a:solidFill>
              </a:rPr>
              <a:t>ТЕХНОЛОГИИ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1"/>
            <a:ext cx="10048350" cy="5968721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solidFill>
                  <a:srgbClr val="4CAF90"/>
                </a:solidFill>
                <a:latin typeface="+mn-lt"/>
              </a:rPr>
              <a:t>И</a:t>
            </a:r>
            <a:r>
              <a:rPr lang="ru-RU" sz="2200" b="1" dirty="0" smtClean="0">
                <a:solidFill>
                  <a:srgbClr val="4CAF90"/>
                </a:solidFill>
                <a:latin typeface="+mn-lt"/>
              </a:rPr>
              <a:t>гра</a:t>
            </a:r>
            <a:r>
              <a:rPr lang="ru-RU" sz="2200" dirty="0">
                <a:solidFill>
                  <a:srgbClr val="4CAF90"/>
                </a:solidFill>
                <a:latin typeface="+mn-lt"/>
              </a:rPr>
              <a:t> - 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</a:t>
            </a:r>
            <a:r>
              <a:rPr lang="ru-RU" sz="2200" dirty="0" smtClean="0">
                <a:solidFill>
                  <a:srgbClr val="4CAF9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ru-RU" sz="2200" u="sng" dirty="0" smtClean="0">
                <a:solidFill>
                  <a:srgbClr val="4CAF90"/>
                </a:solidFill>
                <a:latin typeface="+mn-lt"/>
              </a:rPr>
              <a:t>По характеру педагогической деятельности и ее целям:</a:t>
            </a:r>
          </a:p>
          <a:p>
            <a:pPr marL="457200" indent="-457200">
              <a:buAutoNum type="arabicParenR"/>
            </a:pPr>
            <a:r>
              <a:rPr lang="ru-RU" sz="2200" dirty="0" smtClean="0">
                <a:solidFill>
                  <a:srgbClr val="4CAF90"/>
                </a:solidFill>
                <a:latin typeface="+mn-lt"/>
              </a:rPr>
              <a:t>Обучающие (оформление договора вклада)</a:t>
            </a:r>
          </a:p>
          <a:p>
            <a:pPr marL="457200" indent="-457200">
              <a:buAutoNum type="arabicParenR"/>
            </a:pPr>
            <a:r>
              <a:rPr lang="ru-RU" sz="2200" dirty="0" err="1" smtClean="0">
                <a:solidFill>
                  <a:srgbClr val="4CAF90"/>
                </a:solidFill>
                <a:latin typeface="+mn-lt"/>
              </a:rPr>
              <a:t>Тренинговые</a:t>
            </a:r>
            <a:r>
              <a:rPr lang="ru-RU" sz="2200" dirty="0" smtClean="0">
                <a:solidFill>
                  <a:srgbClr val="4CAF90"/>
                </a:solidFill>
                <a:latin typeface="+mn-lt"/>
              </a:rPr>
              <a:t> (выбор страховой компании)</a:t>
            </a:r>
          </a:p>
          <a:p>
            <a:pPr marL="457200" indent="-457200">
              <a:buAutoNum type="arabicParenR"/>
            </a:pPr>
            <a:r>
              <a:rPr lang="ru-RU" sz="2200" dirty="0" smtClean="0">
                <a:solidFill>
                  <a:srgbClr val="4CAF90"/>
                </a:solidFill>
                <a:latin typeface="+mn-lt"/>
              </a:rPr>
              <a:t>Обобщающие (разработка долгосрочного финансового плана)</a:t>
            </a:r>
          </a:p>
          <a:p>
            <a:pPr marL="457200" indent="-457200">
              <a:buAutoNum type="arabicParenR"/>
            </a:pPr>
            <a:r>
              <a:rPr lang="ru-RU" sz="2200" dirty="0" smtClean="0">
                <a:solidFill>
                  <a:srgbClr val="4CAF90"/>
                </a:solidFill>
                <a:latin typeface="+mn-lt"/>
              </a:rPr>
              <a:t>Контролирующие (презентация проектов собственного бизнеса)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4CAF90"/>
                </a:solidFill>
              </a:rPr>
              <a:t>По игровой технологии: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solidFill>
                  <a:srgbClr val="4CAF90"/>
                </a:solidFill>
              </a:rPr>
              <a:t>Настольные (игра «Не в деньгах счастье</a:t>
            </a:r>
            <a:r>
              <a:rPr lang="ru-RU" sz="2000" dirty="0" smtClean="0">
                <a:solidFill>
                  <a:srgbClr val="4CAF90"/>
                </a:solidFill>
              </a:rPr>
              <a:t>»)</a:t>
            </a:r>
            <a:endParaRPr lang="ru-RU" sz="2000" dirty="0" smtClean="0">
              <a:solidFill>
                <a:srgbClr val="4CAF90"/>
              </a:solidFill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solidFill>
                  <a:srgbClr val="4CAF90"/>
                </a:solidFill>
              </a:rPr>
              <a:t>Интеллектуальные (Что? Где? Когда?)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solidFill>
                  <a:srgbClr val="4CAF90"/>
                </a:solidFill>
              </a:rPr>
              <a:t>Деловые </a:t>
            </a:r>
            <a:r>
              <a:rPr lang="ru-RU" sz="2000" dirty="0" smtClean="0">
                <a:solidFill>
                  <a:srgbClr val="4CAF90"/>
                </a:solidFill>
              </a:rPr>
              <a:t>(например, разработка </a:t>
            </a:r>
            <a:r>
              <a:rPr lang="ru-RU" sz="2000" dirty="0" smtClean="0">
                <a:solidFill>
                  <a:srgbClr val="4CAF90"/>
                </a:solidFill>
              </a:rPr>
              <a:t>идеальной модели пенсионной системы)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solidFill>
                  <a:srgbClr val="4CAF90"/>
                </a:solidFill>
              </a:rPr>
              <a:t>Имитационно-ролевые (взаимодействие с различными финансовыми организациями в меняющихся </a:t>
            </a:r>
            <a:r>
              <a:rPr lang="ru-RU" sz="2000" dirty="0" smtClean="0">
                <a:solidFill>
                  <a:srgbClr val="4CAF90"/>
                </a:solidFill>
              </a:rPr>
              <a:t>условиях</a:t>
            </a:r>
            <a:r>
              <a:rPr lang="ru-RU" sz="2000" dirty="0" smtClean="0">
                <a:solidFill>
                  <a:srgbClr val="4CAF90"/>
                </a:solidFill>
              </a:rPr>
              <a:t>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solidFill>
                  <a:srgbClr val="4CAF90"/>
                </a:solidFill>
              </a:rPr>
              <a:t>Коммуникативные </a:t>
            </a:r>
            <a:endParaRPr lang="ru-RU" sz="2000" dirty="0" smtClean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4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80"/>
            <a:ext cx="9619774" cy="58249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ТЕХНОЛОГИЯ </a:t>
            </a:r>
            <a:r>
              <a:rPr lang="ru-RU" sz="2400" dirty="0" smtClean="0">
                <a:solidFill>
                  <a:srgbClr val="DC7168"/>
                </a:solidFill>
              </a:rPr>
              <a:t>ТВОРЧЕСКОЙ МАСТЕРСКОЙ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98172"/>
            <a:ext cx="9619774" cy="5606980"/>
          </a:xfrm>
        </p:spPr>
        <p:txBody>
          <a:bodyPr/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4CAF90"/>
                </a:solidFill>
                <a:latin typeface="+mn-lt"/>
              </a:rPr>
              <a:t>Мастерская</a:t>
            </a: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 – это технология, при которой учитель – мастер вводит своих учеников в процесс познания через создание эмоциональной атмосферы, в которой ученик может проявить себя как творец. 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rgbClr val="4CAF90"/>
                </a:solidFill>
                <a:latin typeface="+mn-lt"/>
              </a:rPr>
              <a:t>Особенности: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знания не даются (не предъявляются в готовом виде), а выстраиваются самими учениками в паре или группе с опорой на свой личный опыт, или новые знания ими добываются самостоятельно;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учитель –  мастер направляет, предоставляет ученикам необходимый материал в виде заданий и возможных способов их выполнения;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4CAF90"/>
                </a:solidFill>
                <a:latin typeface="+mn-lt"/>
              </a:rPr>
              <a:t>Должен быть материализованный конечный продукт учебной деятельности (плакат, фильм, сказка, рассказ, манифест, театральная постановка и др.)</a:t>
            </a:r>
          </a:p>
          <a:p>
            <a:pPr marL="0" indent="0">
              <a:buNone/>
            </a:pPr>
            <a:endParaRPr lang="ru-RU" sz="2000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77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8846</TotalTime>
  <Words>414</Words>
  <Application>Microsoft Office PowerPoint</Application>
  <PresentationFormat>Произвольный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4_Тема Office</vt:lpstr>
      <vt:lpstr>5_Тема Office</vt:lpstr>
      <vt:lpstr>7_Тема Office</vt:lpstr>
      <vt:lpstr> Интерактивное обучение  финансовой грамотности:  принципы и опыт   Лавренова Екатерина</vt:lpstr>
      <vt:lpstr>ОТЛИЧИЯ  ОБУЧЕНИЯ ФИНАНСОВОЙ ГРАМОТНОСТИ  ОТ ДРУГИХ КУРСОВ ШКОЛЬНОЙ ПРОГРАММЫ</vt:lpstr>
      <vt:lpstr>СТРУКТУРА СОДЕРЖАНИЯ ОБРАЗОВАНИЯ</vt:lpstr>
      <vt:lpstr>ПРИНЦИПЫ ОБУЧЕНИЯ </vt:lpstr>
      <vt:lpstr>ИНТЕРАКТИВНОЕ ОБУЧЕНИЕ</vt:lpstr>
      <vt:lpstr>Презентация PowerPoint</vt:lpstr>
      <vt:lpstr>КЕЙС-ТЕХНОЛОГИЯ</vt:lpstr>
      <vt:lpstr>ИГРОВЫЕ ТЕХНОЛОГИИ</vt:lpstr>
      <vt:lpstr>ТЕХНОЛОГИЯ ТВОРЧЕСКОЙ МАСТЕРСКОЙ</vt:lpstr>
      <vt:lpstr>   Спасибо за внимание!   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123</cp:lastModifiedBy>
  <cp:revision>381</cp:revision>
  <cp:lastPrinted>2015-12-02T07:42:45Z</cp:lastPrinted>
  <dcterms:created xsi:type="dcterms:W3CDTF">2015-08-28T08:18:34Z</dcterms:created>
  <dcterms:modified xsi:type="dcterms:W3CDTF">2019-02-15T12:27:09Z</dcterms:modified>
</cp:coreProperties>
</file>