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61" r:id="rId2"/>
    <p:sldMasterId id="2147483769" r:id="rId3"/>
    <p:sldMasterId id="2147483785" r:id="rId4"/>
    <p:sldMasterId id="2147483798" r:id="rId5"/>
  </p:sldMasterIdLst>
  <p:notesMasterIdLst>
    <p:notesMasterId r:id="rId23"/>
  </p:notesMasterIdLst>
  <p:sldIdLst>
    <p:sldId id="256" r:id="rId6"/>
    <p:sldId id="321" r:id="rId7"/>
    <p:sldId id="315" r:id="rId8"/>
    <p:sldId id="320" r:id="rId9"/>
    <p:sldId id="316" r:id="rId10"/>
    <p:sldId id="323" r:id="rId11"/>
    <p:sldId id="322" r:id="rId12"/>
    <p:sldId id="324" r:id="rId13"/>
    <p:sldId id="328" r:id="rId14"/>
    <p:sldId id="326" r:id="rId15"/>
    <p:sldId id="327" r:id="rId16"/>
    <p:sldId id="325" r:id="rId17"/>
    <p:sldId id="329" r:id="rId18"/>
    <p:sldId id="330" r:id="rId19"/>
    <p:sldId id="331" r:id="rId20"/>
    <p:sldId id="332" r:id="rId21"/>
    <p:sldId id="333" r:id="rId22"/>
  </p:sldIdLst>
  <p:sldSz cx="9144000" cy="6858000" type="screen4x3"/>
  <p:notesSz cx="6794500" cy="9906000"/>
  <p:defaultTextStyle>
    <a:defPPr>
      <a:defRPr lang="en-US"/>
    </a:defPPr>
    <a:lvl1pPr marL="0" algn="l" defTabSz="865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32526" algn="l" defTabSz="865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65127" algn="l" defTabSz="865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297680" algn="l" defTabSz="865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30245" algn="l" defTabSz="865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162801" algn="l" defTabSz="865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595368" algn="l" defTabSz="865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027939" algn="l" defTabSz="865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460487" algn="l" defTabSz="865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ksana_Kuznetsova" initials="OK" lastIdx="5" clrIdx="0"/>
  <p:cmAuthor id="1" name="Denis Esaulov" initials="DE" lastIdx="1" clrIdx="1"/>
  <p:cmAuthor id="2" name="Julia Leonova" initials="JL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E8B"/>
    <a:srgbClr val="E25F5A"/>
    <a:srgbClr val="8FD0D1"/>
    <a:srgbClr val="B0D5E2"/>
    <a:srgbClr val="39B8BF"/>
    <a:srgbClr val="343433"/>
    <a:srgbClr val="9DCD8F"/>
    <a:srgbClr val="777776"/>
    <a:srgbClr val="67A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884" autoAdjust="0"/>
    <p:restoredTop sz="87900" autoAdjust="0"/>
  </p:normalViewPr>
  <p:slideViewPr>
    <p:cSldViewPr snapToGrid="0" snapToObjects="1">
      <p:cViewPr>
        <p:scale>
          <a:sx n="78" d="100"/>
          <a:sy n="78" d="100"/>
        </p:scale>
        <p:origin x="-912" y="-72"/>
      </p:cViewPr>
      <p:guideLst>
        <p:guide orient="horz" pos="37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C43A6-D10B-47C6-8BD8-E32D4ACC8C38}" type="datetimeFigureOut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DAF4E-319C-43CF-A191-27A03EF9549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16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5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2526" algn="l" defTabSz="865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65127" algn="l" defTabSz="865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97680" algn="l" defTabSz="865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30245" algn="l" defTabSz="865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62801" algn="l" defTabSz="865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95368" algn="l" defTabSz="865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27939" algn="l" defTabSz="865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460487" algn="l" defTabSz="865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3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32526" indent="0" algn="ctr">
              <a:buNone/>
              <a:defRPr sz="2000"/>
            </a:lvl2pPr>
            <a:lvl3pPr marL="865127" indent="0" algn="ctr">
              <a:buNone/>
              <a:defRPr sz="1800"/>
            </a:lvl3pPr>
            <a:lvl4pPr marL="1297680" indent="0" algn="ctr">
              <a:buNone/>
              <a:defRPr sz="1600"/>
            </a:lvl4pPr>
            <a:lvl5pPr marL="1730245" indent="0" algn="ctr">
              <a:buNone/>
              <a:defRPr sz="1600"/>
            </a:lvl5pPr>
            <a:lvl6pPr marL="2162801" indent="0" algn="ctr">
              <a:buNone/>
              <a:defRPr sz="1600"/>
            </a:lvl6pPr>
            <a:lvl7pPr marL="2595368" indent="0" algn="ctr">
              <a:buNone/>
              <a:defRPr sz="1600"/>
            </a:lvl7pPr>
            <a:lvl8pPr marL="3027939" indent="0" algn="ctr">
              <a:buNone/>
              <a:defRPr sz="1600"/>
            </a:lvl8pPr>
            <a:lvl9pPr marL="3460487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8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098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0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PPT_makets-09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87"/>
            <a:ext cx="9144000" cy="6852144"/>
          </a:xfrm>
          <a:prstGeom prst="rect">
            <a:avLst/>
          </a:prstGeom>
        </p:spPr>
      </p:pic>
      <p:sp>
        <p:nvSpPr>
          <p:cNvPr id="5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1105855" y="2567585"/>
            <a:ext cx="6848270" cy="794081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417" tIns="38214" rIns="76417" bIns="38214" rtlCol="0" anchor="ctr"/>
          <a:lstStyle/>
          <a:p>
            <a:pPr algn="ctr" defTabSz="415983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  <p:sp>
        <p:nvSpPr>
          <p:cNvPr id="7" name="Ромб 6"/>
          <p:cNvSpPr/>
          <p:nvPr userDrawn="1"/>
        </p:nvSpPr>
        <p:spPr>
          <a:xfrm>
            <a:off x="4259690" y="2798479"/>
            <a:ext cx="1825269" cy="1373327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417" tIns="38214" rIns="76417" bIns="38214" rtlCol="0" anchor="ctr"/>
          <a:lstStyle/>
          <a:p>
            <a:pPr algn="ctr" defTabSz="415983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01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74"/>
            <a:ext cx="8229600" cy="794081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99049" y="1806155"/>
            <a:ext cx="5540291" cy="3559133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3928176" cy="365125"/>
          </a:xfrm>
          <a:prstGeom prst="rect">
            <a:avLst/>
          </a:prstGeom>
        </p:spPr>
        <p:txBody>
          <a:bodyPr vert="horz" lIns="83198" tIns="41600" rIns="83198" bIns="4160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198" tIns="41600" rIns="83198" bIns="4160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457201" y="1806155"/>
            <a:ext cx="2585005" cy="3559133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48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74"/>
            <a:ext cx="8229600" cy="794081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3815" y="1806154"/>
            <a:ext cx="2452705" cy="1865077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3928176" cy="365125"/>
          </a:xfrm>
          <a:prstGeom prst="rect">
            <a:avLst/>
          </a:prstGeom>
        </p:spPr>
        <p:txBody>
          <a:bodyPr vert="horz" lIns="83198" tIns="41600" rIns="83198" bIns="4160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198" tIns="41600" rIns="83198" bIns="4160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457202" y="1806154"/>
            <a:ext cx="1441405" cy="1865077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1"/>
          </p:nvPr>
        </p:nvSpPr>
        <p:spPr>
          <a:xfrm>
            <a:off x="6234482" y="1806154"/>
            <a:ext cx="2452705" cy="1865077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2" name="Содержимое 2"/>
          <p:cNvSpPr>
            <a:spLocks noGrp="1"/>
          </p:cNvSpPr>
          <p:nvPr>
            <p:ph idx="12"/>
          </p:nvPr>
        </p:nvSpPr>
        <p:spPr>
          <a:xfrm>
            <a:off x="4637868" y="1806154"/>
            <a:ext cx="1441405" cy="1865077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3"/>
          </p:nvPr>
        </p:nvSpPr>
        <p:spPr>
          <a:xfrm>
            <a:off x="2053815" y="3879102"/>
            <a:ext cx="2452705" cy="1865077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4" name="Содержимое 2"/>
          <p:cNvSpPr>
            <a:spLocks noGrp="1"/>
          </p:cNvSpPr>
          <p:nvPr>
            <p:ph idx="14"/>
          </p:nvPr>
        </p:nvSpPr>
        <p:spPr>
          <a:xfrm>
            <a:off x="457202" y="3879102"/>
            <a:ext cx="1441405" cy="1865077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Содержимое 2"/>
          <p:cNvSpPr>
            <a:spLocks noGrp="1"/>
          </p:cNvSpPr>
          <p:nvPr>
            <p:ph idx="15"/>
          </p:nvPr>
        </p:nvSpPr>
        <p:spPr>
          <a:xfrm>
            <a:off x="6234482" y="3879102"/>
            <a:ext cx="2452705" cy="1865077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6"/>
          </p:nvPr>
        </p:nvSpPr>
        <p:spPr>
          <a:xfrm>
            <a:off x="4637868" y="3879102"/>
            <a:ext cx="1441405" cy="1865077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3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74"/>
            <a:ext cx="8229600" cy="794081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06155"/>
            <a:ext cx="8229600" cy="3559133"/>
          </a:xfrm>
          <a:prstGeom prst="rect">
            <a:avLst/>
          </a:prstGeom>
        </p:spPr>
        <p:txBody>
          <a:bodyPr lIns="83198" tIns="41600" rIns="83198" bIns="4160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4014551" cy="365125"/>
          </a:xfrm>
          <a:prstGeom prst="rect">
            <a:avLst/>
          </a:prstGeom>
        </p:spPr>
        <p:txBody>
          <a:bodyPr vert="horz" lIns="83198" tIns="41600" rIns="83198" bIns="4160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198" tIns="41600" rIns="83198" bIns="4160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529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PPT_makets-1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3688" y="2735693"/>
            <a:ext cx="7772400" cy="1362075"/>
          </a:xfrm>
          <a:prstGeom prst="rect">
            <a:avLst/>
          </a:prstGeom>
        </p:spPr>
        <p:txBody>
          <a:bodyPr lIns="83198" tIns="41600" rIns="83198" bIns="41600" anchor="t"/>
          <a:lstStyle>
            <a:lvl1pPr algn="l">
              <a:defRPr sz="3500" b="1" cap="all">
                <a:solidFill>
                  <a:srgbClr val="4CAF90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417" tIns="38214" rIns="76417" bIns="38214" rtlCol="0" anchor="ctr"/>
          <a:lstStyle/>
          <a:p>
            <a:pPr algn="ctr" defTabSz="415983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83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4014551" cy="365125"/>
          </a:xfrm>
          <a:prstGeom prst="rect">
            <a:avLst/>
          </a:prstGeom>
        </p:spPr>
        <p:txBody>
          <a:bodyPr vert="horz" lIns="83198" tIns="41600" rIns="83198" bIns="4160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198" tIns="41600" rIns="83198" bIns="4160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63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PPT_makets-1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417" tIns="38214" rIns="76417" bIns="38214" rtlCol="0" anchor="ctr"/>
          <a:lstStyle/>
          <a:p>
            <a:pPr algn="ctr" defTabSz="415983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47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PPT_makets-09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87"/>
            <a:ext cx="9144000" cy="6852144"/>
          </a:xfrm>
          <a:prstGeom prst="rect">
            <a:avLst/>
          </a:prstGeom>
        </p:spPr>
      </p:pic>
      <p:sp>
        <p:nvSpPr>
          <p:cNvPr id="5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1105855" y="2567577"/>
            <a:ext cx="6848270" cy="794081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491" tIns="38252" rIns="76491" bIns="38252" rtlCol="0" anchor="ctr"/>
          <a:lstStyle/>
          <a:p>
            <a:pPr algn="ctr" defTabSz="416395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  <p:sp>
        <p:nvSpPr>
          <p:cNvPr id="7" name="Ромб 6"/>
          <p:cNvSpPr/>
          <p:nvPr userDrawn="1"/>
        </p:nvSpPr>
        <p:spPr>
          <a:xfrm>
            <a:off x="4259690" y="2798479"/>
            <a:ext cx="1825269" cy="1373327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491" tIns="38252" rIns="76491" bIns="38252" rtlCol="0" anchor="ctr"/>
          <a:lstStyle/>
          <a:p>
            <a:pPr algn="ctr" defTabSz="416395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9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1" y="390556"/>
            <a:ext cx="2134246" cy="244217"/>
          </a:xfrm>
          <a:prstGeom prst="rect">
            <a:avLst/>
          </a:prstGeom>
        </p:spPr>
      </p:pic>
      <p:pic>
        <p:nvPicPr>
          <p:cNvPr id="8" name="Picture 2" descr="http://www.fa.ru/news/PublishingImages/minfi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480" y="244765"/>
            <a:ext cx="1765222" cy="53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936" y="304894"/>
            <a:ext cx="1182282" cy="41564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654" y="277036"/>
            <a:ext cx="507855" cy="471253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186" y="496289"/>
            <a:ext cx="1061814" cy="1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44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66"/>
            <a:ext cx="8229600" cy="794081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99041" y="1806147"/>
            <a:ext cx="5540291" cy="3559133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3928176" cy="365125"/>
          </a:xfrm>
          <a:prstGeom prst="rect">
            <a:avLst/>
          </a:prstGeom>
        </p:spPr>
        <p:txBody>
          <a:bodyPr vert="horz" lIns="83280" tIns="41641" rIns="83280" bIns="416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280" tIns="41641" rIns="83280" bIns="4164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457201" y="1806147"/>
            <a:ext cx="2585005" cy="3559133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985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66"/>
            <a:ext cx="8229600" cy="794081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3807" y="1806146"/>
            <a:ext cx="2452705" cy="1865077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3928176" cy="365125"/>
          </a:xfrm>
          <a:prstGeom prst="rect">
            <a:avLst/>
          </a:prstGeom>
        </p:spPr>
        <p:txBody>
          <a:bodyPr vert="horz" lIns="83280" tIns="41641" rIns="83280" bIns="416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280" tIns="41641" rIns="83280" bIns="4164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457202" y="1806146"/>
            <a:ext cx="1441405" cy="1865077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1"/>
          </p:nvPr>
        </p:nvSpPr>
        <p:spPr>
          <a:xfrm>
            <a:off x="6234474" y="1806146"/>
            <a:ext cx="2452705" cy="1865077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2" name="Содержимое 2"/>
          <p:cNvSpPr>
            <a:spLocks noGrp="1"/>
          </p:cNvSpPr>
          <p:nvPr>
            <p:ph idx="12"/>
          </p:nvPr>
        </p:nvSpPr>
        <p:spPr>
          <a:xfrm>
            <a:off x="4637868" y="1806146"/>
            <a:ext cx="1441405" cy="1865077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3"/>
          </p:nvPr>
        </p:nvSpPr>
        <p:spPr>
          <a:xfrm>
            <a:off x="2053807" y="3879094"/>
            <a:ext cx="2452705" cy="1865077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4" name="Содержимое 2"/>
          <p:cNvSpPr>
            <a:spLocks noGrp="1"/>
          </p:cNvSpPr>
          <p:nvPr>
            <p:ph idx="14"/>
          </p:nvPr>
        </p:nvSpPr>
        <p:spPr>
          <a:xfrm>
            <a:off x="457202" y="3879094"/>
            <a:ext cx="1441405" cy="1865077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Содержимое 2"/>
          <p:cNvSpPr>
            <a:spLocks noGrp="1"/>
          </p:cNvSpPr>
          <p:nvPr>
            <p:ph idx="15"/>
          </p:nvPr>
        </p:nvSpPr>
        <p:spPr>
          <a:xfrm>
            <a:off x="6234474" y="3879094"/>
            <a:ext cx="2452705" cy="1865077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6"/>
          </p:nvPr>
        </p:nvSpPr>
        <p:spPr>
          <a:xfrm>
            <a:off x="4637868" y="3879094"/>
            <a:ext cx="1441405" cy="1865077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94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66"/>
            <a:ext cx="8229600" cy="794081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06147"/>
            <a:ext cx="8229600" cy="3559133"/>
          </a:xfrm>
          <a:prstGeom prst="rect">
            <a:avLst/>
          </a:prstGeom>
        </p:spPr>
        <p:txBody>
          <a:bodyPr lIns="83280" tIns="41641" rIns="83280" bIns="41641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4014551" cy="365125"/>
          </a:xfrm>
          <a:prstGeom prst="rect">
            <a:avLst/>
          </a:prstGeom>
        </p:spPr>
        <p:txBody>
          <a:bodyPr vert="horz" lIns="83280" tIns="41641" rIns="83280" bIns="416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280" tIns="41641" rIns="83280" bIns="4164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70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PPT_makets-1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3688" y="2735693"/>
            <a:ext cx="7772400" cy="1362075"/>
          </a:xfrm>
          <a:prstGeom prst="rect">
            <a:avLst/>
          </a:prstGeom>
        </p:spPr>
        <p:txBody>
          <a:bodyPr lIns="83280" tIns="41641" rIns="83280" bIns="41641" anchor="t"/>
          <a:lstStyle>
            <a:lvl1pPr algn="l">
              <a:defRPr sz="3500" b="1" cap="all">
                <a:solidFill>
                  <a:srgbClr val="4CAF90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491" tIns="38252" rIns="76491" bIns="38252" rtlCol="0" anchor="ctr"/>
          <a:lstStyle/>
          <a:p>
            <a:pPr algn="ctr" defTabSz="416395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68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4014551" cy="365125"/>
          </a:xfrm>
          <a:prstGeom prst="rect">
            <a:avLst/>
          </a:prstGeom>
        </p:spPr>
        <p:txBody>
          <a:bodyPr vert="horz" lIns="83280" tIns="41641" rIns="83280" bIns="416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280" tIns="41641" rIns="83280" bIns="4164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014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PPT_makets-1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491" tIns="38252" rIns="76491" bIns="38252" rtlCol="0" anchor="ctr"/>
          <a:lstStyle/>
          <a:p>
            <a:pPr algn="ctr" defTabSz="416395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03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PPT_makets-09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87"/>
            <a:ext cx="9144000" cy="6852144"/>
          </a:xfrm>
          <a:prstGeom prst="rect">
            <a:avLst/>
          </a:prstGeom>
        </p:spPr>
      </p:pic>
      <p:sp>
        <p:nvSpPr>
          <p:cNvPr id="5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1105867" y="2567568"/>
            <a:ext cx="6848270" cy="794081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672" tIns="38342" rIns="76672" bIns="38342" rtlCol="0" anchor="ctr"/>
          <a:lstStyle/>
          <a:p>
            <a:pPr algn="ctr" defTabSz="417372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  <p:sp>
        <p:nvSpPr>
          <p:cNvPr id="7" name="Ромб 6"/>
          <p:cNvSpPr/>
          <p:nvPr userDrawn="1"/>
        </p:nvSpPr>
        <p:spPr>
          <a:xfrm>
            <a:off x="4259690" y="2798479"/>
            <a:ext cx="1825269" cy="1373327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672" tIns="38342" rIns="76672" bIns="38342" rtlCol="0" anchor="ctr"/>
          <a:lstStyle/>
          <a:p>
            <a:pPr algn="ctr" defTabSz="417372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29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57"/>
            <a:ext cx="8229600" cy="794081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99024" y="1806138"/>
            <a:ext cx="5540291" cy="3559133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3928176" cy="365125"/>
          </a:xfrm>
          <a:prstGeom prst="rect">
            <a:avLst/>
          </a:prstGeom>
        </p:spPr>
        <p:txBody>
          <a:bodyPr vert="horz" lIns="83477" tIns="41740" rIns="83477" bIns="4174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477" tIns="41740" rIns="83477" bIns="4174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457201" y="1806138"/>
            <a:ext cx="2585005" cy="3559133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986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57"/>
            <a:ext cx="8229600" cy="794081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3796" y="1806137"/>
            <a:ext cx="2452705" cy="1865077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3928176" cy="365125"/>
          </a:xfrm>
          <a:prstGeom prst="rect">
            <a:avLst/>
          </a:prstGeom>
        </p:spPr>
        <p:txBody>
          <a:bodyPr vert="horz" lIns="83477" tIns="41740" rIns="83477" bIns="4174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477" tIns="41740" rIns="83477" bIns="4174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457202" y="1806137"/>
            <a:ext cx="1441405" cy="1865077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1"/>
          </p:nvPr>
        </p:nvSpPr>
        <p:spPr>
          <a:xfrm>
            <a:off x="6234464" y="1806137"/>
            <a:ext cx="2452705" cy="1865077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2" name="Содержимое 2"/>
          <p:cNvSpPr>
            <a:spLocks noGrp="1"/>
          </p:cNvSpPr>
          <p:nvPr>
            <p:ph idx="12"/>
          </p:nvPr>
        </p:nvSpPr>
        <p:spPr>
          <a:xfrm>
            <a:off x="4637868" y="1806137"/>
            <a:ext cx="1441405" cy="1865077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3"/>
          </p:nvPr>
        </p:nvSpPr>
        <p:spPr>
          <a:xfrm>
            <a:off x="2053796" y="3879085"/>
            <a:ext cx="2452705" cy="1865077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4" name="Содержимое 2"/>
          <p:cNvSpPr>
            <a:spLocks noGrp="1"/>
          </p:cNvSpPr>
          <p:nvPr>
            <p:ph idx="14"/>
          </p:nvPr>
        </p:nvSpPr>
        <p:spPr>
          <a:xfrm>
            <a:off x="457202" y="3879085"/>
            <a:ext cx="1441405" cy="1865077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Содержимое 2"/>
          <p:cNvSpPr>
            <a:spLocks noGrp="1"/>
          </p:cNvSpPr>
          <p:nvPr>
            <p:ph idx="15"/>
          </p:nvPr>
        </p:nvSpPr>
        <p:spPr>
          <a:xfrm>
            <a:off x="6234464" y="3879085"/>
            <a:ext cx="2452705" cy="1865077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6"/>
          </p:nvPr>
        </p:nvSpPr>
        <p:spPr>
          <a:xfrm>
            <a:off x="4637868" y="3879085"/>
            <a:ext cx="1441405" cy="1865077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378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57"/>
            <a:ext cx="8229600" cy="794081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06138"/>
            <a:ext cx="8229600" cy="3559133"/>
          </a:xfrm>
          <a:prstGeom prst="rect">
            <a:avLst/>
          </a:prstGeom>
        </p:spPr>
        <p:txBody>
          <a:bodyPr lIns="83477" tIns="41740" rIns="83477" bIns="41740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2" y="6356351"/>
            <a:ext cx="4014551" cy="365125"/>
          </a:xfrm>
          <a:prstGeom prst="rect">
            <a:avLst/>
          </a:prstGeom>
        </p:spPr>
        <p:txBody>
          <a:bodyPr vert="horz" lIns="83477" tIns="41740" rIns="83477" bIns="4174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477" tIns="41740" rIns="83477" bIns="4174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2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018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91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325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8651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2976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730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1628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5953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0279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460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238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PPT_makets-1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3688" y="2735693"/>
            <a:ext cx="7772400" cy="1362075"/>
          </a:xfrm>
          <a:prstGeom prst="rect">
            <a:avLst/>
          </a:prstGeom>
        </p:spPr>
        <p:txBody>
          <a:bodyPr lIns="83477" tIns="41740" rIns="83477" bIns="41740" anchor="t"/>
          <a:lstStyle>
            <a:lvl1pPr algn="l">
              <a:defRPr sz="3500" b="1" cap="all">
                <a:solidFill>
                  <a:srgbClr val="4CAF90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672" tIns="38342" rIns="76672" bIns="38342" rtlCol="0" anchor="ctr"/>
          <a:lstStyle/>
          <a:p>
            <a:pPr algn="ctr" defTabSz="417372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73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2" y="6356351"/>
            <a:ext cx="4014551" cy="365125"/>
          </a:xfrm>
          <a:prstGeom prst="rect">
            <a:avLst/>
          </a:prstGeom>
        </p:spPr>
        <p:txBody>
          <a:bodyPr vert="horz" lIns="83477" tIns="41740" rIns="83477" bIns="4174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477" tIns="41740" rIns="83477" bIns="4174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48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PPT_makets-1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672" tIns="38342" rIns="76672" bIns="38342" rtlCol="0" anchor="ctr"/>
          <a:lstStyle/>
          <a:p>
            <a:pPr algn="ctr" defTabSz="417372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08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PPT_makets-09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87"/>
            <a:ext cx="9144000" cy="6852144"/>
          </a:xfrm>
          <a:prstGeom prst="rect">
            <a:avLst/>
          </a:prstGeom>
        </p:spPr>
      </p:pic>
      <p:sp>
        <p:nvSpPr>
          <p:cNvPr id="5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1105863" y="2567555"/>
            <a:ext cx="6848270" cy="794081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795" tIns="38403" rIns="76795" bIns="38403" rtlCol="0" anchor="ctr"/>
          <a:lstStyle/>
          <a:p>
            <a:pPr algn="ctr" defTabSz="418044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  <p:sp>
        <p:nvSpPr>
          <p:cNvPr id="7" name="Ромб 6"/>
          <p:cNvSpPr/>
          <p:nvPr userDrawn="1"/>
        </p:nvSpPr>
        <p:spPr>
          <a:xfrm>
            <a:off x="4259690" y="2798479"/>
            <a:ext cx="1825269" cy="1373327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795" tIns="38403" rIns="76795" bIns="38403" rtlCol="0" anchor="ctr"/>
          <a:lstStyle/>
          <a:p>
            <a:pPr algn="ctr" defTabSz="418044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741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57200" y="1012044"/>
            <a:ext cx="8229600" cy="794081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8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3784" y="1806124"/>
            <a:ext cx="2452705" cy="1865077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1" y="6356351"/>
            <a:ext cx="3928176" cy="365125"/>
          </a:xfrm>
          <a:prstGeom prst="rect">
            <a:avLst/>
          </a:prstGeom>
        </p:spPr>
        <p:txBody>
          <a:bodyPr vert="horz" lIns="83612" tIns="41807" rIns="83612" bIns="41807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612" tIns="41807" rIns="83612" bIns="4180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457202" y="1806124"/>
            <a:ext cx="1441405" cy="1865077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1"/>
          </p:nvPr>
        </p:nvSpPr>
        <p:spPr>
          <a:xfrm>
            <a:off x="6234451" y="1806124"/>
            <a:ext cx="2452705" cy="1865077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2" name="Содержимое 2"/>
          <p:cNvSpPr>
            <a:spLocks noGrp="1"/>
          </p:cNvSpPr>
          <p:nvPr>
            <p:ph idx="12"/>
          </p:nvPr>
        </p:nvSpPr>
        <p:spPr>
          <a:xfrm>
            <a:off x="4637868" y="1806124"/>
            <a:ext cx="1441405" cy="1865077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3"/>
          </p:nvPr>
        </p:nvSpPr>
        <p:spPr>
          <a:xfrm>
            <a:off x="2053784" y="3879072"/>
            <a:ext cx="2452705" cy="1865077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4" name="Содержимое 2"/>
          <p:cNvSpPr>
            <a:spLocks noGrp="1"/>
          </p:cNvSpPr>
          <p:nvPr>
            <p:ph idx="14"/>
          </p:nvPr>
        </p:nvSpPr>
        <p:spPr>
          <a:xfrm>
            <a:off x="457202" y="3879072"/>
            <a:ext cx="1441405" cy="1865077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Содержимое 2"/>
          <p:cNvSpPr>
            <a:spLocks noGrp="1"/>
          </p:cNvSpPr>
          <p:nvPr>
            <p:ph idx="15"/>
          </p:nvPr>
        </p:nvSpPr>
        <p:spPr>
          <a:xfrm>
            <a:off x="6234451" y="3879072"/>
            <a:ext cx="2452705" cy="1865077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6"/>
          </p:nvPr>
        </p:nvSpPr>
        <p:spPr>
          <a:xfrm>
            <a:off x="4637868" y="3879072"/>
            <a:ext cx="1441405" cy="1865077"/>
          </a:xfrm>
          <a:prstGeom prst="rect">
            <a:avLst/>
          </a:prstGeom>
        </p:spPr>
        <p:txBody>
          <a:bodyPr lIns="83612" tIns="41807" rIns="83612" bIns="41807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234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PPT_makets-1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3688" y="2735693"/>
            <a:ext cx="7772400" cy="1362075"/>
          </a:xfrm>
          <a:prstGeom prst="rect">
            <a:avLst/>
          </a:prstGeom>
        </p:spPr>
        <p:txBody>
          <a:bodyPr lIns="83612" tIns="41807" rIns="83612" bIns="41807" anchor="t"/>
          <a:lstStyle>
            <a:lvl1pPr algn="l">
              <a:defRPr sz="3500" b="1" cap="all">
                <a:solidFill>
                  <a:srgbClr val="4CAF90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795" tIns="38403" rIns="76795" bIns="38403" rtlCol="0" anchor="ctr"/>
          <a:lstStyle/>
          <a:p>
            <a:pPr algn="ctr" defTabSz="418044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737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2" y="6356351"/>
            <a:ext cx="4014551" cy="365125"/>
          </a:xfrm>
          <a:prstGeom prst="rect">
            <a:avLst/>
          </a:prstGeom>
        </p:spPr>
        <p:txBody>
          <a:bodyPr vert="horz" lIns="83612" tIns="41807" rIns="83612" bIns="41807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612" tIns="41807" rIns="83612" bIns="4180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8646" y="393861"/>
            <a:ext cx="1522144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86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PPT_makets-1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795" tIns="38403" rIns="76795" bIns="38403" rtlCol="0" anchor="ctr"/>
          <a:lstStyle/>
          <a:p>
            <a:pPr algn="ctr" defTabSz="418044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2715" y="661616"/>
            <a:ext cx="1603629" cy="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909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3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32526" indent="0" algn="ctr">
              <a:buNone/>
              <a:defRPr sz="2000"/>
            </a:lvl2pPr>
            <a:lvl3pPr marL="865127" indent="0" algn="ctr">
              <a:buNone/>
              <a:defRPr sz="1800"/>
            </a:lvl3pPr>
            <a:lvl4pPr marL="1297680" indent="0" algn="ctr">
              <a:buNone/>
              <a:defRPr sz="1600"/>
            </a:lvl4pPr>
            <a:lvl5pPr marL="1730245" indent="0" algn="ctr">
              <a:buNone/>
              <a:defRPr sz="1600"/>
            </a:lvl5pPr>
            <a:lvl6pPr marL="2162801" indent="0" algn="ctr">
              <a:buNone/>
              <a:defRPr sz="1600"/>
            </a:lvl6pPr>
            <a:lvl7pPr marL="2595368" indent="0" algn="ctr">
              <a:buNone/>
              <a:defRPr sz="1600"/>
            </a:lvl7pPr>
            <a:lvl8pPr marL="3027939" indent="0" algn="ctr">
              <a:buNone/>
              <a:defRPr sz="1600"/>
            </a:lvl8pPr>
            <a:lvl9pPr marL="3460487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948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1" y="390556"/>
            <a:ext cx="2134246" cy="244217"/>
          </a:xfrm>
          <a:prstGeom prst="rect">
            <a:avLst/>
          </a:prstGeom>
        </p:spPr>
      </p:pic>
      <p:pic>
        <p:nvPicPr>
          <p:cNvPr id="8" name="Picture 2" descr="http://www.fa.ru/news/PublishingImages/minfi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480" y="244765"/>
            <a:ext cx="1765222" cy="53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936" y="304894"/>
            <a:ext cx="1182282" cy="41564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654" y="277036"/>
            <a:ext cx="507855" cy="471253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186" y="496289"/>
            <a:ext cx="1061814" cy="1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611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018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91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325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8651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2976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730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1628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5953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0279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460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558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731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574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32526" indent="0">
              <a:buNone/>
              <a:defRPr sz="2000" b="1"/>
            </a:lvl2pPr>
            <a:lvl3pPr marL="865127" indent="0">
              <a:buNone/>
              <a:defRPr sz="1800" b="1"/>
            </a:lvl3pPr>
            <a:lvl4pPr marL="1297680" indent="0">
              <a:buNone/>
              <a:defRPr sz="1600" b="1"/>
            </a:lvl4pPr>
            <a:lvl5pPr marL="1730245" indent="0">
              <a:buNone/>
              <a:defRPr sz="1600" b="1"/>
            </a:lvl5pPr>
            <a:lvl6pPr marL="2162801" indent="0">
              <a:buNone/>
              <a:defRPr sz="1600" b="1"/>
            </a:lvl6pPr>
            <a:lvl7pPr marL="2595368" indent="0">
              <a:buNone/>
              <a:defRPr sz="1600" b="1"/>
            </a:lvl7pPr>
            <a:lvl8pPr marL="3027939" indent="0">
              <a:buNone/>
              <a:defRPr sz="1600" b="1"/>
            </a:lvl8pPr>
            <a:lvl9pPr marL="346048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598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32526" indent="0">
              <a:buNone/>
              <a:defRPr sz="2000" b="1"/>
            </a:lvl2pPr>
            <a:lvl3pPr marL="865127" indent="0">
              <a:buNone/>
              <a:defRPr sz="1800" b="1"/>
            </a:lvl3pPr>
            <a:lvl4pPr marL="1297680" indent="0">
              <a:buNone/>
              <a:defRPr sz="1600" b="1"/>
            </a:lvl4pPr>
            <a:lvl5pPr marL="1730245" indent="0">
              <a:buNone/>
              <a:defRPr sz="1600" b="1"/>
            </a:lvl5pPr>
            <a:lvl6pPr marL="2162801" indent="0">
              <a:buNone/>
              <a:defRPr sz="1600" b="1"/>
            </a:lvl6pPr>
            <a:lvl7pPr marL="2595368" indent="0">
              <a:buNone/>
              <a:defRPr sz="1600" b="1"/>
            </a:lvl7pPr>
            <a:lvl8pPr marL="3027939" indent="0">
              <a:buNone/>
              <a:defRPr sz="1600" b="1"/>
            </a:lvl8pPr>
            <a:lvl9pPr marL="346048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598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660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059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430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87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32526" indent="0">
              <a:buNone/>
              <a:defRPr sz="1400"/>
            </a:lvl2pPr>
            <a:lvl3pPr marL="865127" indent="0">
              <a:buNone/>
              <a:defRPr sz="1200"/>
            </a:lvl3pPr>
            <a:lvl4pPr marL="1297680" indent="0">
              <a:buNone/>
              <a:defRPr sz="1000"/>
            </a:lvl4pPr>
            <a:lvl5pPr marL="1730245" indent="0">
              <a:buNone/>
              <a:defRPr sz="1000"/>
            </a:lvl5pPr>
            <a:lvl6pPr marL="2162801" indent="0">
              <a:buNone/>
              <a:defRPr sz="1000"/>
            </a:lvl6pPr>
            <a:lvl7pPr marL="2595368" indent="0">
              <a:buNone/>
              <a:defRPr sz="1000"/>
            </a:lvl7pPr>
            <a:lvl8pPr marL="3027939" indent="0">
              <a:buNone/>
              <a:defRPr sz="1000"/>
            </a:lvl8pPr>
            <a:lvl9pPr marL="346048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41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874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32526" indent="0">
              <a:buNone/>
              <a:defRPr sz="2800"/>
            </a:lvl2pPr>
            <a:lvl3pPr marL="865127" indent="0">
              <a:buNone/>
              <a:defRPr sz="2400"/>
            </a:lvl3pPr>
            <a:lvl4pPr marL="1297680" indent="0">
              <a:buNone/>
              <a:defRPr sz="2000"/>
            </a:lvl4pPr>
            <a:lvl5pPr marL="1730245" indent="0">
              <a:buNone/>
              <a:defRPr sz="2000"/>
            </a:lvl5pPr>
            <a:lvl6pPr marL="2162801" indent="0">
              <a:buNone/>
              <a:defRPr sz="2000"/>
            </a:lvl6pPr>
            <a:lvl7pPr marL="2595368" indent="0">
              <a:buNone/>
              <a:defRPr sz="2000"/>
            </a:lvl7pPr>
            <a:lvl8pPr marL="3027939" indent="0">
              <a:buNone/>
              <a:defRPr sz="2000"/>
            </a:lvl8pPr>
            <a:lvl9pPr marL="3460487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32526" indent="0">
              <a:buNone/>
              <a:defRPr sz="1400"/>
            </a:lvl2pPr>
            <a:lvl3pPr marL="865127" indent="0">
              <a:buNone/>
              <a:defRPr sz="1200"/>
            </a:lvl3pPr>
            <a:lvl4pPr marL="1297680" indent="0">
              <a:buNone/>
              <a:defRPr sz="1000"/>
            </a:lvl4pPr>
            <a:lvl5pPr marL="1730245" indent="0">
              <a:buNone/>
              <a:defRPr sz="1000"/>
            </a:lvl5pPr>
            <a:lvl6pPr marL="2162801" indent="0">
              <a:buNone/>
              <a:defRPr sz="1000"/>
            </a:lvl6pPr>
            <a:lvl7pPr marL="2595368" indent="0">
              <a:buNone/>
              <a:defRPr sz="1000"/>
            </a:lvl7pPr>
            <a:lvl8pPr marL="3027939" indent="0">
              <a:buNone/>
              <a:defRPr sz="1000"/>
            </a:lvl8pPr>
            <a:lvl9pPr marL="346048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388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834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098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6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574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32526" indent="0">
              <a:buNone/>
              <a:defRPr sz="2000" b="1"/>
            </a:lvl2pPr>
            <a:lvl3pPr marL="865127" indent="0">
              <a:buNone/>
              <a:defRPr sz="1800" b="1"/>
            </a:lvl3pPr>
            <a:lvl4pPr marL="1297680" indent="0">
              <a:buNone/>
              <a:defRPr sz="1600" b="1"/>
            </a:lvl4pPr>
            <a:lvl5pPr marL="1730245" indent="0">
              <a:buNone/>
              <a:defRPr sz="1600" b="1"/>
            </a:lvl5pPr>
            <a:lvl6pPr marL="2162801" indent="0">
              <a:buNone/>
              <a:defRPr sz="1600" b="1"/>
            </a:lvl6pPr>
            <a:lvl7pPr marL="2595368" indent="0">
              <a:buNone/>
              <a:defRPr sz="1600" b="1"/>
            </a:lvl7pPr>
            <a:lvl8pPr marL="3027939" indent="0">
              <a:buNone/>
              <a:defRPr sz="1600" b="1"/>
            </a:lvl8pPr>
            <a:lvl9pPr marL="346048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598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32526" indent="0">
              <a:buNone/>
              <a:defRPr sz="2000" b="1"/>
            </a:lvl2pPr>
            <a:lvl3pPr marL="865127" indent="0">
              <a:buNone/>
              <a:defRPr sz="1800" b="1"/>
            </a:lvl3pPr>
            <a:lvl4pPr marL="1297680" indent="0">
              <a:buNone/>
              <a:defRPr sz="1600" b="1"/>
            </a:lvl4pPr>
            <a:lvl5pPr marL="1730245" indent="0">
              <a:buNone/>
              <a:defRPr sz="1600" b="1"/>
            </a:lvl5pPr>
            <a:lvl6pPr marL="2162801" indent="0">
              <a:buNone/>
              <a:defRPr sz="1600" b="1"/>
            </a:lvl6pPr>
            <a:lvl7pPr marL="2595368" indent="0">
              <a:buNone/>
              <a:defRPr sz="1600" b="1"/>
            </a:lvl7pPr>
            <a:lvl8pPr marL="3027939" indent="0">
              <a:buNone/>
              <a:defRPr sz="1600" b="1"/>
            </a:lvl8pPr>
            <a:lvl9pPr marL="346048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598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2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1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87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32526" indent="0">
              <a:buNone/>
              <a:defRPr sz="1400"/>
            </a:lvl2pPr>
            <a:lvl3pPr marL="865127" indent="0">
              <a:buNone/>
              <a:defRPr sz="1200"/>
            </a:lvl3pPr>
            <a:lvl4pPr marL="1297680" indent="0">
              <a:buNone/>
              <a:defRPr sz="1000"/>
            </a:lvl4pPr>
            <a:lvl5pPr marL="1730245" indent="0">
              <a:buNone/>
              <a:defRPr sz="1000"/>
            </a:lvl5pPr>
            <a:lvl6pPr marL="2162801" indent="0">
              <a:buNone/>
              <a:defRPr sz="1000"/>
            </a:lvl6pPr>
            <a:lvl7pPr marL="2595368" indent="0">
              <a:buNone/>
              <a:defRPr sz="1000"/>
            </a:lvl7pPr>
            <a:lvl8pPr marL="3027939" indent="0">
              <a:buNone/>
              <a:defRPr sz="1000"/>
            </a:lvl8pPr>
            <a:lvl9pPr marL="346048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9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874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32526" indent="0">
              <a:buNone/>
              <a:defRPr sz="2800"/>
            </a:lvl2pPr>
            <a:lvl3pPr marL="865127" indent="0">
              <a:buNone/>
              <a:defRPr sz="2400"/>
            </a:lvl3pPr>
            <a:lvl4pPr marL="1297680" indent="0">
              <a:buNone/>
              <a:defRPr sz="2000"/>
            </a:lvl4pPr>
            <a:lvl5pPr marL="1730245" indent="0">
              <a:buNone/>
              <a:defRPr sz="2000"/>
            </a:lvl5pPr>
            <a:lvl6pPr marL="2162801" indent="0">
              <a:buNone/>
              <a:defRPr sz="2000"/>
            </a:lvl6pPr>
            <a:lvl7pPr marL="2595368" indent="0">
              <a:buNone/>
              <a:defRPr sz="2000"/>
            </a:lvl7pPr>
            <a:lvl8pPr marL="3027939" indent="0">
              <a:buNone/>
              <a:defRPr sz="2000"/>
            </a:lvl8pPr>
            <a:lvl9pPr marL="3460487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32526" indent="0">
              <a:buNone/>
              <a:defRPr sz="1400"/>
            </a:lvl2pPr>
            <a:lvl3pPr marL="865127" indent="0">
              <a:buNone/>
              <a:defRPr sz="1200"/>
            </a:lvl3pPr>
            <a:lvl4pPr marL="1297680" indent="0">
              <a:buNone/>
              <a:defRPr sz="1000"/>
            </a:lvl4pPr>
            <a:lvl5pPr marL="1730245" indent="0">
              <a:buNone/>
              <a:defRPr sz="1000"/>
            </a:lvl5pPr>
            <a:lvl6pPr marL="2162801" indent="0">
              <a:buNone/>
              <a:defRPr sz="1000"/>
            </a:lvl6pPr>
            <a:lvl7pPr marL="2595368" indent="0">
              <a:buNone/>
              <a:defRPr sz="1000"/>
            </a:lvl7pPr>
            <a:lvl8pPr marL="3027939" indent="0">
              <a:buNone/>
              <a:defRPr sz="1000"/>
            </a:lvl8pPr>
            <a:lvl9pPr marL="346048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2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574"/>
            <a:ext cx="7886700" cy="1325563"/>
          </a:xfrm>
          <a:prstGeom prst="rect">
            <a:avLst/>
          </a:prstGeom>
        </p:spPr>
        <p:txBody>
          <a:bodyPr vert="horz" lIns="86532" tIns="43220" rIns="86532" bIns="432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9"/>
            <a:ext cx="7886700" cy="4351338"/>
          </a:xfrm>
          <a:prstGeom prst="rect">
            <a:avLst/>
          </a:prstGeom>
        </p:spPr>
        <p:txBody>
          <a:bodyPr vert="horz" lIns="86532" tIns="43220" rIns="86532" bIns="432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86532" tIns="43220" rIns="86532" bIns="432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6E0F-C774-0549-84B1-7A916D46B85D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1"/>
            <a:ext cx="3086100" cy="365125"/>
          </a:xfrm>
          <a:prstGeom prst="rect">
            <a:avLst/>
          </a:prstGeom>
        </p:spPr>
        <p:txBody>
          <a:bodyPr vert="horz" lIns="86532" tIns="43220" rIns="86532" bIns="432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86532" tIns="43220" rIns="86532" bIns="432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ECAB-E47D-444F-88B2-CC7E75B156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512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239" indent="-216239" algn="l" defTabSz="86512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826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395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970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46524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79087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11647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4213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76761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526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5127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680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30245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801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95368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939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0487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PPT_makets-02.jp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2" y="6356351"/>
            <a:ext cx="4301153" cy="365125"/>
          </a:xfrm>
          <a:prstGeom prst="rect">
            <a:avLst/>
          </a:prstGeom>
        </p:spPr>
        <p:txBody>
          <a:bodyPr vert="horz" lIns="83198" tIns="41600" rIns="83198" bIns="41600" rtlCol="0" anchor="t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 defTabSz="415983"/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198" tIns="41600" rIns="83198" bIns="4160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 defTabSz="415983"/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1598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1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15983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Tahoma"/>
          <a:ea typeface="+mj-ea"/>
          <a:cs typeface="+mj-cs"/>
        </a:defRPr>
      </a:lvl1pPr>
    </p:titleStyle>
    <p:bodyStyle>
      <a:lvl1pPr marL="311987" indent="-311987" algn="l" defTabSz="41598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Tahoma"/>
          <a:ea typeface="+mn-ea"/>
          <a:cs typeface="+mn-cs"/>
        </a:defRPr>
      </a:lvl1pPr>
      <a:lvl2pPr marL="675985" indent="-260006" algn="l" defTabSz="415983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Tahoma"/>
          <a:ea typeface="+mn-ea"/>
          <a:cs typeface="+mn-cs"/>
        </a:defRPr>
      </a:lvl2pPr>
      <a:lvl3pPr marL="1039970" indent="-207980" algn="l" defTabSz="41598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Tahoma"/>
          <a:ea typeface="+mn-ea"/>
          <a:cs typeface="+mn-cs"/>
        </a:defRPr>
      </a:lvl3pPr>
      <a:lvl4pPr marL="1455968" indent="-207980" algn="l" defTabSz="415983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Tahoma"/>
          <a:ea typeface="+mn-ea"/>
          <a:cs typeface="+mn-cs"/>
        </a:defRPr>
      </a:lvl4pPr>
      <a:lvl5pPr marL="1871947" indent="-207980" algn="l" defTabSz="415983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Tahoma"/>
          <a:ea typeface="+mn-ea"/>
          <a:cs typeface="+mn-cs"/>
        </a:defRPr>
      </a:lvl5pPr>
      <a:lvl6pPr marL="2287941" indent="-207980" algn="l" defTabSz="41598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937" indent="-207980" algn="l" defTabSz="41598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19916" indent="-207980" algn="l" defTabSz="41598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35914" indent="-207980" algn="l" defTabSz="41598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59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5983" algn="l" defTabSz="4159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31971" algn="l" defTabSz="4159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47968" algn="l" defTabSz="4159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63965" algn="l" defTabSz="4159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9939" algn="l" defTabSz="4159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95938" algn="l" defTabSz="4159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11918" algn="l" defTabSz="4159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327915" algn="l" defTabSz="4159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PPT_makets-02.jp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2" y="6356351"/>
            <a:ext cx="4301153" cy="365125"/>
          </a:xfrm>
          <a:prstGeom prst="rect">
            <a:avLst/>
          </a:prstGeom>
        </p:spPr>
        <p:txBody>
          <a:bodyPr vert="horz" lIns="83280" tIns="41641" rIns="83280" bIns="41641" rtlCol="0" anchor="t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 defTabSz="416395"/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280" tIns="41641" rIns="83280" bIns="4164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 defTabSz="416395"/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16395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16395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Tahoma"/>
          <a:ea typeface="+mj-ea"/>
          <a:cs typeface="+mj-cs"/>
        </a:defRPr>
      </a:lvl1pPr>
    </p:titleStyle>
    <p:bodyStyle>
      <a:lvl1pPr marL="312298" indent="-312298" algn="l" defTabSz="416395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Tahoma"/>
          <a:ea typeface="+mn-ea"/>
          <a:cs typeface="+mn-cs"/>
        </a:defRPr>
      </a:lvl1pPr>
      <a:lvl2pPr marL="676655" indent="-260262" algn="l" defTabSz="416395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Tahoma"/>
          <a:ea typeface="+mn-ea"/>
          <a:cs typeface="+mn-cs"/>
        </a:defRPr>
      </a:lvl2pPr>
      <a:lvl3pPr marL="1040994" indent="-208188" algn="l" defTabSz="41639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Tahoma"/>
          <a:ea typeface="+mn-ea"/>
          <a:cs typeface="+mn-cs"/>
        </a:defRPr>
      </a:lvl3pPr>
      <a:lvl4pPr marL="1457409" indent="-208188" algn="l" defTabSz="416395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Tahoma"/>
          <a:ea typeface="+mn-ea"/>
          <a:cs typeface="+mn-cs"/>
        </a:defRPr>
      </a:lvl4pPr>
      <a:lvl5pPr marL="1873800" indent="-208188" algn="l" defTabSz="416395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Tahoma"/>
          <a:ea typeface="+mn-ea"/>
          <a:cs typeface="+mn-cs"/>
        </a:defRPr>
      </a:lvl5pPr>
      <a:lvl6pPr marL="2290205" indent="-208188" algn="l" defTabSz="41639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06613" indent="-208188" algn="l" defTabSz="41639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23004" indent="-208188" algn="l" defTabSz="41639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39414" indent="-208188" algn="l" defTabSz="41639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6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6395" algn="l" defTabSz="416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32795" algn="l" defTabSz="416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49203" algn="l" defTabSz="416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65613" algn="l" defTabSz="416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81997" algn="l" defTabSz="416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98408" algn="l" defTabSz="416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14800" algn="l" defTabSz="416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331209" algn="l" defTabSz="416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PPT_makets-02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2144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2" y="6356351"/>
            <a:ext cx="4301153" cy="365125"/>
          </a:xfrm>
          <a:prstGeom prst="rect">
            <a:avLst/>
          </a:prstGeom>
        </p:spPr>
        <p:txBody>
          <a:bodyPr vert="horz" lIns="83477" tIns="41740" rIns="83477" bIns="41740" rtlCol="0" anchor="t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 defTabSz="417372"/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352" y="6352266"/>
            <a:ext cx="2133600" cy="365125"/>
          </a:xfrm>
          <a:prstGeom prst="rect">
            <a:avLst/>
          </a:prstGeom>
        </p:spPr>
        <p:txBody>
          <a:bodyPr vert="horz" lIns="83477" tIns="41740" rIns="83477" bIns="4174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 defTabSz="417372"/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17372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2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17372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Tahoma"/>
          <a:ea typeface="+mj-ea"/>
          <a:cs typeface="+mj-cs"/>
        </a:defRPr>
      </a:lvl1pPr>
    </p:titleStyle>
    <p:bodyStyle>
      <a:lvl1pPr marL="313035" indent="-313035" algn="l" defTabSz="41737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Tahoma"/>
          <a:ea typeface="+mn-ea"/>
          <a:cs typeface="+mn-cs"/>
        </a:defRPr>
      </a:lvl1pPr>
      <a:lvl2pPr marL="678248" indent="-260870" algn="l" defTabSz="41737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Tahoma"/>
          <a:ea typeface="+mn-ea"/>
          <a:cs typeface="+mn-cs"/>
        </a:defRPr>
      </a:lvl2pPr>
      <a:lvl3pPr marL="1043440" indent="-208680" algn="l" defTabSz="41737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Tahoma"/>
          <a:ea typeface="+mn-ea"/>
          <a:cs typeface="+mn-cs"/>
        </a:defRPr>
      </a:lvl3pPr>
      <a:lvl4pPr marL="1460836" indent="-208680" algn="l" defTabSz="417372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Tahoma"/>
          <a:ea typeface="+mn-ea"/>
          <a:cs typeface="+mn-cs"/>
        </a:defRPr>
      </a:lvl4pPr>
      <a:lvl5pPr marL="1878209" indent="-208680" algn="l" defTabSz="417372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Tahoma"/>
          <a:ea typeface="+mn-ea"/>
          <a:cs typeface="+mn-cs"/>
        </a:defRPr>
      </a:lvl5pPr>
      <a:lvl6pPr marL="2295595" indent="-208680" algn="l" defTabSz="41737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12980" indent="-208680" algn="l" defTabSz="41737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350" indent="-208680" algn="l" defTabSz="41737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47741" indent="-208680" algn="l" defTabSz="41737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7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372" algn="l" defTabSz="417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34753" algn="l" defTabSz="417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143" algn="l" defTabSz="417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69530" algn="l" defTabSz="417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86892" algn="l" defTabSz="417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04286" algn="l" defTabSz="417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21655" algn="l" defTabSz="417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339044" algn="l" defTabSz="417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574"/>
            <a:ext cx="7886700" cy="1325563"/>
          </a:xfrm>
          <a:prstGeom prst="rect">
            <a:avLst/>
          </a:prstGeom>
        </p:spPr>
        <p:txBody>
          <a:bodyPr vert="horz" lIns="86532" tIns="43220" rIns="86532" bIns="432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9"/>
            <a:ext cx="7886700" cy="4351338"/>
          </a:xfrm>
          <a:prstGeom prst="rect">
            <a:avLst/>
          </a:prstGeom>
        </p:spPr>
        <p:txBody>
          <a:bodyPr vert="horz" lIns="86532" tIns="43220" rIns="86532" bIns="432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86532" tIns="43220" rIns="86532" bIns="432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6E0F-C774-0549-84B1-7A916D46B8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1"/>
            <a:ext cx="3086100" cy="365125"/>
          </a:xfrm>
          <a:prstGeom prst="rect">
            <a:avLst/>
          </a:prstGeom>
        </p:spPr>
        <p:txBody>
          <a:bodyPr vert="horz" lIns="86532" tIns="43220" rIns="86532" bIns="432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86532" tIns="43220" rIns="86532" bIns="432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ECAB-E47D-444F-88B2-CC7E75B156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04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86512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239" indent="-216239" algn="l" defTabSz="86512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826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395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970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46524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79087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11647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4213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76761" indent="-216239" algn="l" defTabSz="8651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526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5127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680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30245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801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95368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939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0487" algn="l" defTabSz="865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enter-imc.ru/wp-content/uploads/2020/02/10120.pdf" TargetMode="Externa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"/>
            <a:ext cx="9144000" cy="64616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324" y="570772"/>
            <a:ext cx="2388676" cy="3138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38" y="446196"/>
            <a:ext cx="2144576" cy="584092"/>
          </a:xfrm>
          <a:prstGeom prst="rect">
            <a:avLst/>
          </a:prstGeom>
        </p:spPr>
      </p:pic>
      <p:sp>
        <p:nvSpPr>
          <p:cNvPr id="8" name="Название 1"/>
          <p:cNvSpPr txBox="1">
            <a:spLocks/>
          </p:cNvSpPr>
          <p:nvPr/>
        </p:nvSpPr>
        <p:spPr bwMode="auto">
          <a:xfrm>
            <a:off x="219940" y="1030288"/>
            <a:ext cx="8716796" cy="34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6532" tIns="43220" rIns="86532" bIns="43220" numCol="1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sz="200" b="1" dirty="0">
              <a:solidFill>
                <a:srgbClr val="E25F5A"/>
              </a:solidFill>
              <a:latin typeface="+mj-lt"/>
              <a:ea typeface="+mj-ea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E25F5A"/>
                </a:solidFill>
                <a:ea typeface="+mj-ea"/>
                <a:cs typeface="+mj-cs"/>
              </a:rPr>
              <a:t>МЕТОДИЧЕСКИЕ ПОДХОДЫ К ОРГАНИЗАЦИИ И ПРОВЕДЕНИЮ СЕМИНАРОВ С ПЕДАГОГАМИ ПО ФУНКЦИОНАЛЬНОЙ ФИНАНСОВОЙ ГРАМОТНОСТИ</a:t>
            </a:r>
            <a:endParaRPr lang="ru-RU" sz="3600" b="1" dirty="0" smtClean="0">
              <a:solidFill>
                <a:srgbClr val="E25F5A"/>
              </a:solidFill>
              <a:ea typeface="+mj-ea"/>
              <a:cs typeface="+mj-cs"/>
            </a:endParaRPr>
          </a:p>
          <a:p>
            <a:pPr lvl="0" algn="r">
              <a:lnSpc>
                <a:spcPct val="90000"/>
              </a:lnSpc>
              <a:spcBef>
                <a:spcPct val="0"/>
              </a:spcBef>
              <a:defRPr/>
            </a:pPr>
            <a:endParaRPr lang="ru-RU" sz="2400" b="1" dirty="0">
              <a:solidFill>
                <a:srgbClr val="23AE8B"/>
              </a:solidFill>
              <a:latin typeface="+mj-lt"/>
              <a:ea typeface="+mj-ea"/>
              <a:cs typeface="+mj-cs"/>
            </a:endParaRPr>
          </a:p>
          <a:p>
            <a:pPr lvl="0" algn="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 err="1" smtClean="0">
                <a:solidFill>
                  <a:srgbClr val="23AE8B"/>
                </a:solidFill>
                <a:latin typeface="+mj-lt"/>
                <a:ea typeface="+mj-ea"/>
                <a:cs typeface="+mj-cs"/>
              </a:rPr>
              <a:t>Лавренова</a:t>
            </a:r>
            <a:r>
              <a:rPr lang="ru-RU" sz="2400" b="1" dirty="0" smtClean="0">
                <a:solidFill>
                  <a:srgbClr val="23AE8B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rgbClr val="23AE8B"/>
                </a:solidFill>
                <a:latin typeface="+mj-lt"/>
                <a:ea typeface="+mj-ea"/>
                <a:cs typeface="+mj-cs"/>
              </a:rPr>
              <a:t>Екатерина</a:t>
            </a:r>
            <a:r>
              <a:rPr lang="ru-RU" sz="2000" b="1" dirty="0">
                <a:solidFill>
                  <a:srgbClr val="23AE8B"/>
                </a:solidFill>
                <a:latin typeface="+mj-lt"/>
                <a:ea typeface="+mj-ea"/>
                <a:cs typeface="+mj-cs"/>
              </a:rPr>
              <a:t>, </a:t>
            </a:r>
          </a:p>
          <a:p>
            <a:pPr lvl="0" algn="r">
              <a:lnSpc>
                <a:spcPct val="90000"/>
              </a:lnSpc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23AE8B"/>
                </a:solidFill>
                <a:latin typeface="+mj-lt"/>
                <a:ea typeface="+mj-ea"/>
                <a:cs typeface="+mj-cs"/>
              </a:rPr>
              <a:t>эксперт Проекта, канд. </a:t>
            </a:r>
            <a:r>
              <a:rPr lang="ru-RU" b="1" dirty="0" err="1">
                <a:solidFill>
                  <a:srgbClr val="23AE8B"/>
                </a:solidFill>
                <a:latin typeface="+mj-lt"/>
                <a:ea typeface="+mj-ea"/>
                <a:cs typeface="+mj-cs"/>
              </a:rPr>
              <a:t>п</a:t>
            </a:r>
            <a:r>
              <a:rPr lang="ru-RU" b="1" dirty="0" err="1" smtClean="0">
                <a:solidFill>
                  <a:srgbClr val="23AE8B"/>
                </a:solidFill>
                <a:latin typeface="+mj-lt"/>
                <a:ea typeface="+mj-ea"/>
                <a:cs typeface="+mj-cs"/>
              </a:rPr>
              <a:t>ед</a:t>
            </a:r>
            <a:r>
              <a:rPr lang="ru-RU" b="1" dirty="0" smtClean="0">
                <a:solidFill>
                  <a:srgbClr val="23AE8B"/>
                </a:solidFill>
                <a:latin typeface="+mj-lt"/>
                <a:ea typeface="+mj-ea"/>
                <a:cs typeface="+mj-cs"/>
              </a:rPr>
              <a:t>. наук</a:t>
            </a:r>
            <a:endParaRPr lang="en-US" b="1" dirty="0" smtClean="0">
              <a:solidFill>
                <a:srgbClr val="23AE8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09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3"/>
    </mc:Choice>
    <mc:Fallback xmlns="">
      <p:transition spd="slow" advClick="0" advTm="350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272955"/>
              </p:ext>
            </p:extLst>
          </p:nvPr>
        </p:nvGraphicFramePr>
        <p:xfrm>
          <a:off x="438912" y="1600200"/>
          <a:ext cx="8300040" cy="4995672"/>
        </p:xfrm>
        <a:graphic>
          <a:graphicData uri="http://schemas.openxmlformats.org/drawingml/2006/table">
            <a:tbl>
              <a:tblPr/>
              <a:tblGrid>
                <a:gridCol w="3068000"/>
                <a:gridCol w="5232040"/>
              </a:tblGrid>
              <a:tr h="327274">
                <a:tc gridSpan="2"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УМК _____________ классов, авторы </a:t>
                      </a:r>
                      <a:r>
                        <a:rPr lang="ru-RU" sz="1800" b="1" dirty="0" smtClean="0">
                          <a:solidFill>
                            <a:srgbClr val="23AE8B"/>
                          </a:solidFill>
                          <a:effectLst/>
                        </a:rPr>
                        <a:t>______________________________________</a:t>
                      </a: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593">
                <a:tc gridSpan="2">
                  <a:txBody>
                    <a:bodyPr/>
                    <a:lstStyle/>
                    <a:p>
                      <a:pPr algn="l" rtl="0"/>
                      <a:r>
                        <a:rPr lang="ru-RU" sz="1800" b="1" u="sng" dirty="0">
                          <a:solidFill>
                            <a:srgbClr val="23AE8B"/>
                          </a:solidFill>
                          <a:effectLst/>
                        </a:rPr>
                        <a:t>Анализ содержания образования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637"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Пример содержания из УМК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Анализ содержания на предмет формирования функциональной составляющей финансовой грамотности 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5584"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/>
                      </a:r>
                      <a:b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</a:b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/>
                      </a:r>
                      <a:b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</a:b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593">
                <a:tc gridSpan="2">
                  <a:txBody>
                    <a:bodyPr/>
                    <a:lstStyle/>
                    <a:p>
                      <a:pPr algn="l" rtl="0"/>
                      <a:r>
                        <a:rPr lang="ru-RU" sz="1800" b="1" u="sng" dirty="0">
                          <a:solidFill>
                            <a:srgbClr val="23AE8B"/>
                          </a:solidFill>
                          <a:effectLst/>
                        </a:rPr>
                        <a:t>Анализ методики обучения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637"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Пример методических приемов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Анализ методики на предмет формирования функциональной составляющей финансовой грамотности 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1510">
                <a:tc>
                  <a:txBody>
                    <a:bodyPr/>
                    <a:lstStyle/>
                    <a:p>
                      <a:pPr rtl="0"/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/>
                      </a:r>
                      <a:b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</a:b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593">
                <a:tc gridSpan="2"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Недостатки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896">
                <a:tc gridSpan="2">
                  <a:txBody>
                    <a:bodyPr/>
                    <a:lstStyle/>
                    <a:p>
                      <a:pPr rtl="0"/>
                      <a:endParaRPr lang="en-US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8664" y="740664"/>
            <a:ext cx="8400288" cy="7711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rgbClr val="E25F5A"/>
                </a:solidFill>
              </a:rPr>
              <a:t>Таблица 1.2. Анализ </a:t>
            </a:r>
            <a:r>
              <a:rPr lang="ru-RU" b="1" dirty="0">
                <a:solidFill>
                  <a:srgbClr val="E25F5A"/>
                </a:solidFill>
              </a:rPr>
              <a:t>содержания УМК на предмет их потенциала по формированию функциональной финансовой грамотности</a:t>
            </a:r>
            <a:endParaRPr lang="ru-RU" b="1" dirty="0">
              <a:solidFill>
                <a:srgbClr val="E25F5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355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525348"/>
              </p:ext>
            </p:extLst>
          </p:nvPr>
        </p:nvGraphicFramePr>
        <p:xfrm>
          <a:off x="438912" y="1600200"/>
          <a:ext cx="8300040" cy="4995672"/>
        </p:xfrm>
        <a:graphic>
          <a:graphicData uri="http://schemas.openxmlformats.org/drawingml/2006/table">
            <a:tbl>
              <a:tblPr/>
              <a:tblGrid>
                <a:gridCol w="3068000"/>
                <a:gridCol w="5232040"/>
              </a:tblGrid>
              <a:tr h="327274">
                <a:tc gridSpan="2"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УМК _____________ классов, авторы </a:t>
                      </a:r>
                      <a:r>
                        <a:rPr lang="ru-RU" sz="1800" b="1" dirty="0" smtClean="0">
                          <a:solidFill>
                            <a:srgbClr val="23AE8B"/>
                          </a:solidFill>
                          <a:effectLst/>
                        </a:rPr>
                        <a:t>______________________________________</a:t>
                      </a: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593">
                <a:tc gridSpan="2">
                  <a:txBody>
                    <a:bodyPr/>
                    <a:lstStyle/>
                    <a:p>
                      <a:pPr algn="l" rtl="0"/>
                      <a:r>
                        <a:rPr lang="ru-RU" sz="1800" b="1" u="sng" dirty="0">
                          <a:solidFill>
                            <a:srgbClr val="23AE8B"/>
                          </a:solidFill>
                          <a:effectLst/>
                        </a:rPr>
                        <a:t>Анализ </a:t>
                      </a:r>
                      <a:r>
                        <a:rPr lang="ru-RU" sz="1800" b="1" u="sng" dirty="0" smtClean="0">
                          <a:solidFill>
                            <a:srgbClr val="23AE8B"/>
                          </a:solidFill>
                          <a:effectLst/>
                        </a:rPr>
                        <a:t>заданий обучающего характера</a:t>
                      </a:r>
                      <a:endParaRPr lang="ru-RU" sz="1800" b="1" u="sng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637"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Пример </a:t>
                      </a:r>
                      <a:r>
                        <a:rPr lang="ru-RU" sz="1800" b="1" dirty="0" smtClean="0">
                          <a:solidFill>
                            <a:srgbClr val="23AE8B"/>
                          </a:solidFill>
                          <a:effectLst/>
                        </a:rPr>
                        <a:t>заданий из УМК</a:t>
                      </a: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Анализ </a:t>
                      </a:r>
                      <a:r>
                        <a:rPr lang="ru-RU" sz="1800" b="1" dirty="0" smtClean="0">
                          <a:solidFill>
                            <a:srgbClr val="23AE8B"/>
                          </a:solidFill>
                          <a:effectLst/>
                        </a:rPr>
                        <a:t>заданий </a:t>
                      </a:r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на предмет формирования функциональной составляющей финансовой грамотности 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5584"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/>
                      </a:r>
                      <a:b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</a:b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/>
                      </a:r>
                      <a:b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</a:b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593">
                <a:tc gridSpan="2">
                  <a:txBody>
                    <a:bodyPr/>
                    <a:lstStyle/>
                    <a:p>
                      <a:pPr algn="l" rtl="0"/>
                      <a:r>
                        <a:rPr lang="ru-RU" sz="1800" b="1" u="sng" dirty="0">
                          <a:solidFill>
                            <a:srgbClr val="23AE8B"/>
                          </a:solidFill>
                          <a:effectLst/>
                        </a:rPr>
                        <a:t>Анализ </a:t>
                      </a:r>
                      <a:r>
                        <a:rPr lang="ru-RU" sz="1800" b="1" u="sng" dirty="0" smtClean="0">
                          <a:solidFill>
                            <a:srgbClr val="23AE8B"/>
                          </a:solidFill>
                          <a:effectLst/>
                        </a:rPr>
                        <a:t>заданий проверяющего характера</a:t>
                      </a:r>
                      <a:endParaRPr lang="ru-RU" sz="1800" b="1" u="sng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637"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Пример </a:t>
                      </a:r>
                      <a:r>
                        <a:rPr lang="ru-RU" sz="1800" b="1" dirty="0" smtClean="0">
                          <a:solidFill>
                            <a:srgbClr val="23AE8B"/>
                          </a:solidFill>
                          <a:effectLst/>
                        </a:rPr>
                        <a:t>заданий из УМК</a:t>
                      </a: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Анализ </a:t>
                      </a:r>
                      <a:r>
                        <a:rPr lang="ru-RU" sz="1800" b="1" dirty="0" smtClean="0">
                          <a:solidFill>
                            <a:srgbClr val="23AE8B"/>
                          </a:solidFill>
                          <a:effectLst/>
                        </a:rPr>
                        <a:t>проверяющих заданий </a:t>
                      </a:r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на предмет формирования функциональной составляющей финансовой грамотности 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1510">
                <a:tc>
                  <a:txBody>
                    <a:bodyPr/>
                    <a:lstStyle/>
                    <a:p>
                      <a:pPr rtl="0"/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/>
                      </a:r>
                      <a:b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</a:br>
                      <a:endParaRPr lang="ru-RU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593">
                <a:tc gridSpan="2"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solidFill>
                            <a:srgbClr val="23AE8B"/>
                          </a:solidFill>
                          <a:effectLst/>
                        </a:rPr>
                        <a:t>Недостатки</a:t>
                      </a: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896">
                <a:tc gridSpan="2">
                  <a:txBody>
                    <a:bodyPr/>
                    <a:lstStyle/>
                    <a:p>
                      <a:pPr rtl="0"/>
                      <a:endParaRPr lang="en-US" sz="1800" b="1" dirty="0">
                        <a:solidFill>
                          <a:srgbClr val="23AE8B"/>
                        </a:solidFill>
                        <a:effectLst/>
                      </a:endParaRPr>
                    </a:p>
                  </a:txBody>
                  <a:tcPr marL="19956" marR="19956" marT="19956" marB="19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8664" y="740664"/>
            <a:ext cx="8400288" cy="7711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rgbClr val="E25F5A"/>
                </a:solidFill>
              </a:rPr>
              <a:t>Таблица 1.3. Анализ учебных заданий УМК </a:t>
            </a:r>
            <a:r>
              <a:rPr lang="ru-RU" b="1" dirty="0">
                <a:solidFill>
                  <a:srgbClr val="E25F5A"/>
                </a:solidFill>
              </a:rPr>
              <a:t>на предмет их потенциала по формированию функциональной финансовой грамотности</a:t>
            </a:r>
            <a:endParaRPr lang="ru-RU" b="1" dirty="0">
              <a:solidFill>
                <a:srgbClr val="E25F5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7875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012067"/>
            <a:ext cx="8753856" cy="1109341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2000" dirty="0">
                <a:solidFill>
                  <a:srgbClr val="E25F5A"/>
                </a:solidFill>
              </a:rPr>
              <a:t>1.2. Методические рекомендации по проведению практикума «Анализ потенциала УМК по формированию функциональной финансовой грамотности»</a:t>
            </a:r>
            <a:br>
              <a:rPr lang="ru-RU" sz="2000" dirty="0">
                <a:solidFill>
                  <a:srgbClr val="E25F5A"/>
                </a:solidFill>
              </a:rPr>
            </a:br>
            <a:endParaRPr lang="ru-RU" sz="2000" dirty="0">
              <a:solidFill>
                <a:srgbClr val="E25F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419" y="2292095"/>
            <a:ext cx="8653127" cy="4425295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ru-RU" sz="1800" b="1" u="sng" dirty="0" smtClean="0">
                <a:solidFill>
                  <a:srgbClr val="23AE8B"/>
                </a:solidFill>
              </a:rPr>
              <a:t>Этап </a:t>
            </a:r>
            <a:r>
              <a:rPr lang="ru-RU" sz="1800" b="1" u="sng" dirty="0">
                <a:solidFill>
                  <a:srgbClr val="23AE8B"/>
                </a:solidFill>
              </a:rPr>
              <a:t>3. Рефлексия (10 минут)</a:t>
            </a:r>
            <a:endParaRPr lang="ru-RU" sz="1800" b="1" dirty="0">
              <a:solidFill>
                <a:srgbClr val="23AE8B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800" b="1" dirty="0">
                <a:solidFill>
                  <a:srgbClr val="23AE8B"/>
                </a:solidFill>
              </a:rPr>
              <a:t>В заключение занятия необходимо обсудить содержательные вопросы. Дать возможность высказать эмоциональные суждения слушателей, а также обсудить содержательные вопросы.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b="1" u="sng" dirty="0">
                <a:solidFill>
                  <a:srgbClr val="23AE8B"/>
                </a:solidFill>
              </a:rPr>
              <a:t>Вопросы: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b="1" dirty="0" smtClean="0">
                <a:solidFill>
                  <a:srgbClr val="23AE8B"/>
                </a:solidFill>
              </a:rPr>
              <a:t>- Чем </a:t>
            </a:r>
            <a:r>
              <a:rPr lang="ru-RU" sz="1800" b="1" dirty="0">
                <a:solidFill>
                  <a:srgbClr val="23AE8B"/>
                </a:solidFill>
              </a:rPr>
              <a:t>подход к построению содержания образования в контексте финансовой грамотности отличается от ассоциативно-репродуктивного подхода отбора содержания образования?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b="1" dirty="0" smtClean="0">
                <a:solidFill>
                  <a:srgbClr val="23AE8B"/>
                </a:solidFill>
              </a:rPr>
              <a:t>- Чем </a:t>
            </a:r>
            <a:r>
              <a:rPr lang="ru-RU" sz="1800" b="1" dirty="0">
                <a:solidFill>
                  <a:srgbClr val="23AE8B"/>
                </a:solidFill>
              </a:rPr>
              <a:t>обеспечивается функциональность финансовой грамотности?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b="1" dirty="0" smtClean="0">
                <a:solidFill>
                  <a:srgbClr val="23AE8B"/>
                </a:solidFill>
              </a:rPr>
              <a:t>- Как </a:t>
            </a:r>
            <a:r>
              <a:rPr lang="ru-RU" sz="1800" b="1" dirty="0">
                <a:solidFill>
                  <a:srgbClr val="23AE8B"/>
                </a:solidFill>
              </a:rPr>
              <a:t>анализировать учебный материал, учебно-практическое задания на предмет возможности формирования функциональной финансовой грамотности?</a:t>
            </a: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"/>
            <a:ext cx="9144000" cy="64616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324" y="570772"/>
            <a:ext cx="2388676" cy="3138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38" y="446196"/>
            <a:ext cx="2144576" cy="584092"/>
          </a:xfrm>
          <a:prstGeom prst="rect">
            <a:avLst/>
          </a:prstGeom>
        </p:spPr>
      </p:pic>
      <p:sp>
        <p:nvSpPr>
          <p:cNvPr id="8" name="Название 1"/>
          <p:cNvSpPr txBox="1">
            <a:spLocks/>
          </p:cNvSpPr>
          <p:nvPr/>
        </p:nvSpPr>
        <p:spPr bwMode="auto">
          <a:xfrm>
            <a:off x="109728" y="1030288"/>
            <a:ext cx="8604906" cy="3578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6532" tIns="43220" rIns="86532" bIns="432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800" b="1" dirty="0" smtClean="0">
                <a:solidFill>
                  <a:srgbClr val="E25F5A"/>
                </a:solidFill>
              </a:rPr>
              <a:t>СЕМИНАР 1</a:t>
            </a:r>
          </a:p>
          <a:p>
            <a:pPr algn="ctr"/>
            <a:r>
              <a:rPr lang="ru-RU" sz="4800" b="1" dirty="0" smtClean="0">
                <a:solidFill>
                  <a:srgbClr val="E25F5A"/>
                </a:solidFill>
              </a:rPr>
              <a:t>«Особенности </a:t>
            </a:r>
            <a:r>
              <a:rPr lang="ru-RU" sz="4800" b="1" dirty="0">
                <a:solidFill>
                  <a:srgbClr val="E25F5A"/>
                </a:solidFill>
              </a:rPr>
              <a:t>мониторинга уровня </a:t>
            </a:r>
            <a:r>
              <a:rPr lang="ru-RU" sz="4800" b="1" dirty="0" err="1">
                <a:solidFill>
                  <a:srgbClr val="E25F5A"/>
                </a:solidFill>
              </a:rPr>
              <a:t>сформированности</a:t>
            </a:r>
            <a:r>
              <a:rPr lang="ru-RU" sz="4800" b="1" dirty="0">
                <a:solidFill>
                  <a:srgbClr val="E25F5A"/>
                </a:solidFill>
              </a:rPr>
              <a:t> функциональной финансовой </a:t>
            </a:r>
            <a:r>
              <a:rPr lang="ru-RU" sz="4800" b="1" dirty="0" smtClean="0">
                <a:solidFill>
                  <a:srgbClr val="E25F5A"/>
                </a:solidFill>
              </a:rPr>
              <a:t>грамотности»</a:t>
            </a:r>
            <a:endParaRPr lang="ru-RU" sz="4800" dirty="0">
              <a:solidFill>
                <a:srgbClr val="E25F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3"/>
    </mc:Choice>
    <mc:Fallback xmlns="">
      <p:transition spd="slow" advClick="0" advTm="350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690" y="767475"/>
            <a:ext cx="8753856" cy="1353933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E25F5A"/>
                </a:solidFill>
              </a:rPr>
              <a:t>2.1</a:t>
            </a:r>
            <a:r>
              <a:rPr lang="ru-RU" sz="2000" u="sng" dirty="0">
                <a:solidFill>
                  <a:srgbClr val="E25F5A"/>
                </a:solidFill>
              </a:rPr>
              <a:t>. Методические рекомендации по проведению круглого стола «Требования ФГОС общего образования к оценке качества образования и основные изменения в системе оценки образовательных достижений. Формы и способы оценки качества образования и мониторинга формирования функциональной финансовой грамотности»</a:t>
            </a:r>
            <a:r>
              <a:rPr lang="ru-RU" sz="2000" dirty="0">
                <a:solidFill>
                  <a:srgbClr val="E25F5A"/>
                </a:solidFill>
              </a:rPr>
              <a:t/>
            </a:r>
            <a:br>
              <a:rPr lang="ru-RU" sz="2000" dirty="0">
                <a:solidFill>
                  <a:srgbClr val="E25F5A"/>
                </a:solidFill>
              </a:rPr>
            </a:br>
            <a:endParaRPr lang="ru-RU" sz="2000" dirty="0">
              <a:solidFill>
                <a:srgbClr val="E25F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419" y="2828544"/>
            <a:ext cx="8653127" cy="339541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E25F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Конструкция круглого стола (80 минут)</a:t>
            </a:r>
          </a:p>
          <a:p>
            <a:pPr marL="0" indent="0">
              <a:buNone/>
            </a:pPr>
            <a:r>
              <a:rPr lang="ru-RU" sz="1800" b="1" u="sng" dirty="0" smtClean="0">
                <a:solidFill>
                  <a:srgbClr val="23AE8B"/>
                </a:solidFill>
              </a:rPr>
              <a:t>Этап </a:t>
            </a:r>
            <a:r>
              <a:rPr lang="ru-RU" sz="1800" b="1" u="sng" dirty="0">
                <a:solidFill>
                  <a:srgbClr val="23AE8B"/>
                </a:solidFill>
              </a:rPr>
              <a:t>1.</a:t>
            </a:r>
            <a:r>
              <a:rPr lang="ru-RU" sz="1800" b="1" dirty="0">
                <a:solidFill>
                  <a:srgbClr val="23AE8B"/>
                </a:solidFill>
              </a:rPr>
              <a:t> Обсуждение вопроса «Какие требования к оценке качества образования заложены ФГОС общего образования</a:t>
            </a:r>
            <a:r>
              <a:rPr lang="ru-RU" sz="1800" b="1" dirty="0" smtClean="0">
                <a:solidFill>
                  <a:srgbClr val="23AE8B"/>
                </a:solidFill>
              </a:rPr>
              <a:t>» (20 минут).</a:t>
            </a:r>
          </a:p>
          <a:p>
            <a:pPr marL="0" indent="0">
              <a:buNone/>
            </a:pPr>
            <a:endParaRPr lang="ru-RU" sz="1800" b="1" u="sng" dirty="0" smtClean="0">
              <a:solidFill>
                <a:srgbClr val="23AE8B"/>
              </a:solidFill>
            </a:endParaRPr>
          </a:p>
          <a:p>
            <a:pPr marL="0" indent="0">
              <a:buNone/>
            </a:pPr>
            <a:r>
              <a:rPr lang="ru-RU" sz="1800" b="1" u="sng" dirty="0" smtClean="0">
                <a:solidFill>
                  <a:srgbClr val="23AE8B"/>
                </a:solidFill>
              </a:rPr>
              <a:t>Этап </a:t>
            </a:r>
            <a:r>
              <a:rPr lang="ru-RU" sz="1800" b="1" u="sng" dirty="0">
                <a:solidFill>
                  <a:srgbClr val="23AE8B"/>
                </a:solidFill>
              </a:rPr>
              <a:t>2.</a:t>
            </a:r>
            <a:r>
              <a:rPr lang="ru-RU" sz="1800" b="1" dirty="0">
                <a:solidFill>
                  <a:srgbClr val="23AE8B"/>
                </a:solidFill>
              </a:rPr>
              <a:t> Обсуждение вопроса: «Какие существуют формы и способы оценки качества образования и мониторинга формирования функциональной финансовой грамотности</a:t>
            </a:r>
            <a:r>
              <a:rPr lang="ru-RU" sz="1800" b="1" dirty="0" smtClean="0">
                <a:solidFill>
                  <a:srgbClr val="23AE8B"/>
                </a:solidFill>
              </a:rPr>
              <a:t>» (30 минут).</a:t>
            </a:r>
          </a:p>
          <a:p>
            <a:pPr marL="0" indent="0">
              <a:buNone/>
            </a:pPr>
            <a:endParaRPr lang="ru-RU" sz="1800" b="1" u="sng" dirty="0" smtClean="0">
              <a:solidFill>
                <a:srgbClr val="23AE8B"/>
              </a:solidFill>
            </a:endParaRPr>
          </a:p>
          <a:p>
            <a:pPr marL="0" indent="0">
              <a:buNone/>
            </a:pPr>
            <a:r>
              <a:rPr lang="ru-RU" sz="1800" b="1" u="sng" dirty="0" smtClean="0">
                <a:solidFill>
                  <a:srgbClr val="23AE8B"/>
                </a:solidFill>
              </a:rPr>
              <a:t>Этап </a:t>
            </a:r>
            <a:r>
              <a:rPr lang="ru-RU" sz="1800" b="1" u="sng" dirty="0">
                <a:solidFill>
                  <a:srgbClr val="23AE8B"/>
                </a:solidFill>
              </a:rPr>
              <a:t>3.</a:t>
            </a:r>
            <a:r>
              <a:rPr lang="ru-RU" sz="1800" b="1" dirty="0">
                <a:solidFill>
                  <a:srgbClr val="23AE8B"/>
                </a:solidFill>
              </a:rPr>
              <a:t> Обсуждение вопроса «Какие проблемы выявили исследования PISA и что нужно делать, чтобы их решить и повысить функциональную финансовую грамотность в России</a:t>
            </a:r>
            <a:r>
              <a:rPr lang="ru-RU" sz="1800" b="1" dirty="0" smtClean="0">
                <a:solidFill>
                  <a:srgbClr val="23AE8B"/>
                </a:solidFill>
              </a:rPr>
              <a:t>» (30 минут).</a:t>
            </a:r>
            <a:endParaRPr lang="ru-RU" sz="1800" b="1" dirty="0">
              <a:solidFill>
                <a:srgbClr val="23AE8B"/>
              </a:solidFill>
            </a:endParaRP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lnSpc>
                <a:spcPct val="115000"/>
              </a:lnSpc>
              <a:buNone/>
            </a:pPr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690" y="767475"/>
            <a:ext cx="8753856" cy="1353933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E25F5A"/>
                </a:solidFill>
              </a:rPr>
              <a:t>2.2</a:t>
            </a:r>
            <a:r>
              <a:rPr lang="ru-RU" sz="2000" dirty="0">
                <a:solidFill>
                  <a:srgbClr val="E25F5A"/>
                </a:solidFill>
              </a:rPr>
              <a:t>. Методические рекомендации по проведению практикума «Международная рамка оценивания функциональной грамотности школьников. Характеристики уровней </a:t>
            </a:r>
            <a:r>
              <a:rPr lang="ru-RU" sz="2000" dirty="0" err="1">
                <a:solidFill>
                  <a:srgbClr val="E25F5A"/>
                </a:solidFill>
              </a:rPr>
              <a:t>сформированности</a:t>
            </a:r>
            <a:r>
              <a:rPr lang="ru-RU" sz="2000" dirty="0">
                <a:solidFill>
                  <a:srgbClr val="E25F5A"/>
                </a:solidFill>
              </a:rPr>
              <a:t> функциональной грамотности в исследованиях PISA»</a:t>
            </a:r>
            <a:br>
              <a:rPr lang="ru-RU" sz="2000" dirty="0">
                <a:solidFill>
                  <a:srgbClr val="E25F5A"/>
                </a:solidFill>
              </a:rPr>
            </a:br>
            <a:r>
              <a:rPr lang="ru-RU" sz="2000" dirty="0">
                <a:solidFill>
                  <a:srgbClr val="E25F5A"/>
                </a:solidFill>
              </a:rPr>
              <a:t/>
            </a:r>
            <a:br>
              <a:rPr lang="ru-RU" sz="2000" dirty="0">
                <a:solidFill>
                  <a:srgbClr val="E25F5A"/>
                </a:solidFill>
              </a:rPr>
            </a:br>
            <a:endParaRPr lang="ru-RU" sz="2000" dirty="0">
              <a:solidFill>
                <a:srgbClr val="E25F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419" y="2438400"/>
            <a:ext cx="8653127" cy="3785562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E25F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Конструкция практикума (160 минут)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rgbClr val="23AE8B"/>
                </a:solidFill>
              </a:rPr>
              <a:t>Этап </a:t>
            </a:r>
            <a:r>
              <a:rPr lang="ru-RU" sz="1800" b="1" u="sng" dirty="0">
                <a:solidFill>
                  <a:srgbClr val="23AE8B"/>
                </a:solidFill>
              </a:rPr>
              <a:t>1. </a:t>
            </a:r>
            <a:r>
              <a:rPr lang="ru-RU" sz="1800" b="1" u="sng" dirty="0" smtClean="0">
                <a:solidFill>
                  <a:srgbClr val="23AE8B"/>
                </a:solidFill>
              </a:rPr>
              <a:t>Анализ </a:t>
            </a:r>
            <a:r>
              <a:rPr lang="ru-RU" sz="1800" b="1" u="sng" dirty="0">
                <a:solidFill>
                  <a:srgbClr val="23AE8B"/>
                </a:solidFill>
              </a:rPr>
              <a:t>Рамок оценивания функциональной грамотности школьников в международной </a:t>
            </a:r>
            <a:r>
              <a:rPr lang="ru-RU" sz="1800" b="1" u="sng" dirty="0" smtClean="0">
                <a:solidFill>
                  <a:srgbClr val="23AE8B"/>
                </a:solidFill>
              </a:rPr>
              <a:t>практике</a:t>
            </a:r>
            <a:r>
              <a:rPr lang="ru-RU" sz="1800" b="1" u="sng" dirty="0">
                <a:solidFill>
                  <a:srgbClr val="23AE8B"/>
                </a:solidFill>
              </a:rPr>
              <a:t> (20 минут)</a:t>
            </a:r>
            <a:r>
              <a:rPr lang="ru-RU" sz="1800" b="1" u="sng" dirty="0" smtClean="0">
                <a:solidFill>
                  <a:srgbClr val="23AE8B"/>
                </a:solidFill>
              </a:rPr>
              <a:t>.</a:t>
            </a:r>
            <a:endParaRPr lang="ru-RU" sz="1800" b="1" dirty="0">
              <a:solidFill>
                <a:srgbClr val="23AE8B"/>
              </a:solidFill>
            </a:endParaRPr>
          </a:p>
          <a:p>
            <a:pPr marL="0" indent="0">
              <a:buNone/>
            </a:pPr>
            <a:endParaRPr lang="ru-RU" sz="1800" b="1" u="sng" dirty="0" smtClean="0">
              <a:solidFill>
                <a:srgbClr val="23AE8B"/>
              </a:solidFill>
            </a:endParaRPr>
          </a:p>
          <a:p>
            <a:pPr marL="0" indent="0">
              <a:buNone/>
            </a:pPr>
            <a:r>
              <a:rPr lang="ru-RU" sz="1800" b="1" u="sng" dirty="0" smtClean="0">
                <a:solidFill>
                  <a:srgbClr val="23AE8B"/>
                </a:solidFill>
              </a:rPr>
              <a:t>Этап </a:t>
            </a:r>
            <a:r>
              <a:rPr lang="ru-RU" sz="1800" b="1" u="sng" dirty="0">
                <a:solidFill>
                  <a:srgbClr val="23AE8B"/>
                </a:solidFill>
              </a:rPr>
              <a:t>2</a:t>
            </a:r>
            <a:r>
              <a:rPr lang="ru-RU" sz="1800" b="1" u="sng" dirty="0" smtClean="0">
                <a:solidFill>
                  <a:srgbClr val="23AE8B"/>
                </a:solidFill>
              </a:rPr>
              <a:t>. </a:t>
            </a:r>
            <a:r>
              <a:rPr lang="ru-RU" sz="1800" b="1" u="sng" dirty="0">
                <a:solidFill>
                  <a:srgbClr val="23AE8B"/>
                </a:solidFill>
              </a:rPr>
              <a:t>Характеристики уровней </a:t>
            </a:r>
            <a:r>
              <a:rPr lang="ru-RU" sz="1800" b="1" u="sng" dirty="0" err="1">
                <a:solidFill>
                  <a:srgbClr val="23AE8B"/>
                </a:solidFill>
              </a:rPr>
              <a:t>сформированности</a:t>
            </a:r>
            <a:r>
              <a:rPr lang="ru-RU" sz="1800" b="1" u="sng" dirty="0">
                <a:solidFill>
                  <a:srgbClr val="23AE8B"/>
                </a:solidFill>
              </a:rPr>
              <a:t> функциональной грамотности в исследованиях </a:t>
            </a:r>
            <a:r>
              <a:rPr lang="ru-RU" sz="1800" b="1" u="sng" dirty="0" smtClean="0">
                <a:solidFill>
                  <a:srgbClr val="23AE8B"/>
                </a:solidFill>
              </a:rPr>
              <a:t>PISA</a:t>
            </a:r>
            <a:r>
              <a:rPr lang="ru-RU" sz="1800" b="1" dirty="0" smtClean="0">
                <a:solidFill>
                  <a:srgbClr val="23AE8B"/>
                </a:solidFill>
              </a:rPr>
              <a:t>» (70 минут).</a:t>
            </a:r>
          </a:p>
          <a:p>
            <a:pPr marL="0" indent="0">
              <a:buNone/>
            </a:pPr>
            <a:endParaRPr lang="ru-RU" sz="1800" b="1" u="sng" dirty="0" smtClean="0">
              <a:solidFill>
                <a:srgbClr val="23AE8B"/>
              </a:solidFill>
            </a:endParaRPr>
          </a:p>
          <a:p>
            <a:pPr marL="0" indent="0">
              <a:buNone/>
            </a:pPr>
            <a:r>
              <a:rPr lang="ru-RU" sz="1800" b="1" u="sng" dirty="0" smtClean="0">
                <a:solidFill>
                  <a:srgbClr val="23AE8B"/>
                </a:solidFill>
              </a:rPr>
              <a:t>Этап </a:t>
            </a:r>
            <a:r>
              <a:rPr lang="ru-RU" sz="1800" b="1" u="sng" dirty="0">
                <a:solidFill>
                  <a:srgbClr val="23AE8B"/>
                </a:solidFill>
              </a:rPr>
              <a:t>3.</a:t>
            </a:r>
            <a:r>
              <a:rPr lang="ru-RU" sz="1800" b="1" dirty="0">
                <a:solidFill>
                  <a:srgbClr val="23AE8B"/>
                </a:solidFill>
              </a:rPr>
              <a:t> </a:t>
            </a:r>
            <a:r>
              <a:rPr lang="ru-RU" sz="1800" b="1" u="sng" dirty="0">
                <a:solidFill>
                  <a:srgbClr val="23AE8B"/>
                </a:solidFill>
              </a:rPr>
              <a:t>Этап 3. Виды познавательной деятельности, которые подлежат оценке функциональной финансовой грамотности (60 минут</a:t>
            </a:r>
            <a:r>
              <a:rPr lang="ru-RU" sz="1800" b="1" u="sng" dirty="0" smtClean="0">
                <a:solidFill>
                  <a:srgbClr val="23AE8B"/>
                </a:solidFill>
              </a:rPr>
              <a:t>).</a:t>
            </a:r>
            <a:endParaRPr lang="ru-RU" sz="1800" b="1" dirty="0">
              <a:solidFill>
                <a:srgbClr val="23AE8B"/>
              </a:solidFill>
            </a:endParaRPr>
          </a:p>
          <a:p>
            <a:pPr marL="0" indent="0">
              <a:buNone/>
            </a:pPr>
            <a:endParaRPr lang="ru-RU" sz="1800" b="1" dirty="0">
              <a:solidFill>
                <a:srgbClr val="23AE8B"/>
              </a:solidFill>
            </a:endParaRPr>
          </a:p>
          <a:p>
            <a:pPr marL="0" indent="0">
              <a:buNone/>
            </a:pPr>
            <a:r>
              <a:rPr lang="ru-RU" sz="1800" b="1" u="sng" dirty="0">
                <a:solidFill>
                  <a:srgbClr val="23AE8B"/>
                </a:solidFill>
              </a:rPr>
              <a:t>Этап 4. Рефлексия (10 минут)</a:t>
            </a:r>
            <a:endParaRPr lang="ru-RU" sz="1800" b="1" dirty="0">
              <a:solidFill>
                <a:srgbClr val="23AE8B"/>
              </a:solidFill>
            </a:endParaRPr>
          </a:p>
          <a:p>
            <a:pPr marL="0" indent="0">
              <a:buNone/>
            </a:pPr>
            <a:endParaRPr lang="ru-RU" sz="1800" dirty="0"/>
          </a:p>
          <a:p>
            <a:pPr marL="0" indent="0">
              <a:lnSpc>
                <a:spcPct val="115000"/>
              </a:lnSpc>
              <a:buNone/>
            </a:pPr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865633"/>
            <a:ext cx="8753856" cy="438911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2800" dirty="0" smtClean="0">
                <a:solidFill>
                  <a:srgbClr val="E25F5A"/>
                </a:solidFill>
              </a:rPr>
              <a:t>ЭТАП 2</a:t>
            </a:r>
            <a:r>
              <a:rPr lang="ru-RU" sz="2800" dirty="0">
                <a:solidFill>
                  <a:srgbClr val="E25F5A"/>
                </a:solidFill>
              </a:rPr>
              <a:t/>
            </a:r>
            <a:br>
              <a:rPr lang="ru-RU" sz="2800" dirty="0">
                <a:solidFill>
                  <a:srgbClr val="E25F5A"/>
                </a:solidFill>
              </a:rPr>
            </a:br>
            <a:endParaRPr lang="ru-RU" sz="2800" dirty="0">
              <a:solidFill>
                <a:srgbClr val="E25F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" y="1304544"/>
            <a:ext cx="8924544" cy="524256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E25F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Задание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«Придумать ситуацию на управление личными финансами, и прописать 5 моделей поведения, соответствующих уровням </a:t>
            </a:r>
            <a:r>
              <a:rPr lang="ru-RU" sz="1800" b="1" dirty="0" err="1">
                <a:solidFill>
                  <a:srgbClr val="23AE8B"/>
                </a:solidFill>
              </a:rPr>
              <a:t>сформированности</a:t>
            </a:r>
            <a:r>
              <a:rPr lang="ru-RU" sz="1800" b="1" dirty="0">
                <a:solidFill>
                  <a:srgbClr val="23AE8B"/>
                </a:solidFill>
              </a:rPr>
              <a:t> функциональной финансовой грамотности».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Чтобы не повторялись ситуации, между группами нужно распределить темы по группам, по которым они будут создавать ситуации и модели поведения:</a:t>
            </a:r>
          </a:p>
          <a:p>
            <a:r>
              <a:rPr lang="ru-RU" sz="1800" b="1" dirty="0" smtClean="0">
                <a:solidFill>
                  <a:srgbClr val="23AE8B"/>
                </a:solidFill>
              </a:rPr>
              <a:t>Налоги, Кредиты</a:t>
            </a:r>
            <a:endParaRPr lang="ru-RU" sz="1800" b="1" dirty="0">
              <a:solidFill>
                <a:srgbClr val="23AE8B"/>
              </a:solidFill>
            </a:endParaRPr>
          </a:p>
          <a:p>
            <a:r>
              <a:rPr lang="ru-RU" sz="1800" b="1" dirty="0">
                <a:solidFill>
                  <a:srgbClr val="23AE8B"/>
                </a:solidFill>
              </a:rPr>
              <a:t>Вклады, сбережение, накопления.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Страхование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Семейный бюджет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Долгосрочное финансовое планирование, в том числе пенсионное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Финансово грамотные покупки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Фондовый рынок (по желанию)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Защита от мошенничества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Защита прав потребителя финансовых услуг</a:t>
            </a:r>
          </a:p>
          <a:p>
            <a:r>
              <a:rPr lang="ru-RU" sz="1800" b="1" dirty="0">
                <a:solidFill>
                  <a:srgbClr val="23AE8B"/>
                </a:solidFill>
              </a:rPr>
              <a:t>Человеческий капитал</a:t>
            </a: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865633"/>
            <a:ext cx="8753856" cy="438911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2800" dirty="0" smtClean="0">
                <a:solidFill>
                  <a:srgbClr val="E25F5A"/>
                </a:solidFill>
              </a:rPr>
              <a:t>ЭТАП 3</a:t>
            </a:r>
            <a:r>
              <a:rPr lang="ru-RU" sz="2800" dirty="0">
                <a:solidFill>
                  <a:srgbClr val="E25F5A"/>
                </a:solidFill>
              </a:rPr>
              <a:t/>
            </a:r>
            <a:br>
              <a:rPr lang="ru-RU" sz="2800" dirty="0">
                <a:solidFill>
                  <a:srgbClr val="E25F5A"/>
                </a:solidFill>
              </a:rPr>
            </a:br>
            <a:endParaRPr lang="ru-RU" sz="2800" dirty="0">
              <a:solidFill>
                <a:srgbClr val="E25F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" y="1463040"/>
            <a:ext cx="8924544" cy="5084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E25F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Задание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23AE8B"/>
                </a:solidFill>
              </a:rPr>
              <a:t>В </a:t>
            </a:r>
            <a:r>
              <a:rPr lang="ru-RU" sz="1800" b="1" dirty="0">
                <a:solidFill>
                  <a:srgbClr val="23AE8B"/>
                </a:solidFill>
              </a:rPr>
              <a:t>открытом доступе задания PISA по финансовой грамотности, например, здесь: </a:t>
            </a:r>
            <a:r>
              <a:rPr lang="ru-RU" sz="1800" b="1" u="sng" dirty="0">
                <a:solidFill>
                  <a:srgbClr val="23AE8B"/>
                </a:solidFill>
                <a:hlinkClick r:id="rId2"/>
              </a:rPr>
              <a:t>http://center-imc.ru/wp-content/uploads/2020/02/10120.pdf</a:t>
            </a:r>
            <a:r>
              <a:rPr lang="ru-RU" sz="1800" b="1" dirty="0">
                <a:solidFill>
                  <a:srgbClr val="23AE8B"/>
                </a:solidFill>
              </a:rPr>
              <a:t> (со с. 82) и на примере выбранных заданий показать какой вид познавательных процессов из указанных выше в контрактном задании проверяется и самое важно, как это было определено (что конкретно в тексте задания на это указывает</a:t>
            </a:r>
            <a:r>
              <a:rPr lang="ru-RU" sz="1800" b="1" dirty="0" smtClean="0">
                <a:solidFill>
                  <a:srgbClr val="23AE8B"/>
                </a:solidFill>
              </a:rPr>
              <a:t>).</a:t>
            </a:r>
          </a:p>
          <a:p>
            <a:pPr marL="0" indent="0">
              <a:buNone/>
            </a:pPr>
            <a:endParaRPr lang="ru-RU" sz="1800" b="1" dirty="0">
              <a:solidFill>
                <a:srgbClr val="23AE8B"/>
              </a:solidFill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687977"/>
              </p:ext>
            </p:extLst>
          </p:nvPr>
        </p:nvGraphicFramePr>
        <p:xfrm>
          <a:off x="341376" y="3941186"/>
          <a:ext cx="7985759" cy="23925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70081"/>
                <a:gridCol w="1299378"/>
                <a:gridCol w="2111489"/>
                <a:gridCol w="3004811"/>
              </a:tblGrid>
              <a:tr h="525251">
                <a:tc>
                  <a:txBody>
                    <a:bodyPr/>
                    <a:lstStyle/>
                    <a:p>
                      <a:pPr algn="ctr" rtl="0"/>
                      <a:endParaRPr lang="ru-RU" sz="1600" b="1" dirty="0" smtClean="0">
                        <a:effectLst/>
                      </a:endParaRPr>
                    </a:p>
                    <a:p>
                      <a:pPr algn="ctr" rtl="0"/>
                      <a:r>
                        <a:rPr lang="ru-RU" sz="1600" b="1" dirty="0" smtClean="0">
                          <a:effectLst/>
                        </a:rPr>
                        <a:t>Задание </a:t>
                      </a:r>
                      <a:endParaRPr lang="ru-RU" sz="1600" b="1" dirty="0">
                        <a:effectLst/>
                      </a:endParaRPr>
                    </a:p>
                  </a:txBody>
                  <a:tcPr marL="27869" marR="27869" marT="27869" marB="2786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>
                          <a:effectLst/>
                        </a:rPr>
                        <a:t>Вид познавательного процесса</a:t>
                      </a:r>
                    </a:p>
                  </a:txBody>
                  <a:tcPr marL="27869" marR="27869" marT="27869" marB="2786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>
                          <a:effectLst/>
                        </a:rPr>
                        <a:t>Что в задании указывает на вид процесса (какие слова, фразы текста)</a:t>
                      </a:r>
                    </a:p>
                  </a:txBody>
                  <a:tcPr marL="27869" marR="27869" marT="27869" marB="27869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dirty="0">
                          <a:effectLst/>
                        </a:rPr>
                        <a:t>Анализ на возможность проверки функциональной финансовой грамотности</a:t>
                      </a:r>
                    </a:p>
                  </a:txBody>
                  <a:tcPr marL="27869" marR="27869" marT="27869" marB="27869"/>
                </a:tc>
              </a:tr>
              <a:tr h="1361460">
                <a:tc>
                  <a:txBody>
                    <a:bodyPr/>
                    <a:lstStyle/>
                    <a:p>
                      <a:pPr rtl="0"/>
                      <a:endParaRPr lang="ru-RU" sz="1300" dirty="0">
                        <a:effectLst/>
                      </a:endParaRPr>
                    </a:p>
                  </a:txBody>
                  <a:tcPr marL="27869" marR="27869" marT="27869" marB="27869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300">
                          <a:effectLst/>
                        </a:rPr>
                        <a:t/>
                      </a:r>
                      <a:br>
                        <a:rPr lang="ru-RU" sz="1300">
                          <a:effectLst/>
                        </a:rPr>
                      </a:br>
                      <a:endParaRPr lang="ru-RU" sz="1300">
                        <a:effectLst/>
                      </a:endParaRPr>
                    </a:p>
                  </a:txBody>
                  <a:tcPr marL="27869" marR="27869" marT="27869" marB="27869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300" dirty="0">
                          <a:effectLst/>
                        </a:rPr>
                        <a:t/>
                      </a:r>
                      <a:br>
                        <a:rPr lang="ru-RU" sz="1300" dirty="0">
                          <a:effectLst/>
                        </a:rPr>
                      </a:br>
                      <a:endParaRPr lang="ru-RU" sz="1300" dirty="0">
                        <a:effectLst/>
                      </a:endParaRPr>
                    </a:p>
                  </a:txBody>
                  <a:tcPr marL="27869" marR="27869" marT="27869" marB="27869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300" dirty="0">
                          <a:effectLst/>
                        </a:rPr>
                        <a:t/>
                      </a:r>
                      <a:br>
                        <a:rPr lang="ru-RU" sz="1300" dirty="0">
                          <a:effectLst/>
                        </a:rPr>
                      </a:br>
                      <a:endParaRPr lang="ru-RU" sz="1300" dirty="0">
                        <a:effectLst/>
                      </a:endParaRPr>
                    </a:p>
                  </a:txBody>
                  <a:tcPr marL="27869" marR="27869" marT="27869" marB="2786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"/>
            <a:ext cx="9144000" cy="64616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324" y="570772"/>
            <a:ext cx="2388676" cy="3138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38" y="446196"/>
            <a:ext cx="2144576" cy="584092"/>
          </a:xfrm>
          <a:prstGeom prst="rect">
            <a:avLst/>
          </a:prstGeom>
        </p:spPr>
      </p:pic>
      <p:sp>
        <p:nvSpPr>
          <p:cNvPr id="8" name="Название 1"/>
          <p:cNvSpPr txBox="1">
            <a:spLocks/>
          </p:cNvSpPr>
          <p:nvPr/>
        </p:nvSpPr>
        <p:spPr bwMode="auto">
          <a:xfrm>
            <a:off x="219940" y="1158240"/>
            <a:ext cx="8494694" cy="34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6532" tIns="43220" rIns="86532" bIns="432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800" b="1" dirty="0" smtClean="0">
                <a:solidFill>
                  <a:srgbClr val="E25F5A"/>
                </a:solidFill>
              </a:rPr>
              <a:t>СЕМИНАР 1</a:t>
            </a:r>
          </a:p>
          <a:p>
            <a:pPr algn="ctr"/>
            <a:r>
              <a:rPr lang="ru-RU" sz="4800" b="1" dirty="0" smtClean="0">
                <a:solidFill>
                  <a:srgbClr val="E25F5A"/>
                </a:solidFill>
              </a:rPr>
              <a:t>«Понятие </a:t>
            </a:r>
            <a:r>
              <a:rPr lang="ru-RU" sz="4800" b="1" dirty="0">
                <a:solidFill>
                  <a:srgbClr val="E25F5A"/>
                </a:solidFill>
              </a:rPr>
              <a:t>и содержание функциональной финансовой грамотности школьников» </a:t>
            </a:r>
            <a:endParaRPr lang="ru-RU" sz="4800" dirty="0">
              <a:solidFill>
                <a:srgbClr val="E25F5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803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3"/>
    </mc:Choice>
    <mc:Fallback xmlns="">
      <p:transition spd="slow" advClick="0" advTm="350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75" y="877825"/>
            <a:ext cx="7441665" cy="743712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E25F5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ПРИНЦИПЫ ПРОВЕДЕНИЯ ЗАНЯТИЙ С ПЕДАГОГАМИ НА СЕМИНАРАХ</a:t>
            </a:r>
            <a:endParaRPr lang="ru-RU" sz="2400" dirty="0">
              <a:solidFill>
                <a:srgbClr val="E25F5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53" y="1621538"/>
            <a:ext cx="8960147" cy="493775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4CAF90"/>
                </a:solidFill>
                <a:latin typeface="+mn-lt"/>
              </a:rPr>
              <a:t>Объяснение вводимых понятий на доступном языке с примерами из педагогической практики</a:t>
            </a:r>
          </a:p>
          <a:p>
            <a:r>
              <a:rPr lang="ru-RU" sz="2000" b="1" dirty="0" smtClean="0">
                <a:solidFill>
                  <a:srgbClr val="4CAF90"/>
                </a:solidFill>
                <a:latin typeface="+mn-lt"/>
              </a:rPr>
              <a:t>Минимизация репродуктивных форм учебно-профессиональной деятельности</a:t>
            </a:r>
          </a:p>
          <a:p>
            <a:r>
              <a:rPr lang="ru-RU" sz="2000" b="1" dirty="0" smtClean="0">
                <a:solidFill>
                  <a:srgbClr val="4CAF90"/>
                </a:solidFill>
                <a:latin typeface="+mn-lt"/>
              </a:rPr>
              <a:t>Внешняя мотивация: проведение аргументов в пользу необходимости освоения темы ФФГ в контексте проектов новых ФГОС, большому вниманию </a:t>
            </a:r>
            <a:r>
              <a:rPr lang="ru-RU" sz="2000" b="1" dirty="0" err="1" smtClean="0">
                <a:solidFill>
                  <a:srgbClr val="4CAF90"/>
                </a:solidFill>
                <a:latin typeface="+mn-lt"/>
              </a:rPr>
              <a:t>Минпросвещения</a:t>
            </a:r>
            <a:r>
              <a:rPr lang="ru-RU" sz="2000" b="1" dirty="0" smtClean="0">
                <a:solidFill>
                  <a:srgbClr val="4CAF90"/>
                </a:solidFill>
                <a:latin typeface="+mn-lt"/>
              </a:rPr>
              <a:t> России к этой теме, включение заданий на ФФГ в ОГЭ, ЕГЭ в перспективе</a:t>
            </a:r>
          </a:p>
          <a:p>
            <a:r>
              <a:rPr lang="ru-RU" sz="2000" b="1" dirty="0" smtClean="0">
                <a:solidFill>
                  <a:srgbClr val="4CAF90"/>
                </a:solidFill>
                <a:latin typeface="+mn-lt"/>
              </a:rPr>
              <a:t>Внутренняя мотивация: интереснее, чем </a:t>
            </a:r>
            <a:r>
              <a:rPr lang="ru-RU" sz="2000" b="1" dirty="0" err="1" smtClean="0">
                <a:solidFill>
                  <a:srgbClr val="4CAF90"/>
                </a:solidFill>
                <a:latin typeface="+mn-lt"/>
              </a:rPr>
              <a:t>ЗУНий</a:t>
            </a:r>
            <a:r>
              <a:rPr lang="ru-RU" sz="2000" b="1" dirty="0" smtClean="0">
                <a:solidFill>
                  <a:srgbClr val="4CAF90"/>
                </a:solidFill>
                <a:latin typeface="+mn-lt"/>
              </a:rPr>
              <a:t> подход, более эффективное взаимодействие с учениками, для них ФФГ – реальная мотивация на обучение</a:t>
            </a:r>
          </a:p>
          <a:p>
            <a:r>
              <a:rPr lang="ru-RU" sz="2000" b="1" dirty="0" smtClean="0">
                <a:solidFill>
                  <a:srgbClr val="4CAF90"/>
                </a:solidFill>
                <a:latin typeface="+mn-lt"/>
              </a:rPr>
              <a:t>Создание условий  для</a:t>
            </a:r>
            <a:r>
              <a:rPr lang="ru-RU" sz="2000" b="1" dirty="0" smtClean="0">
                <a:solidFill>
                  <a:srgbClr val="4CAF90"/>
                </a:solidFill>
                <a:latin typeface="+mn-lt"/>
              </a:rPr>
              <a:t> формирования новых профессиональных компетенций педагога – умение строить задания в формате ФГ и встраивать их в обучение, в том числе в рамках своего предмета.</a:t>
            </a:r>
            <a:endParaRPr lang="ru-RU" sz="1600" dirty="0">
              <a:solidFill>
                <a:srgbClr val="4CAF9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890017"/>
            <a:ext cx="8763000" cy="117043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E25F5A"/>
                </a:solidFill>
              </a:rPr>
              <a:t>1.1. Методические рекомендации по проведению </a:t>
            </a:r>
            <a:r>
              <a:rPr lang="ru-RU" sz="2000" dirty="0" smtClean="0">
                <a:solidFill>
                  <a:srgbClr val="E25F5A"/>
                </a:solidFill>
              </a:rPr>
              <a:t>лекции </a:t>
            </a:r>
            <a:br>
              <a:rPr lang="ru-RU" sz="2000" dirty="0" smtClean="0">
                <a:solidFill>
                  <a:srgbClr val="E25F5A"/>
                </a:solidFill>
              </a:rPr>
            </a:br>
            <a:r>
              <a:rPr lang="ru-RU" sz="2000" dirty="0" smtClean="0">
                <a:solidFill>
                  <a:srgbClr val="E25F5A"/>
                </a:solidFill>
              </a:rPr>
              <a:t>«Что </a:t>
            </a:r>
            <a:r>
              <a:rPr lang="ru-RU" sz="2000" dirty="0">
                <a:solidFill>
                  <a:srgbClr val="E25F5A"/>
                </a:solidFill>
              </a:rPr>
              <a:t>такое функциональная грамотность. Специфика функциональной финансовой грамотности школьников»</a:t>
            </a:r>
            <a:br>
              <a:rPr lang="ru-RU" sz="2000" dirty="0">
                <a:solidFill>
                  <a:srgbClr val="E25F5A"/>
                </a:solidFill>
              </a:rPr>
            </a:br>
            <a:endParaRPr lang="ru-RU" sz="2000" dirty="0">
              <a:solidFill>
                <a:srgbClr val="E25F5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5" y="2377440"/>
            <a:ext cx="8414123" cy="4339954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400" b="1" dirty="0" smtClean="0">
                <a:solidFill>
                  <a:srgbClr val="E25F5A"/>
                </a:solidFill>
              </a:rPr>
              <a:t>Конструкция лекции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200" b="1" u="sng" dirty="0" smtClean="0">
                <a:solidFill>
                  <a:srgbClr val="23AE8B"/>
                </a:solidFill>
              </a:rPr>
              <a:t>Введение </a:t>
            </a:r>
            <a:r>
              <a:rPr lang="ru-RU" sz="2200" b="1" dirty="0" smtClean="0">
                <a:solidFill>
                  <a:srgbClr val="23AE8B"/>
                </a:solidFill>
              </a:rPr>
              <a:t>в серию семинаров – 10 минут.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b="1" dirty="0" smtClean="0">
              <a:solidFill>
                <a:srgbClr val="23AE8B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b="1" u="sng" dirty="0" smtClean="0">
                <a:solidFill>
                  <a:srgbClr val="23AE8B"/>
                </a:solidFill>
              </a:rPr>
              <a:t>Этап </a:t>
            </a:r>
            <a:r>
              <a:rPr lang="ru-RU" sz="2200" b="1" u="sng" dirty="0">
                <a:solidFill>
                  <a:srgbClr val="23AE8B"/>
                </a:solidFill>
              </a:rPr>
              <a:t>1.</a:t>
            </a:r>
            <a:r>
              <a:rPr lang="ru-RU" sz="2200" b="1" dirty="0">
                <a:solidFill>
                  <a:srgbClr val="23AE8B"/>
                </a:solidFill>
              </a:rPr>
              <a:t> Раскрытие вопроса: «История развития понятия «Функциональная грамотность</a:t>
            </a:r>
            <a:r>
              <a:rPr lang="ru-RU" sz="2200" b="1" dirty="0" smtClean="0">
                <a:solidFill>
                  <a:srgbClr val="23AE8B"/>
                </a:solidFill>
              </a:rPr>
              <a:t>» - 15 минут.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b="1" dirty="0" smtClean="0">
              <a:solidFill>
                <a:srgbClr val="23AE8B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b="1" u="sng" dirty="0">
                <a:solidFill>
                  <a:srgbClr val="23AE8B"/>
                </a:solidFill>
              </a:rPr>
              <a:t>Этап 2.</a:t>
            </a:r>
            <a:r>
              <a:rPr lang="ru-RU" sz="2200" b="1" dirty="0">
                <a:solidFill>
                  <a:srgbClr val="23AE8B"/>
                </a:solidFill>
              </a:rPr>
              <a:t> Раскрытие вопроса: «Современное понимание функциональной грамотности</a:t>
            </a:r>
            <a:r>
              <a:rPr lang="ru-RU" sz="2200" b="1" dirty="0" smtClean="0">
                <a:solidFill>
                  <a:srgbClr val="23AE8B"/>
                </a:solidFill>
              </a:rPr>
              <a:t>» - 20 минут.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b="1" dirty="0">
              <a:solidFill>
                <a:srgbClr val="23AE8B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b="1" u="sng" dirty="0">
                <a:solidFill>
                  <a:srgbClr val="23AE8B"/>
                </a:solidFill>
              </a:rPr>
              <a:t>Этап 3.</a:t>
            </a:r>
            <a:r>
              <a:rPr lang="ru-RU" sz="2200" b="1" dirty="0">
                <a:solidFill>
                  <a:srgbClr val="23AE8B"/>
                </a:solidFill>
              </a:rPr>
              <a:t> Раскрытие вопроса: «Финансовая грамотность как одна из составляющих функциональной грамотности</a:t>
            </a:r>
            <a:r>
              <a:rPr lang="ru-RU" sz="2200" b="1" dirty="0" smtClean="0">
                <a:solidFill>
                  <a:srgbClr val="23AE8B"/>
                </a:solidFill>
              </a:rPr>
              <a:t>» - 35 минут.</a:t>
            </a:r>
            <a:endParaRPr lang="ru-RU" sz="2200" b="1" dirty="0">
              <a:solidFill>
                <a:srgbClr val="23AE8B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012067"/>
            <a:ext cx="8753856" cy="1109341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2000" dirty="0">
                <a:solidFill>
                  <a:srgbClr val="E25F5A"/>
                </a:solidFill>
              </a:rPr>
              <a:t>1.2. Методические рекомендации по проведению практикума «Анализ потенциала УМК по формированию функциональной финансовой грамотности»</a:t>
            </a:r>
            <a:br>
              <a:rPr lang="ru-RU" sz="2000" dirty="0">
                <a:solidFill>
                  <a:srgbClr val="E25F5A"/>
                </a:solidFill>
              </a:rPr>
            </a:br>
            <a:endParaRPr lang="ru-RU" sz="2000" dirty="0">
              <a:solidFill>
                <a:srgbClr val="E25F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419" y="2292096"/>
            <a:ext cx="8653127" cy="393186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E25F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Конструкция практикума</a:t>
            </a:r>
          </a:p>
          <a:p>
            <a:pPr>
              <a:lnSpc>
                <a:spcPct val="115000"/>
              </a:lnSpc>
            </a:pPr>
            <a:r>
              <a:rPr lang="ru-RU" sz="2000" b="1" u="sng" dirty="0">
                <a:solidFill>
                  <a:srgbClr val="23AE8B"/>
                </a:solidFill>
              </a:rPr>
              <a:t>Этап 1. Анализ структуры содержания финансовой грамотности в УМК с позиции реализации потенциала функциональной грамотности (60 минут).</a:t>
            </a:r>
            <a:endParaRPr lang="ru-RU" sz="2000" b="1" dirty="0">
              <a:solidFill>
                <a:srgbClr val="23AE8B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dirty="0">
                <a:solidFill>
                  <a:srgbClr val="23AE8B"/>
                </a:solidFill>
              </a:rPr>
              <a:t>1.1. Актуализация содержания лекции (10 минут).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dirty="0">
                <a:solidFill>
                  <a:srgbClr val="23AE8B"/>
                </a:solidFill>
              </a:rPr>
              <a:t>1.2. Постановка учебного задания (5 минут</a:t>
            </a:r>
            <a:r>
              <a:rPr lang="ru-RU" sz="2000" b="1" dirty="0" smtClean="0">
                <a:solidFill>
                  <a:srgbClr val="23AE8B"/>
                </a:solidFill>
              </a:rPr>
              <a:t>).</a:t>
            </a:r>
            <a:endParaRPr lang="ru-RU" sz="2000" b="1" dirty="0">
              <a:solidFill>
                <a:srgbClr val="23AE8B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dirty="0">
                <a:solidFill>
                  <a:srgbClr val="23AE8B"/>
                </a:solidFill>
              </a:rPr>
              <a:t>1.3. Работа учебных групп над выполнением учебного задания (20 минут).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dirty="0">
                <a:solidFill>
                  <a:srgbClr val="23AE8B"/>
                </a:solidFill>
              </a:rPr>
              <a:t>1.4. Общее обсуждение результатов групповой работы, формулирование выводов (25 минут).</a:t>
            </a:r>
          </a:p>
          <a:p>
            <a:pPr marL="0" indent="0">
              <a:buNone/>
            </a:pPr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012067"/>
            <a:ext cx="8753856" cy="597277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2800" dirty="0" smtClean="0">
                <a:solidFill>
                  <a:srgbClr val="E25F5A"/>
                </a:solidFill>
              </a:rPr>
              <a:t>ЭТАП 1</a:t>
            </a:r>
            <a:r>
              <a:rPr lang="ru-RU" sz="2800" dirty="0">
                <a:solidFill>
                  <a:srgbClr val="E25F5A"/>
                </a:solidFill>
              </a:rPr>
              <a:t/>
            </a:r>
            <a:br>
              <a:rPr lang="ru-RU" sz="2800" dirty="0">
                <a:solidFill>
                  <a:srgbClr val="E25F5A"/>
                </a:solidFill>
              </a:rPr>
            </a:br>
            <a:endParaRPr lang="ru-RU" sz="2800" dirty="0">
              <a:solidFill>
                <a:srgbClr val="E25F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036" y="1926336"/>
            <a:ext cx="8653127" cy="46207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E25F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Задание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ru-RU" sz="2400" dirty="0" smtClean="0">
                <a:solidFill>
                  <a:srgbClr val="23AE8B"/>
                </a:solidFill>
              </a:rPr>
              <a:t>«</a:t>
            </a:r>
            <a:r>
              <a:rPr lang="ru-RU" sz="2400" dirty="0">
                <a:solidFill>
                  <a:srgbClr val="23AE8B"/>
                </a:solidFill>
              </a:rPr>
              <a:t>Дать характеристику структурным компонентам финансовой грамотности, объяснить, как каждый из них обеспечивает формирование функциональной финансовой грамотности. Привести пример жизненной задачи и наполнить все структурные компоненты конкретным содержанием, освоение которого обеспечивает функциональную грамотность применительно к решению данной задачи на управление личными (семейными) </a:t>
            </a:r>
            <a:r>
              <a:rPr lang="ru-RU" sz="2400" dirty="0" smtClean="0">
                <a:solidFill>
                  <a:srgbClr val="23AE8B"/>
                </a:solidFill>
              </a:rPr>
              <a:t>финансами». </a:t>
            </a:r>
            <a:endParaRPr lang="ru-RU" sz="2400" dirty="0">
              <a:solidFill>
                <a:srgbClr val="23AE8B"/>
              </a:solidFill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738313"/>
              </p:ext>
            </p:extLst>
          </p:nvPr>
        </p:nvGraphicFramePr>
        <p:xfrm>
          <a:off x="384720" y="1682517"/>
          <a:ext cx="8119872" cy="47618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57674"/>
                <a:gridCol w="767353"/>
                <a:gridCol w="767353"/>
                <a:gridCol w="326172"/>
                <a:gridCol w="1584960"/>
                <a:gridCol w="1716360"/>
              </a:tblGrid>
              <a:tr h="291310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dirty="0">
                          <a:effectLst/>
                        </a:rPr>
                        <a:t>Параметры</a:t>
                      </a: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dirty="0">
                          <a:effectLst/>
                        </a:rPr>
                        <a:t>Знания </a:t>
                      </a:r>
                    </a:p>
                  </a:txBody>
                  <a:tcPr marL="17763" marR="17763" marT="17763" marB="17763"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1800" b="1" dirty="0">
                          <a:effectLst/>
                        </a:rPr>
                        <a:t>Установки</a:t>
                      </a:r>
                    </a:p>
                  </a:txBody>
                  <a:tcPr marL="17763" marR="17763" marT="17763" marB="17763"/>
                </a:tc>
                <a:tc hMerge="1">
                  <a:txBody>
                    <a:bodyPr/>
                    <a:lstStyle/>
                    <a:p>
                      <a:pPr algn="ctr" rtl="0"/>
                      <a:endParaRPr lang="ru-RU" sz="1800">
                        <a:effectLst/>
                      </a:endParaRP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dirty="0">
                          <a:effectLst/>
                        </a:rPr>
                        <a:t>Предметные умения</a:t>
                      </a: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dirty="0">
                          <a:effectLst/>
                        </a:rPr>
                        <a:t>Компетенции</a:t>
                      </a:r>
                    </a:p>
                  </a:txBody>
                  <a:tcPr marL="17763" marR="17763" marT="17763" marB="17763"/>
                </a:tc>
              </a:tr>
              <a:tr h="537477">
                <a:tc>
                  <a:txBody>
                    <a:bodyPr/>
                    <a:lstStyle/>
                    <a:p>
                      <a:pPr rtl="0"/>
                      <a:r>
                        <a:rPr lang="ru-RU" sz="1800" dirty="0">
                          <a:effectLst/>
                        </a:rPr>
                        <a:t>Характеристики</a:t>
                      </a: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endParaRPr lang="en-US" sz="1800" dirty="0">
                        <a:effectLst/>
                      </a:endParaRPr>
                    </a:p>
                  </a:txBody>
                  <a:tcPr marL="17763" marR="17763" marT="17763" marB="17763"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endParaRPr lang="en-US" sz="1800">
                        <a:effectLst/>
                      </a:endParaRPr>
                    </a:p>
                  </a:txBody>
                  <a:tcPr marL="17763" marR="17763" marT="17763" marB="17763"/>
                </a:tc>
                <a:tc hMerge="1">
                  <a:txBody>
                    <a:bodyPr/>
                    <a:lstStyle/>
                    <a:p>
                      <a:pPr rtl="0"/>
                      <a:endParaRPr lang="en-US" sz="1800">
                        <a:effectLst/>
                      </a:endParaRP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endParaRPr lang="en-US" sz="1800">
                        <a:effectLst/>
                      </a:endParaRP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endParaRPr lang="en-US" sz="1800">
                        <a:effectLst/>
                      </a:endParaRPr>
                    </a:p>
                  </a:txBody>
                  <a:tcPr marL="17763" marR="17763" marT="17763" marB="17763"/>
                </a:tc>
              </a:tr>
              <a:tr h="930771">
                <a:tc>
                  <a:txBody>
                    <a:bodyPr/>
                    <a:lstStyle/>
                    <a:p>
                      <a:pPr rtl="0"/>
                      <a:r>
                        <a:rPr lang="ru-RU" sz="1800">
                          <a:effectLst/>
                        </a:rPr>
                        <a:t>Как каждый из них обеспечивает функциональность финансовой грамотности?</a:t>
                      </a: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>
                          <a:effectLst/>
                        </a:rPr>
                        <a:t/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17763" marR="17763" marT="17763" marB="17763"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ru-RU" sz="1800">
                          <a:effectLst/>
                        </a:rPr>
                        <a:t/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17763" marR="17763" marT="17763" marB="17763"/>
                </a:tc>
                <a:tc hMerge="1">
                  <a:txBody>
                    <a:bodyPr/>
                    <a:lstStyle/>
                    <a:p>
                      <a:pPr rtl="0"/>
                      <a:endParaRPr lang="ru-RU" sz="1800">
                        <a:effectLst/>
                      </a:endParaRP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>
                          <a:effectLst/>
                        </a:rPr>
                        <a:t/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>
                          <a:effectLst/>
                        </a:rPr>
                        <a:t/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17763" marR="17763" marT="17763" marB="17763"/>
                </a:tc>
              </a:tr>
              <a:tr h="930771">
                <a:tc>
                  <a:txBody>
                    <a:bodyPr/>
                    <a:lstStyle/>
                    <a:p>
                      <a:pPr rtl="0"/>
                      <a:r>
                        <a:rPr lang="ru-RU" sz="1800" dirty="0">
                          <a:effectLst/>
                        </a:rPr>
                        <a:t>Пример жизненной задачи на управление личными (семейными) </a:t>
                      </a:r>
                      <a:r>
                        <a:rPr lang="ru-RU" sz="1800" dirty="0" smtClean="0">
                          <a:effectLst/>
                        </a:rPr>
                        <a:t>финансами из УМК</a:t>
                      </a:r>
                      <a:endParaRPr lang="ru-RU" sz="1800" dirty="0">
                        <a:effectLst/>
                      </a:endParaRPr>
                    </a:p>
                  </a:txBody>
                  <a:tcPr marL="17763" marR="17763" marT="17763" marB="17763"/>
                </a:tc>
                <a:tc gridSpan="5">
                  <a:txBody>
                    <a:bodyPr/>
                    <a:lstStyle/>
                    <a:p>
                      <a:pPr rtl="0"/>
                      <a:r>
                        <a:rPr lang="ru-RU" sz="1800" u="sng">
                          <a:effectLst/>
                        </a:rPr>
                        <a:t>Задача:</a:t>
                      </a:r>
                      <a:endParaRPr lang="ru-RU" sz="1800">
                        <a:effectLst/>
                      </a:endParaRPr>
                    </a:p>
                  </a:txBody>
                  <a:tcPr marL="17763" marR="17763" marT="17763" marB="1776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878">
                <a:tc>
                  <a:txBody>
                    <a:bodyPr/>
                    <a:lstStyle/>
                    <a:p>
                      <a:pPr rtl="0"/>
                      <a:r>
                        <a:rPr lang="ru-RU" sz="1800" dirty="0">
                          <a:effectLst/>
                        </a:rPr>
                        <a:t>Перечислить содержание образования, владение которым обеспечит решение </a:t>
                      </a:r>
                      <a:r>
                        <a:rPr lang="ru-RU" sz="1800" dirty="0" smtClean="0">
                          <a:effectLst/>
                        </a:rPr>
                        <a:t>задачи.</a:t>
                      </a:r>
                      <a:endParaRPr lang="ru-RU" sz="1800" dirty="0">
                        <a:effectLst/>
                      </a:endParaRP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dirty="0">
                          <a:effectLst/>
                        </a:rPr>
                        <a:t/>
                      </a:r>
                      <a:br>
                        <a:rPr lang="ru-RU" sz="1800" dirty="0">
                          <a:effectLst/>
                        </a:rPr>
                      </a:br>
                      <a:endParaRPr lang="ru-RU" sz="1800" dirty="0">
                        <a:effectLst/>
                      </a:endParaRPr>
                    </a:p>
                    <a:p>
                      <a:pPr rtl="0"/>
                      <a:endParaRPr lang="ru-RU" sz="1800" dirty="0">
                        <a:effectLst/>
                      </a:endParaRPr>
                    </a:p>
                  </a:txBody>
                  <a:tcPr marL="17763" marR="17763" marT="17763" marB="17763"/>
                </a:tc>
                <a:tc>
                  <a:txBody>
                    <a:bodyPr/>
                    <a:lstStyle/>
                    <a:p>
                      <a:pPr rtl="0"/>
                      <a:endParaRPr lang="ru-RU" sz="1800" dirty="0">
                        <a:effectLst/>
                      </a:endParaRPr>
                    </a:p>
                  </a:txBody>
                  <a:tcPr marL="17763" marR="17763" marT="17763" marB="17763"/>
                </a:tc>
                <a:tc gridSpan="2">
                  <a:txBody>
                    <a:bodyPr/>
                    <a:lstStyle/>
                    <a:p>
                      <a:pPr rtl="0"/>
                      <a:endParaRPr lang="ru-RU" sz="1800" dirty="0">
                        <a:effectLst/>
                      </a:endParaRPr>
                    </a:p>
                  </a:txBody>
                  <a:tcPr marL="17763" marR="17763" marT="17763" marB="1776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7763" marR="17763" marT="17763" marB="17763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4720" y="768117"/>
            <a:ext cx="8119872" cy="914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2400" b="1" dirty="0" smtClean="0">
                <a:solidFill>
                  <a:srgbClr val="E25F5A"/>
                </a:solidFill>
              </a:rPr>
              <a:t>Таблица 1.1. Характеристика </a:t>
            </a:r>
            <a:r>
              <a:rPr lang="ru-RU" sz="2400" b="1" dirty="0">
                <a:solidFill>
                  <a:srgbClr val="E25F5A"/>
                </a:solidFill>
              </a:rPr>
              <a:t>структурных компонентов финансовой грамотности</a:t>
            </a:r>
            <a:endParaRPr lang="ru-RU" sz="2400" b="1" dirty="0">
              <a:solidFill>
                <a:srgbClr val="E25F5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165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012067"/>
            <a:ext cx="8753856" cy="1109341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2000" dirty="0">
                <a:solidFill>
                  <a:srgbClr val="E25F5A"/>
                </a:solidFill>
              </a:rPr>
              <a:t>1.2. Методические рекомендации по проведению практикума «Анализ потенциала УМК по формированию функциональной финансовой грамотности»</a:t>
            </a:r>
            <a:br>
              <a:rPr lang="ru-RU" sz="2000" dirty="0">
                <a:solidFill>
                  <a:srgbClr val="E25F5A"/>
                </a:solidFill>
              </a:rPr>
            </a:br>
            <a:endParaRPr lang="ru-RU" sz="2000" dirty="0">
              <a:solidFill>
                <a:srgbClr val="E25F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419" y="2292096"/>
            <a:ext cx="8653127" cy="393186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E25F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Конструкция практикума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u="sng" dirty="0">
                <a:solidFill>
                  <a:srgbClr val="23AE8B"/>
                </a:solidFill>
              </a:rPr>
              <a:t>Этап </a:t>
            </a:r>
            <a:r>
              <a:rPr lang="ru-RU" sz="2000" b="1" u="sng" dirty="0" smtClean="0">
                <a:solidFill>
                  <a:srgbClr val="23AE8B"/>
                </a:solidFill>
              </a:rPr>
              <a:t>2. </a:t>
            </a:r>
            <a:r>
              <a:rPr lang="ru-RU" sz="2000" b="1" u="sng" dirty="0">
                <a:solidFill>
                  <a:srgbClr val="23AE8B"/>
                </a:solidFill>
              </a:rPr>
              <a:t>Анализ содержания УМК на предмет выявления их потенциала по формированию функциональной финансовой грамотности разных категорий обучающихся (90 мину</a:t>
            </a:r>
            <a:r>
              <a:rPr lang="ru-RU" sz="2000" b="1" u="sng" dirty="0" smtClean="0">
                <a:solidFill>
                  <a:srgbClr val="23AE8B"/>
                </a:solidFill>
              </a:rPr>
              <a:t>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dirty="0" smtClean="0">
                <a:solidFill>
                  <a:srgbClr val="23AE8B"/>
                </a:solidFill>
              </a:rPr>
              <a:t>2.1. </a:t>
            </a:r>
            <a:r>
              <a:rPr lang="ru-RU" sz="2000" b="1" dirty="0">
                <a:solidFill>
                  <a:srgbClr val="23AE8B"/>
                </a:solidFill>
              </a:rPr>
              <a:t>Постановка учебного задания </a:t>
            </a:r>
            <a:r>
              <a:rPr lang="ru-RU" sz="2000" b="1" dirty="0" smtClean="0">
                <a:solidFill>
                  <a:srgbClr val="23AE8B"/>
                </a:solidFill>
              </a:rPr>
              <a:t>(10 </a:t>
            </a:r>
            <a:r>
              <a:rPr lang="ru-RU" sz="2000" b="1" dirty="0">
                <a:solidFill>
                  <a:srgbClr val="23AE8B"/>
                </a:solidFill>
              </a:rPr>
              <a:t>минут</a:t>
            </a:r>
            <a:r>
              <a:rPr lang="ru-RU" sz="2000" b="1" dirty="0" smtClean="0">
                <a:solidFill>
                  <a:srgbClr val="23AE8B"/>
                </a:solidFill>
              </a:rPr>
              <a:t>).</a:t>
            </a:r>
            <a:endParaRPr lang="ru-RU" sz="2000" b="1" dirty="0">
              <a:solidFill>
                <a:srgbClr val="23AE8B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dirty="0" smtClean="0">
                <a:solidFill>
                  <a:srgbClr val="23AE8B"/>
                </a:solidFill>
              </a:rPr>
              <a:t>2.2. </a:t>
            </a:r>
            <a:r>
              <a:rPr lang="ru-RU" sz="2000" b="1" dirty="0">
                <a:solidFill>
                  <a:srgbClr val="23AE8B"/>
                </a:solidFill>
              </a:rPr>
              <a:t>Работа учебных групп над выполнением учебного задания </a:t>
            </a:r>
            <a:r>
              <a:rPr lang="ru-RU" sz="2000" b="1" dirty="0" smtClean="0">
                <a:solidFill>
                  <a:srgbClr val="23AE8B"/>
                </a:solidFill>
              </a:rPr>
              <a:t>(40 </a:t>
            </a:r>
            <a:r>
              <a:rPr lang="ru-RU" sz="2000" b="1" dirty="0">
                <a:solidFill>
                  <a:srgbClr val="23AE8B"/>
                </a:solidFill>
              </a:rPr>
              <a:t>минут).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dirty="0" smtClean="0">
                <a:solidFill>
                  <a:srgbClr val="23AE8B"/>
                </a:solidFill>
              </a:rPr>
              <a:t>2.3. </a:t>
            </a:r>
            <a:r>
              <a:rPr lang="ru-RU" sz="2000" b="1" dirty="0">
                <a:solidFill>
                  <a:srgbClr val="23AE8B"/>
                </a:solidFill>
              </a:rPr>
              <a:t>Общее обсуждение результатов групповой работы, формулирование выводов </a:t>
            </a:r>
            <a:r>
              <a:rPr lang="ru-RU" sz="2000" b="1" dirty="0" smtClean="0">
                <a:solidFill>
                  <a:srgbClr val="23AE8B"/>
                </a:solidFill>
              </a:rPr>
              <a:t>(40 </a:t>
            </a:r>
            <a:r>
              <a:rPr lang="ru-RU" sz="2000" b="1" dirty="0">
                <a:solidFill>
                  <a:srgbClr val="23AE8B"/>
                </a:solidFill>
              </a:rPr>
              <a:t>минут).</a:t>
            </a:r>
          </a:p>
          <a:p>
            <a:pPr marL="0" indent="0">
              <a:buNone/>
            </a:pPr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37" y="286699"/>
            <a:ext cx="1182282" cy="4156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710" y="221572"/>
            <a:ext cx="588303" cy="54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865633"/>
            <a:ext cx="8753856" cy="609600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2800" dirty="0" smtClean="0">
                <a:solidFill>
                  <a:srgbClr val="E25F5A"/>
                </a:solidFill>
              </a:rPr>
              <a:t>ЭТАП 2</a:t>
            </a:r>
            <a:r>
              <a:rPr lang="ru-RU" sz="2800" dirty="0">
                <a:solidFill>
                  <a:srgbClr val="E25F5A"/>
                </a:solidFill>
              </a:rPr>
              <a:t/>
            </a:r>
            <a:br>
              <a:rPr lang="ru-RU" sz="2800" dirty="0">
                <a:solidFill>
                  <a:srgbClr val="E25F5A"/>
                </a:solidFill>
              </a:rPr>
            </a:br>
            <a:endParaRPr lang="ru-RU" sz="2800" dirty="0">
              <a:solidFill>
                <a:srgbClr val="E25F5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036" y="1475232"/>
            <a:ext cx="8653127" cy="50718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E25F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Задание</a:t>
            </a:r>
          </a:p>
          <a:p>
            <a:pPr>
              <a:lnSpc>
                <a:spcPct val="115000"/>
              </a:lnSpc>
            </a:pPr>
            <a:r>
              <a:rPr lang="ru-RU" sz="1800" u="sng" dirty="0">
                <a:solidFill>
                  <a:srgbClr val="23AE8B"/>
                </a:solidFill>
              </a:rPr>
              <a:t>Задание А:</a:t>
            </a:r>
            <a:r>
              <a:rPr lang="ru-RU" sz="1800" dirty="0">
                <a:solidFill>
                  <a:srgbClr val="23AE8B"/>
                </a:solidFill>
              </a:rPr>
              <a:t> провести анализ содержания УМК (соответственно для каждой группы своего УМК) на предмет их потенциала по формированию функциональной финансовой грамотности, то есть выявить и показать содержательные, методические элементы, которые это обеспечивают. Выделить недостатки, то, есть те содержательные и методические элементы, которые отвечают только репродуктивному подходу и не создают потенциала формирования функциональной финансовой грамотности.</a:t>
            </a:r>
          </a:p>
          <a:p>
            <a:pPr>
              <a:lnSpc>
                <a:spcPct val="115000"/>
              </a:lnSpc>
            </a:pPr>
            <a:r>
              <a:rPr lang="ru-RU" sz="1800" u="sng" dirty="0">
                <a:solidFill>
                  <a:srgbClr val="23AE8B"/>
                </a:solidFill>
              </a:rPr>
              <a:t>Задание Б:</a:t>
            </a:r>
            <a:r>
              <a:rPr lang="ru-RU" sz="1800" dirty="0">
                <a:solidFill>
                  <a:srgbClr val="23AE8B"/>
                </a:solidFill>
              </a:rPr>
              <a:t> провести анализ заданий, представленных в УМК (соответственно для каждой группы своего УМК) на предмет их потенциала по формированию функциональной финансовой грамотности, то есть выявить и показать каким именно образом использование данных заданий обеспечивают научение финансовой грамотности и проверку </a:t>
            </a:r>
            <a:r>
              <a:rPr lang="ru-RU" sz="1800" dirty="0" err="1">
                <a:solidFill>
                  <a:srgbClr val="23AE8B"/>
                </a:solidFill>
              </a:rPr>
              <a:t>сформированности</a:t>
            </a:r>
            <a:r>
              <a:rPr lang="ru-RU" sz="1800" dirty="0">
                <a:solidFill>
                  <a:srgbClr val="23AE8B"/>
                </a:solidFill>
              </a:rPr>
              <a:t> функциональной финансовой грамотности или ее элементов. </a:t>
            </a: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  <a:p>
            <a:endParaRPr lang="ru-RU" sz="1800" b="1" dirty="0">
              <a:solidFill>
                <a:srgbClr val="4CAF9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7_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9_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6543</TotalTime>
  <Words>1229</Words>
  <Application>Microsoft Office PowerPoint</Application>
  <PresentationFormat>Экран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Office Theme</vt:lpstr>
      <vt:lpstr>6_Тема Office</vt:lpstr>
      <vt:lpstr>7_Тема Office</vt:lpstr>
      <vt:lpstr>9_Тема Office</vt:lpstr>
      <vt:lpstr>1_Office Theme</vt:lpstr>
      <vt:lpstr>Презентация PowerPoint</vt:lpstr>
      <vt:lpstr>Презентация PowerPoint</vt:lpstr>
      <vt:lpstr>ПРИНЦИПЫ ПРОВЕДЕНИЯ ЗАНЯТИЙ С ПЕДАГОГАМИ НА СЕМИНАРАХ</vt:lpstr>
      <vt:lpstr>1.1. Методические рекомендации по проведению лекции  «Что такое функциональная грамотность. Специфика функциональной финансовой грамотности школьников» </vt:lpstr>
      <vt:lpstr>1.2. Методические рекомендации по проведению практикума «Анализ потенциала УМК по формированию функциональной финансовой грамотности» </vt:lpstr>
      <vt:lpstr>ЭТАП 1 </vt:lpstr>
      <vt:lpstr>Презентация PowerPoint</vt:lpstr>
      <vt:lpstr>1.2. Методические рекомендации по проведению практикума «Анализ потенциала УМК по формированию функциональной финансовой грамотности» </vt:lpstr>
      <vt:lpstr>ЭТАП 2 </vt:lpstr>
      <vt:lpstr>Презентация PowerPoint</vt:lpstr>
      <vt:lpstr>Презентация PowerPoint</vt:lpstr>
      <vt:lpstr>1.2. Методические рекомендации по проведению практикума «Анализ потенциала УМК по формированию функциональной финансовой грамотности» </vt:lpstr>
      <vt:lpstr>Презентация PowerPoint</vt:lpstr>
      <vt:lpstr>2.1. Методические рекомендации по проведению круглого стола «Требования ФГОС общего образования к оценке качества образования и основные изменения в системе оценки образовательных достижений. Формы и способы оценки качества образования и мониторинга формирования функциональной финансовой грамотности» </vt:lpstr>
      <vt:lpstr>2.2. Методические рекомендации по проведению практикума «Международная рамка оценивания функциональной грамотности школьников. Характеристики уровней сформированности функциональной грамотности в исследованиях PISA»  </vt:lpstr>
      <vt:lpstr>ЭТАП 2 </vt:lpstr>
      <vt:lpstr>ЭТАП 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Пользователь Windows</cp:lastModifiedBy>
  <cp:revision>382</cp:revision>
  <dcterms:created xsi:type="dcterms:W3CDTF">2016-09-09T08:41:21Z</dcterms:created>
  <dcterms:modified xsi:type="dcterms:W3CDTF">2020-06-04T04:45:54Z</dcterms:modified>
</cp:coreProperties>
</file>