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9" r:id="rId3"/>
    <p:sldId id="256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81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9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8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09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70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6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1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3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1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7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accent4">
                <a:lumMod val="5000"/>
                <a:lumOff val="95000"/>
              </a:schemeClr>
            </a:gs>
            <a:gs pos="0">
              <a:schemeClr val="accent4">
                <a:lumMod val="45000"/>
                <a:lumOff val="55000"/>
              </a:schemeClr>
            </a:gs>
            <a:gs pos="14000">
              <a:schemeClr val="accent4">
                <a:lumMod val="45000"/>
                <a:lumOff val="55000"/>
              </a:schemeClr>
            </a:gs>
            <a:gs pos="94000">
              <a:srgbClr val="FFFFC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4971A-37A1-40A9-91CF-C0C294EDD967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A7F42-89AF-4637-8D91-B61D416D0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5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9.wdp"/><Relationship Id="rId7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jp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image" Target="../media/image3.emf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4893"/>
            <a:ext cx="4990011" cy="34431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9257" y="1705162"/>
            <a:ext cx="11814629" cy="2387600"/>
          </a:xfrm>
        </p:spPr>
        <p:txBody>
          <a:bodyPr>
            <a:noAutofit/>
          </a:bodyPr>
          <a:lstStyle/>
          <a:p>
            <a:r>
              <a:rPr lang="ru-RU" sz="66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Квест</a:t>
            </a:r>
            <a: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– игра </a:t>
            </a:r>
            <a:b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«Финансовая мозаика» </a:t>
            </a:r>
            <a:b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для  </a:t>
            </a:r>
            <a:b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5-7 классов</a:t>
            </a:r>
            <a:endParaRPr lang="ru-RU" sz="6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4334232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Бунакова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 Н., учитель истории и обществознания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Кунгурова  Н. С., зам. директора по УВР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Трунова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 А., учитель начальных классов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Гуляева О. А., учитель начальных классов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Шипкова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 Ф. учитель начальных классов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Овсянникова А. В., учитель начальных классов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6008" y="5205470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-228166" y="3948406"/>
            <a:ext cx="12481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Девочки оплачивали свои покупки на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/>
          <a:srcRect r="51546"/>
          <a:stretch/>
        </p:blipFill>
        <p:spPr>
          <a:xfrm>
            <a:off x="4350108" y="187160"/>
            <a:ext cx="3324497" cy="3682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4938" t="8270" r="-231" b="7621"/>
          <a:stretch/>
        </p:blipFill>
        <p:spPr>
          <a:xfrm>
            <a:off x="8291144" y="200394"/>
            <a:ext cx="3544389" cy="3529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10124" y="5035671"/>
            <a:ext cx="4179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Разных кассах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6008" y="5992475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10124" y="5822676"/>
            <a:ext cx="6064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Одной и той же кассе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0" y="261873"/>
            <a:ext cx="4160928" cy="29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9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30" y="482691"/>
            <a:ext cx="11845835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Кто из девочек оплачивал покупку банковской картой?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13" y="2190271"/>
            <a:ext cx="5924413" cy="4204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5027" y="2265461"/>
            <a:ext cx="2630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Маша на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027" y="3406394"/>
            <a:ext cx="2385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Юля  на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9802" y="2376108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4179" y="3548120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4178" y="4601857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02967" y="4426729"/>
            <a:ext cx="3879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Невозможно </a:t>
            </a:r>
          </a:p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определить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6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788" y="2507075"/>
            <a:ext cx="7733212" cy="435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761" y="1057098"/>
            <a:ext cx="7959633" cy="1449977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</a:rPr>
              <a:t>Согласие в семье – доход в доме</a:t>
            </a:r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»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2902" y="-101264"/>
            <a:ext cx="4557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СТАНЦИЯ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1221" cy="6858000"/>
          </a:xfrm>
        </p:spPr>
      </p:pic>
    </p:spTree>
    <p:extLst>
      <p:ext uri="{BB962C8B-B14F-4D97-AF65-F5344CB8AC3E}">
        <p14:creationId xmlns:p14="http://schemas.microsoft.com/office/powerpoint/2010/main" val="234426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59" y="70941"/>
            <a:ext cx="125795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Внимательно прочитайте текст </a:t>
            </a:r>
            <a:b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 выполните задания.</a:t>
            </a:r>
            <a: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 </a:t>
            </a:r>
            <a:b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50274" cy="165027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20918"/>
            <a:ext cx="121920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Маша, хочешь помочь нам в составлении семейного бюджета? – предложила мама. (1)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Конечно! – радостно ответила Маша. (2)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Садись, будешь составлять список доходов и расходов нашей семьи, - мама дала Маше лист бумаги. (3) – В первую очередь не забудем про коммунальные платежи и продукты на месяц. (4)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- Скоро зима, - напомнила бабушка, - нужно будет обновить гардероб. (5) Хорошо, что мне повысили пенсию. (6)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- Не забудьте про мои занятия в музыкальной школе, - заметила Маша. (7)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- Бензин подорожал,- вздохнул папа. (8) Но в этом месяце я получу не только зарплату, но и премию. (9)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Я хотела с Юлей сходить в кино, - сообщила Маша. (10)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- Не забудьте, что нам нужны мобильная связь и интернет, - добавила мама. (11)</a:t>
            </a:r>
          </a:p>
        </p:txBody>
      </p:sp>
    </p:spTree>
    <p:extLst>
      <p:ext uri="{BB962C8B-B14F-4D97-AF65-F5344CB8AC3E}">
        <p14:creationId xmlns:p14="http://schemas.microsoft.com/office/powerpoint/2010/main" val="9276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15737"/>
            <a:ext cx="121658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-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Составлять бюджет так трудно и долго. Зачем это делать? – спросила Маша своих родителей. – я спросила у Юли, их семья не составляет бюджет на месяц. (12)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- Я уверен, что составлять бюджет очень важно, - заметил папа.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- Скоро Новый год, все девочки на праздник придут в новых платьях. – сказала Маша. (13)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- Такая покупка в нашем бюджете не запланирована, - заметила мама. – Впрочем, я не против. Пожалуй, я смогу сэкономить на покупке продуктов в этом месяце. (14)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- Я тоже проанализирую свои расходы из карманных денег – сообщила Маша. (15)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 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15737" cy="1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2542" y="712831"/>
            <a:ext cx="5037909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Задания: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" y="2426516"/>
            <a:ext cx="12022183" cy="359546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1. Выпишите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номера предложений, в которых члены семьи говорят о доходах.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_______________________________________________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2. Выпишите </a:t>
            </a: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номера предложений, в которых обсуждаются обязательные расходы.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_______________________________________________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650274" cy="1650274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4355" y="6100355"/>
            <a:ext cx="757645" cy="75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274" y="628028"/>
            <a:ext cx="11752217" cy="1325563"/>
          </a:xfrm>
        </p:spPr>
        <p:txBody>
          <a:bodyPr>
            <a:noAutofit/>
          </a:bodyPr>
          <a:lstStyle/>
          <a:p>
            <a:pPr lvl="0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3</a:t>
            </a: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. Подчеркните </a:t>
            </a: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аргументы, которые позволяют объяснить финансовые преимущества составления семейного бюджета.</a:t>
            </a: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sz="36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78302"/>
            <a:ext cx="12009120" cy="3774471"/>
          </a:xfrm>
        </p:spPr>
        <p:txBody>
          <a:bodyPr>
            <a:noAutofit/>
          </a:bodyPr>
          <a:lstStyle/>
          <a:p>
            <a:pPr lvl="0"/>
            <a:r>
              <a:rPr lang="ru-RU" sz="3000" i="1" dirty="0">
                <a:solidFill>
                  <a:srgbClr val="C00000"/>
                </a:solidFill>
                <a:latin typeface="Georgia" panose="02040502050405020303" pitchFamily="18" charset="0"/>
              </a:rPr>
              <a:t>Можно быть уверенным. Что денег хватит на все важные расходы.</a:t>
            </a:r>
          </a:p>
          <a:p>
            <a:pPr lvl="0"/>
            <a:r>
              <a:rPr lang="ru-RU" sz="3000" i="1" dirty="0">
                <a:solidFill>
                  <a:srgbClr val="C00000"/>
                </a:solidFill>
                <a:latin typeface="Georgia" panose="02040502050405020303" pitchFamily="18" charset="0"/>
              </a:rPr>
              <a:t>С помощью планирования можно сделать необходимые денежные накопления.</a:t>
            </a:r>
          </a:p>
          <a:p>
            <a:pPr lvl="0"/>
            <a:r>
              <a:rPr lang="ru-RU" sz="3000" i="1" dirty="0">
                <a:solidFill>
                  <a:srgbClr val="C00000"/>
                </a:solidFill>
                <a:latin typeface="Georgia" panose="02040502050405020303" pitchFamily="18" charset="0"/>
              </a:rPr>
              <a:t>Составление бюджета позволяет увеличить доходы семьи.</a:t>
            </a:r>
          </a:p>
          <a:p>
            <a:pPr lvl="0"/>
            <a:r>
              <a:rPr lang="ru-RU" sz="3000" i="1" dirty="0">
                <a:solidFill>
                  <a:srgbClr val="C00000"/>
                </a:solidFill>
                <a:latin typeface="Georgia" panose="02040502050405020303" pitchFamily="18" charset="0"/>
              </a:rPr>
              <a:t>Совместное планирование бюджета сплачивания  членов семьи.</a:t>
            </a:r>
          </a:p>
          <a:p>
            <a:pPr lvl="0"/>
            <a:r>
              <a:rPr lang="ru-RU" sz="3000" i="1" dirty="0">
                <a:solidFill>
                  <a:srgbClr val="C00000"/>
                </a:solidFill>
                <a:latin typeface="Georgia" panose="02040502050405020303" pitchFamily="18" charset="0"/>
              </a:rPr>
              <a:t>Планирование бюджета позволяет свести  ненужные расходы к минимуму.</a:t>
            </a:r>
          </a:p>
          <a:p>
            <a:endParaRPr lang="ru-RU" sz="30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50274" cy="165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364" y="162355"/>
            <a:ext cx="10245636" cy="1487919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4. Отметьте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галочкой, на каких тратах Маша сможет сэкономить.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805" y="2060756"/>
            <a:ext cx="11898085" cy="4351338"/>
          </a:xfrm>
        </p:spPr>
        <p:txBody>
          <a:bodyPr>
            <a:normAutofit/>
          </a:bodyPr>
          <a:lstStyle/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Поход с подругой в кино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Значки для украшения рюкзака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Питание в школьной столовой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Три пачки чипсов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Покупка компьютерной игры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Подарок бабушке на день рождения</a:t>
            </a:r>
          </a:p>
          <a:p>
            <a:pPr lvl="0"/>
            <a:r>
              <a:rPr lang="ru-RU" sz="3200" dirty="0">
                <a:solidFill>
                  <a:srgbClr val="C00000"/>
                </a:solidFill>
                <a:latin typeface="Georgia" panose="02040502050405020303" pitchFamily="18" charset="0"/>
              </a:rPr>
              <a:t>Покупка бумаги для оформления проекта биологии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650274" cy="165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1318" y="3016478"/>
            <a:ext cx="6750682" cy="23876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Банком     </a:t>
            </a:r>
            <a:br>
              <a:rPr lang="ru-RU" sz="6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вклад </a:t>
            </a:r>
            <a:br>
              <a:rPr lang="ru-RU" sz="6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не   испортишь!</a:t>
            </a:r>
            <a:endParaRPr lang="ru-RU" sz="66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1462" y="106700"/>
            <a:ext cx="4557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СТАНЦИЯ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"/>
            <a:ext cx="5164183" cy="51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6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8817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Станции:</a:t>
            </a:r>
            <a:endParaRPr lang="ru-RU" sz="7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806" y="1986734"/>
            <a:ext cx="12059194" cy="3891552"/>
          </a:xfrm>
          <a:noFill/>
          <a:ln cmpd="sng">
            <a:solidFill>
              <a:srgbClr val="C00000">
                <a:alpha val="0"/>
              </a:srgbClr>
            </a:solidFill>
          </a:ln>
        </p:spPr>
        <p:txBody>
          <a:bodyPr>
            <a:normAutofit/>
          </a:bodyPr>
          <a:lstStyle/>
          <a:p>
            <a:r>
              <a:rPr lang="ru-RU" sz="4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  <a:hlinkClick r:id="rId2" action="ppaction://hlinksldjump"/>
              </a:rPr>
              <a:t>«Копейка рубль бережет!»</a:t>
            </a:r>
            <a:endParaRPr lang="ru-RU" sz="44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  <a:hlinkClick r:id="rId3" action="ppaction://hlinksldjump"/>
              </a:rPr>
              <a:t>«Согласие в семье-доход в доме»</a:t>
            </a:r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  <a:hlinkClick r:id="rId4" action="ppaction://hlinksldjump"/>
              </a:rPr>
              <a:t>«Банком вклад не испортишь!»</a:t>
            </a:r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  <a:hlinkClick r:id="rId5" action="ppaction://hlinksldjump"/>
              </a:rPr>
              <a:t>«Урожай по зернышку, налог с колоска!»</a:t>
            </a:r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  <a:hlinkClick r:id="rId6" action="ppaction://hlinksldjump"/>
              </a:rPr>
              <a:t>«Хороший товар сам себя хвалит!»</a:t>
            </a:r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4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95944"/>
            <a:ext cx="7785463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По горизонтали: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93659"/>
            <a:ext cx="12192000" cy="5385072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1. Деньги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, внесенные в банк на хранение для получения прибыли.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2.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 Сотая часть числа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3.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 Действия или их совокупность для достижения цели.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4.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 Задаток, заклад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5.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Передача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одним лицом другому материальных ценностей в денежной форме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6.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 Страна, в которой впервые появились банковские учреждения.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7. Синоним слова «заём».</a:t>
            </a:r>
          </a:p>
          <a:p>
            <a:pPr marL="0" lvl="0" indent="0">
              <a:buNone/>
            </a:pPr>
            <a:r>
              <a:rPr lang="ru-RU" sz="5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Ключевое слово: </a:t>
            </a:r>
          </a:p>
          <a:p>
            <a:pPr marL="0" lvl="0" indent="0">
              <a:buNone/>
            </a:pPr>
            <a:r>
              <a:rPr lang="ru-RU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депозит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73861"/>
              </p:ext>
            </p:extLst>
          </p:nvPr>
        </p:nvGraphicFramePr>
        <p:xfrm>
          <a:off x="7354382" y="4030835"/>
          <a:ext cx="4837618" cy="2827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68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93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31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886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8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2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2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2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20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8206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9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287223"/>
              </p:ext>
            </p:extLst>
          </p:nvPr>
        </p:nvGraphicFramePr>
        <p:xfrm>
          <a:off x="-1" y="2"/>
          <a:ext cx="12070080" cy="67273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4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75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50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6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88908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</a:t>
                      </a:r>
                      <a:r>
                        <a:rPr lang="ru-RU" sz="5400" dirty="0" smtClean="0"/>
                        <a:t>в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к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л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а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д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608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</a:t>
                      </a:r>
                      <a:r>
                        <a:rPr lang="ru-RU" sz="5400" dirty="0" smtClean="0"/>
                        <a:t>п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р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о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ц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е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н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т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421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</a:t>
                      </a:r>
                      <a:r>
                        <a:rPr lang="ru-RU" sz="5400" dirty="0" smtClean="0"/>
                        <a:t>о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п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е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р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а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ц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и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я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608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</a:t>
                      </a:r>
                      <a:r>
                        <a:rPr lang="ru-RU" sz="5400" dirty="0" smtClean="0"/>
                        <a:t>з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а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л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о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г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0608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</a:t>
                      </a:r>
                      <a:r>
                        <a:rPr lang="ru-RU" sz="5400" dirty="0" smtClean="0"/>
                        <a:t>з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а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ё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м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0608"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</a:t>
                      </a:r>
                      <a:r>
                        <a:rPr lang="ru-RU" sz="5400" dirty="0" smtClean="0"/>
                        <a:t>и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т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а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л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и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я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060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</a:t>
                      </a:r>
                      <a:r>
                        <a:rPr lang="ru-RU" sz="5400" dirty="0" smtClean="0"/>
                        <a:t>к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р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е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д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и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/>
                        <a:t>т</a:t>
                      </a:r>
                      <a:endParaRPr lang="ru-RU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1955" y="5947955"/>
            <a:ext cx="910045" cy="9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24251" y="3855992"/>
            <a:ext cx="7659189" cy="1325563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Урожай по зернышку, 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налог </a:t>
            </a:r>
            <a:r>
              <a:rPr lang="ru-RU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 колоска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86"/>
          <a:stretch/>
        </p:blipFill>
        <p:spPr>
          <a:xfrm>
            <a:off x="0" y="103686"/>
            <a:ext cx="5695406" cy="33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291132" y="1764846"/>
            <a:ext cx="4557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СТАНЦИЯ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" y="209006"/>
            <a:ext cx="121005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Georgia" panose="02040502050405020303" pitchFamily="18" charset="0"/>
              </a:rPr>
              <a:t>Задания.</a:t>
            </a:r>
          </a:p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1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. Вставь пропущенные  слова</a:t>
            </a:r>
          </a:p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_________– законодательно установленный __________платёж, </a:t>
            </a:r>
            <a:endParaRPr lang="ru-RU" sz="2400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который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периодически взимается в _______ форме с юридических и физических лиц для финансирования __________________.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. Распределите виды налогов по группам.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      </a:t>
            </a:r>
            <a:endParaRPr lang="ru-RU" sz="2400" dirty="0" smtClean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             </a:t>
            </a:r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Федеральный </a:t>
            </a:r>
            <a:r>
              <a:rPr lang="ru-RU" sz="2400" dirty="0" smtClean="0">
                <a:solidFill>
                  <a:srgbClr val="C00000"/>
                </a:solidFill>
              </a:rPr>
              <a:t>                     </a:t>
            </a:r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Региональный</a:t>
            </a:r>
            <a:r>
              <a:rPr lang="ru-RU" sz="2400" dirty="0" smtClean="0">
                <a:solidFill>
                  <a:srgbClr val="C00000"/>
                </a:solidFill>
              </a:rPr>
              <a:t>                            </a:t>
            </a:r>
            <a:r>
              <a:rPr lang="ru-RU" sz="3200" dirty="0" smtClean="0">
                <a:solidFill>
                  <a:srgbClr val="FF0000"/>
                </a:solidFill>
              </a:rPr>
              <a:t>Местный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66651" y="2782390"/>
            <a:ext cx="2508069" cy="94211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906731" y="2749612"/>
            <a:ext cx="2222823" cy="96092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08739" y="2749613"/>
            <a:ext cx="2697899" cy="9609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665514" y="3975596"/>
            <a:ext cx="3618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1. Земельный налог;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2. Водный налог;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3. НДФЛ;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4. Лесной налог;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5. Госпошлина;</a:t>
            </a: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83925" y="397559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6. Подоходный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налог;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7. Транспортный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налог;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8. Налог на имущество физических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лиц;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9.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Акцизы;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10. Налог на имущество </a:t>
            </a:r>
            <a:r>
              <a:rPr lang="ru-RU" sz="2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организаций.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440" y="6075599"/>
            <a:ext cx="944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3. Запиши пословицы и поговорки о налогах и деньгах.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3794" y="685"/>
            <a:ext cx="1428206" cy="14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3244743" y="1697347"/>
            <a:ext cx="5742384" cy="3278641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96315" y="2568927"/>
            <a:ext cx="4572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dirty="0"/>
              <a:t>                           </a:t>
            </a:r>
            <a:r>
              <a:rPr lang="ru-RU" b="1" dirty="0"/>
              <a:t>Налог </a:t>
            </a:r>
            <a:r>
              <a:rPr lang="ru-RU" dirty="0"/>
              <a:t>–          </a:t>
            </a:r>
          </a:p>
          <a:p>
            <a:r>
              <a:rPr lang="ru-RU" dirty="0"/>
              <a:t>                     законодательно                     </a:t>
            </a:r>
          </a:p>
          <a:p>
            <a:r>
              <a:rPr lang="ru-RU" dirty="0"/>
              <a:t>                    установленный</a:t>
            </a:r>
            <a:br>
              <a:rPr lang="ru-RU" dirty="0"/>
            </a:br>
            <a:r>
              <a:rPr lang="ru-RU" b="1" dirty="0"/>
              <a:t>                обязательный </a:t>
            </a:r>
            <a:r>
              <a:rPr lang="ru-RU" dirty="0"/>
              <a:t>платёж, </a:t>
            </a:r>
          </a:p>
          <a:p>
            <a:r>
              <a:rPr lang="ru-RU" dirty="0"/>
              <a:t>   который  периодически взимается</a:t>
            </a:r>
          </a:p>
          <a:p>
            <a:r>
              <a:rPr lang="ru-RU" dirty="0"/>
              <a:t> в </a:t>
            </a:r>
            <a:r>
              <a:rPr lang="ru-RU" b="1" dirty="0"/>
              <a:t>денежной</a:t>
            </a:r>
            <a:r>
              <a:rPr lang="ru-RU" dirty="0"/>
              <a:t> форме с юридических и физических лиц для финансирования  </a:t>
            </a:r>
            <a:r>
              <a:rPr lang="ru-RU" b="1" dirty="0"/>
              <a:t>государства.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 rot="2841448">
            <a:off x="5665369" y="2216874"/>
            <a:ext cx="4515579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 rot="7840231">
            <a:off x="1907184" y="2244393"/>
            <a:ext cx="4515579" cy="13228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>
            <a:off x="3276185" y="4998660"/>
            <a:ext cx="5679503" cy="136815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апеция 20"/>
          <p:cNvSpPr/>
          <p:nvPr/>
        </p:nvSpPr>
        <p:spPr>
          <a:xfrm rot="2777167">
            <a:off x="6675348" y="1696578"/>
            <a:ext cx="4457929" cy="1009817"/>
          </a:xfrm>
          <a:prstGeom prst="trapezoid">
            <a:avLst>
              <a:gd name="adj" fmla="val 1886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Коси косу пока сыра, плати оброк до Покрова.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Трапеция 21"/>
          <p:cNvSpPr/>
          <p:nvPr/>
        </p:nvSpPr>
        <p:spPr>
          <a:xfrm rot="18676017">
            <a:off x="1130732" y="1647005"/>
            <a:ext cx="4457929" cy="1009817"/>
          </a:xfrm>
          <a:prstGeom prst="trapezoi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Как ни скачешь, доходы не спрячешь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03512" y="436033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3635" y="2967335"/>
            <a:ext cx="18473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Шестиугольник 12"/>
          <p:cNvSpPr/>
          <p:nvPr/>
        </p:nvSpPr>
        <p:spPr>
          <a:xfrm rot="19715403">
            <a:off x="2048371" y="3092557"/>
            <a:ext cx="1054365" cy="3698018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е 9"/>
          <p:cNvSpPr txBox="1"/>
          <p:nvPr/>
        </p:nvSpPr>
        <p:spPr>
          <a:xfrm rot="18777898">
            <a:off x="2722423" y="2017512"/>
            <a:ext cx="3445377" cy="105066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Федеральные налоги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1600" dirty="0">
                <a:latin typeface="Times New Roman"/>
                <a:ea typeface="Calibri"/>
                <a:cs typeface="Times New Roman"/>
              </a:rPr>
            </a:br>
            <a:r>
              <a:rPr lang="ru-RU" sz="1600" dirty="0">
                <a:latin typeface="Times New Roman"/>
                <a:ea typeface="Calibri"/>
                <a:cs typeface="Times New Roman"/>
              </a:rPr>
              <a:t>Водный налог   НДФЛ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     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Госпошлина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Подоходный налог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     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Акцизы</a:t>
            </a: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Поле 22"/>
          <p:cNvSpPr txBox="1"/>
          <p:nvPr/>
        </p:nvSpPr>
        <p:spPr>
          <a:xfrm rot="3517276">
            <a:off x="791817" y="4701675"/>
            <a:ext cx="3567473" cy="65864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333333"/>
                </a:solidFill>
                <a:latin typeface="Helvetica"/>
                <a:ea typeface="Calibri"/>
                <a:cs typeface="Times New Roman"/>
              </a:rPr>
              <a:t>Чтобы Россия была сильна - плати налоги сполна</a:t>
            </a:r>
            <a:r>
              <a:rPr lang="ru-RU" sz="1050" dirty="0">
                <a:solidFill>
                  <a:srgbClr val="333333"/>
                </a:solidFill>
                <a:latin typeface="Helvetica"/>
                <a:ea typeface="Calibri"/>
                <a:cs typeface="Times New Roman"/>
              </a:rPr>
              <a:t>.</a:t>
            </a:r>
            <a:endParaRPr lang="ru-RU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Поле 11"/>
          <p:cNvSpPr txBox="1"/>
          <p:nvPr/>
        </p:nvSpPr>
        <p:spPr>
          <a:xfrm rot="2807663">
            <a:off x="5930004" y="2353976"/>
            <a:ext cx="4212619" cy="109894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                 Региональный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Лесной налог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  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Транспортный налог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Налог на имущество организаций   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Поле 2"/>
          <p:cNvSpPr txBox="1"/>
          <p:nvPr/>
        </p:nvSpPr>
        <p:spPr>
          <a:xfrm>
            <a:off x="3785489" y="5029279"/>
            <a:ext cx="4882827" cy="130446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Местный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   Земельный налог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7018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Налог на имущество физических лиц</a:t>
            </a:r>
          </a:p>
        </p:txBody>
      </p:sp>
      <p:sp>
        <p:nvSpPr>
          <p:cNvPr id="32" name="Блок-схема: знак завершения 31"/>
          <p:cNvSpPr/>
          <p:nvPr/>
        </p:nvSpPr>
        <p:spPr>
          <a:xfrm>
            <a:off x="3503712" y="6333740"/>
            <a:ext cx="5400600" cy="423013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От долгов не убежишь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 rot="1337869">
            <a:off x="9051974" y="3334489"/>
            <a:ext cx="771704" cy="3332547"/>
          </a:xfrm>
          <a:prstGeom prst="wedgeRoundRectCallout">
            <a:avLst>
              <a:gd name="adj1" fmla="val -83133"/>
              <a:gd name="adj2" fmla="val 470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 казне холодно - в народе голодно.</a:t>
            </a:r>
          </a:p>
        </p:txBody>
      </p:sp>
      <p:sp>
        <p:nvSpPr>
          <p:cNvPr id="36" name="Прямоугольный треугольник 35"/>
          <p:cNvSpPr/>
          <p:nvPr/>
        </p:nvSpPr>
        <p:spPr>
          <a:xfrm rot="5400000">
            <a:off x="6337849" y="-1557"/>
            <a:ext cx="1224136" cy="1892565"/>
          </a:xfrm>
          <a:prstGeom prst="rtTriangl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 rot="2064310">
            <a:off x="4482520" y="63559"/>
            <a:ext cx="1969388" cy="904617"/>
          </a:xfrm>
          <a:prstGeom prst="triangle">
            <a:avLst>
              <a:gd name="adj" fmla="val 6803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6242" y="5932242"/>
            <a:ext cx="925758" cy="9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4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33270" y="4598125"/>
            <a:ext cx="6275552" cy="77542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Хороший товар сам себя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хвалит!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4026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2399" y="1505470"/>
            <a:ext cx="4557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СТАНЦИЯ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3555" y="6049555"/>
            <a:ext cx="808445" cy="8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" y="312874"/>
            <a:ext cx="12192000" cy="1774008"/>
          </a:xfrm>
        </p:spPr>
        <p:txBody>
          <a:bodyPr>
            <a:noAutofit/>
          </a:bodyPr>
          <a:lstStyle/>
          <a:p>
            <a:r>
              <a:rPr lang="ru-RU" sz="3600" b="1" i="1" u="sng" dirty="0">
                <a:solidFill>
                  <a:srgbClr val="C00000"/>
                </a:solidFill>
                <a:latin typeface="Georgia" panose="02040502050405020303" pitchFamily="18" charset="0"/>
              </a:rPr>
              <a:t>Линейный штрих код</a:t>
            </a:r>
            <a:r>
              <a:rPr lang="ru-RU" sz="3600" i="1" dirty="0">
                <a:solidFill>
                  <a:srgbClr val="C00000"/>
                </a:solidFill>
                <a:latin typeface="Georgia" panose="02040502050405020303" pitchFamily="18" charset="0"/>
              </a:rPr>
              <a:t> – графическая информация, которая наносится на упаковку и представляет собой последовательность чёрных и белых полос. </a:t>
            </a:r>
            <a:br>
              <a:rPr lang="ru-RU" sz="3600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sz="36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8119" t="17105" r="14217" b="7639"/>
          <a:stretch/>
        </p:blipFill>
        <p:spPr bwMode="auto">
          <a:xfrm>
            <a:off x="2370148" y="2269762"/>
            <a:ext cx="6955315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0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" y="615580"/>
            <a:ext cx="12035246" cy="1433834"/>
          </a:xfrm>
        </p:spPr>
        <p:txBody>
          <a:bodyPr>
            <a:noAutofit/>
          </a:bodyPr>
          <a:lstStyle/>
          <a:p>
            <a:r>
              <a:rPr lang="ru-RU" sz="36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Задание №1:</a:t>
            </a:r>
            <a:r>
              <a:rPr lang="ru-RU" sz="3600" dirty="0">
                <a:solidFill>
                  <a:srgbClr val="C00000"/>
                </a:solidFill>
                <a:latin typeface="Georgia" panose="02040502050405020303" pitchFamily="18" charset="0"/>
              </a:rPr>
              <a:t> В магазин поступили продукты из разных стран. Определите, откуда они. Приведите в соответствие коды и страны которым они соответствуют. Ответ запишите в таблицу.</a:t>
            </a:r>
            <a:br>
              <a:rPr lang="ru-RU" sz="36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sz="3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370" y="2506893"/>
            <a:ext cx="11941629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КОДЫ: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u="sng" dirty="0">
                <a:solidFill>
                  <a:srgbClr val="C00000"/>
                </a:solidFill>
                <a:latin typeface="Georgia" panose="02040502050405020303" pitchFamily="18" charset="0"/>
              </a:rPr>
              <a:t>СТРАНЫ: 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1.Япония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;	2.Болгария;	3.Россия;	4.Франция;	5.Эстония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 marL="0" lv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lvl="0" indent="0">
              <a:buNone/>
            </a:pPr>
            <a:r>
              <a:rPr lang="ru-RU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ОТВЕТЫ:</a:t>
            </a:r>
            <a:endParaRPr lang="ru-RU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10585"/>
              </p:ext>
            </p:extLst>
          </p:nvPr>
        </p:nvGraphicFramePr>
        <p:xfrm>
          <a:off x="2169795" y="2348115"/>
          <a:ext cx="9482274" cy="9547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79872">
                  <a:extLst>
                    <a:ext uri="{9D8B030D-6E8A-4147-A177-3AD203B41FA5}">
                      <a16:colId xmlns:a16="http://schemas.microsoft.com/office/drawing/2014/main" val="2180456084"/>
                    </a:ext>
                  </a:extLst>
                </a:gridCol>
                <a:gridCol w="1579872">
                  <a:extLst>
                    <a:ext uri="{9D8B030D-6E8A-4147-A177-3AD203B41FA5}">
                      <a16:colId xmlns:a16="http://schemas.microsoft.com/office/drawing/2014/main" val="3964229171"/>
                    </a:ext>
                  </a:extLst>
                </a:gridCol>
                <a:gridCol w="1579872">
                  <a:extLst>
                    <a:ext uri="{9D8B030D-6E8A-4147-A177-3AD203B41FA5}">
                      <a16:colId xmlns:a16="http://schemas.microsoft.com/office/drawing/2014/main" val="3162792122"/>
                    </a:ext>
                  </a:extLst>
                </a:gridCol>
                <a:gridCol w="1580886">
                  <a:extLst>
                    <a:ext uri="{9D8B030D-6E8A-4147-A177-3AD203B41FA5}">
                      <a16:colId xmlns:a16="http://schemas.microsoft.com/office/drawing/2014/main" val="2623845682"/>
                    </a:ext>
                  </a:extLst>
                </a:gridCol>
                <a:gridCol w="1580886">
                  <a:extLst>
                    <a:ext uri="{9D8B030D-6E8A-4147-A177-3AD203B41FA5}">
                      <a16:colId xmlns:a16="http://schemas.microsoft.com/office/drawing/2014/main" val="2215424826"/>
                    </a:ext>
                  </a:extLst>
                </a:gridCol>
                <a:gridCol w="1580886">
                  <a:extLst>
                    <a:ext uri="{9D8B030D-6E8A-4147-A177-3AD203B41FA5}">
                      <a16:colId xmlns:a16="http://schemas.microsoft.com/office/drawing/2014/main" val="419727739"/>
                    </a:ext>
                  </a:extLst>
                </a:gridCol>
              </a:tblGrid>
              <a:tr h="477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А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Б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В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Е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108037"/>
                  </a:ext>
                </a:extLst>
              </a:tr>
              <a:tr h="477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474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465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48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380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32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460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54476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95599"/>
              </p:ext>
            </p:extLst>
          </p:nvPr>
        </p:nvGraphicFramePr>
        <p:xfrm>
          <a:off x="2266483" y="5512525"/>
          <a:ext cx="9072078" cy="10436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11528">
                  <a:extLst>
                    <a:ext uri="{9D8B030D-6E8A-4147-A177-3AD203B41FA5}">
                      <a16:colId xmlns:a16="http://schemas.microsoft.com/office/drawing/2014/main" val="738643404"/>
                    </a:ext>
                  </a:extLst>
                </a:gridCol>
                <a:gridCol w="1511528">
                  <a:extLst>
                    <a:ext uri="{9D8B030D-6E8A-4147-A177-3AD203B41FA5}">
                      <a16:colId xmlns:a16="http://schemas.microsoft.com/office/drawing/2014/main" val="2076878985"/>
                    </a:ext>
                  </a:extLst>
                </a:gridCol>
                <a:gridCol w="1511528">
                  <a:extLst>
                    <a:ext uri="{9D8B030D-6E8A-4147-A177-3AD203B41FA5}">
                      <a16:colId xmlns:a16="http://schemas.microsoft.com/office/drawing/2014/main" val="1182319325"/>
                    </a:ext>
                  </a:extLst>
                </a:gridCol>
                <a:gridCol w="1512498">
                  <a:extLst>
                    <a:ext uri="{9D8B030D-6E8A-4147-A177-3AD203B41FA5}">
                      <a16:colId xmlns:a16="http://schemas.microsoft.com/office/drawing/2014/main" val="2760657266"/>
                    </a:ext>
                  </a:extLst>
                </a:gridCol>
                <a:gridCol w="1512498">
                  <a:extLst>
                    <a:ext uri="{9D8B030D-6E8A-4147-A177-3AD203B41FA5}">
                      <a16:colId xmlns:a16="http://schemas.microsoft.com/office/drawing/2014/main" val="3231849007"/>
                    </a:ext>
                  </a:extLst>
                </a:gridCol>
                <a:gridCol w="1512498">
                  <a:extLst>
                    <a:ext uri="{9D8B030D-6E8A-4147-A177-3AD203B41FA5}">
                      <a16:colId xmlns:a16="http://schemas.microsoft.com/office/drawing/2014/main" val="478676219"/>
                    </a:ext>
                  </a:extLst>
                </a:gridCol>
              </a:tblGrid>
              <a:tr h="405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А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Б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В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Г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Д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Е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2689018"/>
                  </a:ext>
                </a:extLst>
              </a:tr>
              <a:tr h="251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 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7766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8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6" y="247559"/>
            <a:ext cx="11911149" cy="1325563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Georgia" panose="02040502050405020303" pitchFamily="18" charset="0"/>
              </a:rPr>
              <a:t>Задание №2: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На товаре написан штрих-код 4860690211218. Определите:</a:t>
            </a:r>
            <a:b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7856" t="25326" r="32797" b="47822"/>
          <a:stretch/>
        </p:blipFill>
        <p:spPr bwMode="auto">
          <a:xfrm>
            <a:off x="0" y="1836867"/>
            <a:ext cx="12192000" cy="4394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04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3" y="395947"/>
            <a:ext cx="10515600" cy="580097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Задание №3:</a:t>
            </a:r>
            <a:r>
              <a:rPr lang="ru-RU" sz="36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ПРОВЕРКА </a:t>
            </a: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ШТРИХКОДА ПРОДУКЦИИ.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524" y="945222"/>
            <a:ext cx="12182475" cy="5912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1. Сложить все цифры, которые стоят на четных местах: </a:t>
            </a:r>
            <a:r>
              <a:rPr lang="ru-RU" sz="22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6+1+4+0+1+9=21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  <a:endParaRPr lang="ru-RU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2. Полученную сумму умножить на 3: 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21x3=63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,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3. Сложить все цифры, которые стоят на нечетных местах, </a:t>
            </a:r>
            <a:r>
              <a:rPr lang="ru-RU" sz="2200" u="sng" dirty="0">
                <a:solidFill>
                  <a:srgbClr val="C00000"/>
                </a:solidFill>
                <a:latin typeface="Georgia" panose="02040502050405020303" pitchFamily="18" charset="0"/>
              </a:rPr>
              <a:t>без контрольной цифры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: </a:t>
            </a:r>
            <a:b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4+0+5+6+2+2=19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,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4. Сложить числа, полученные в пунктах 2 и 3: 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63+19=82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5. От полученной суммы отбросить десятки: 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получим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,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6. Из 10 вычесть полученное в пункте 5 число: 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10-2=8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Если полученная в результате расчета цифра совпадает с контрольной цифрой в штрих-коде – </a:t>
            </a:r>
            <a:r>
              <a:rPr lang="ru-RU" sz="2200" b="1" dirty="0">
                <a:solidFill>
                  <a:srgbClr val="C00000"/>
                </a:solidFill>
                <a:latin typeface="Georgia" panose="02040502050405020303" pitchFamily="18" charset="0"/>
              </a:rPr>
              <a:t>товар произведён легально</a:t>
            </a: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C00000"/>
                </a:solidFill>
                <a:latin typeface="Georgia" panose="02040502050405020303" pitchFamily="18" charset="0"/>
              </a:rPr>
              <a:t>Если полученная в результате расчета цифра не совпадает с контрольной цифрой в штрих-коде - </a:t>
            </a:r>
            <a:r>
              <a:rPr lang="ru-RU" sz="2200" b="1" dirty="0">
                <a:solidFill>
                  <a:srgbClr val="C00000"/>
                </a:solidFill>
                <a:latin typeface="Georgia" panose="02040502050405020303" pitchFamily="18" charset="0"/>
              </a:rPr>
              <a:t>товар произведен незаконно</a:t>
            </a:r>
            <a:r>
              <a:rPr lang="ru-RU" sz="22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Georgia" panose="02040502050405020303" pitchFamily="18" charset="0"/>
              </a:rPr>
              <a:t>Вычислите по предложенному штрих коду легальный или нелегальный товар.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2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ttp://tehreg.ru/img/skod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49" y="2508069"/>
            <a:ext cx="2495550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0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9936" r="13793" b="2714"/>
          <a:stretch/>
        </p:blipFill>
        <p:spPr>
          <a:xfrm>
            <a:off x="0" y="715983"/>
            <a:ext cx="3447143" cy="5480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1519" y="3260428"/>
            <a:ext cx="11425646" cy="2093369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«Копейка </a:t>
            </a:r>
            <a:b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рубль </a:t>
            </a:r>
            <a:b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бережет!»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4342" y="0"/>
            <a:ext cx="4557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СТАНЦИЯ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ладимир Егорович Маковский. Крах банка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9597" y="0"/>
            <a:ext cx="3845651" cy="220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208756"/>
            <a:ext cx="4124847" cy="368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«Крах банка</a:t>
            </a:r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</a:rPr>
              <a:t>В. Е. Маковский </a:t>
            </a:r>
            <a:endParaRPr lang="ru-RU" sz="1400" b="1" i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www.proza.ru/pics/2017/04/11/2357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480" y="3403717"/>
            <a:ext cx="3200400" cy="27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135" y="6338426"/>
            <a:ext cx="436708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«Меняла с </a:t>
            </a:r>
            <a:r>
              <a:rPr lang="ru-RU" sz="1600" b="1" i="1" dirty="0" err="1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женой</a:t>
            </a:r>
            <a:r>
              <a:rPr lang="ru-RU" sz="1600" b="1" i="1" dirty="0" err="1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»,Квентин</a:t>
            </a:r>
            <a:r>
              <a:rPr lang="ru-RU" sz="16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Массейс</a:t>
            </a:r>
            <a:endParaRPr lang="ru-RU" sz="1200" b="1" i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artchive.ru/res/media/img/oy800/work/ff9/39327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6195" y="140388"/>
            <a:ext cx="3292656" cy="218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954088" y="2431063"/>
            <a:ext cx="433686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«Яблоко и сторублевка</a:t>
            </a:r>
            <a:r>
              <a:rPr lang="ru-RU" sz="1600" i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Б.М</a:t>
            </a:r>
            <a:r>
              <a:rPr lang="ru-RU" sz="1600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i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Кустодиев</a:t>
            </a:r>
            <a:endParaRPr lang="ru-RU" sz="1200" i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artpoisk.info/files/images/_thumbs/4578/516x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08951" y="3069042"/>
            <a:ext cx="2106204" cy="28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735646" y="5954923"/>
            <a:ext cx="3252814" cy="7670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Б.М. Кустодиев «Купец </a:t>
            </a:r>
            <a:endParaRPr lang="ru-RU" b="1" i="1" dirty="0" smtClean="0">
              <a:solidFill>
                <a:srgbClr val="C0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Старик  с деньгами)»</a:t>
            </a:r>
            <a:endParaRPr lang="ru-RU" sz="1400" b="1" i="1" dirty="0">
              <a:solidFill>
                <a:srgbClr val="C0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www.artwall.ru/files/products/poster_p-7649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5701" y="2019439"/>
            <a:ext cx="3227532" cy="23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107821" y="4395604"/>
            <a:ext cx="2325700" cy="85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kern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Дюбрейль</a:t>
            </a:r>
            <a:r>
              <a:rPr lang="ru-RU" sz="2000" b="1" i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Виктор </a:t>
            </a:r>
            <a:endParaRPr lang="ru-RU" sz="2000" b="1" i="1" kern="1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kern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kern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Бочки денег»</a:t>
            </a:r>
            <a:endParaRPr lang="ru-RU" sz="16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329867"/>
            <a:ext cx="11949096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Монеты одного вида Маша разделила на стопки. Определите сколько у неё монет каждого вида.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" y="54898"/>
            <a:ext cx="12071953" cy="1907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9"/>
          <a:stretch/>
        </p:blipFill>
        <p:spPr>
          <a:xfrm>
            <a:off x="4849436" y="3947741"/>
            <a:ext cx="1265505" cy="1141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"/>
          <a:stretch/>
        </p:blipFill>
        <p:spPr>
          <a:xfrm>
            <a:off x="427074" y="3938864"/>
            <a:ext cx="1276529" cy="12107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51516" y="4300939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04941" y="4308970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75551" y="4748889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4" y="5357703"/>
            <a:ext cx="1343543" cy="134354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51516" y="5638893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90056" y="5650473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03548" y="6158126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1657" y="4260779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946882" y="4241953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364166" y="4684940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840" y="5235481"/>
            <a:ext cx="1290742" cy="127405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92444" y="5358459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046266" y="5357224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432960" y="5882189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9"/>
          <a:stretch/>
        </p:blipFill>
        <p:spPr>
          <a:xfrm>
            <a:off x="8803370" y="4558330"/>
            <a:ext cx="1001845" cy="9914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38858" y="5136026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061758" y="4631668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795341" y="4625677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953" cy="1907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95943" y="2204448"/>
                <a:ext cx="12100560" cy="66938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5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ru-RU" sz="5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∙6+2∙6+4+10∙5+50∙6</m:t>
                      </m:r>
                    </m:oMath>
                    <m:oMath xmlns:m="http://schemas.openxmlformats.org/officeDocument/2006/math">
                      <m:r>
                        <a:rPr lang="ru-RU" sz="5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6+6+4+5+6</m:t>
                      </m:r>
                    </m:oMath>
                    <m:oMath xmlns:m="http://schemas.openxmlformats.org/officeDocument/2006/math">
                      <m:r>
                        <a:rPr lang="ru-RU" sz="5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5+2+1+10+50</m:t>
                      </m:r>
                    </m:oMath>
                    <m:oMath xmlns:m="http://schemas.openxmlformats.org/officeDocument/2006/math">
                      <m:r>
                        <a:rPr lang="ru-RU" sz="5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5∙6+2∙6+4+10∙5+3</m:t>
                      </m:r>
                    </m:oMath>
                    <m:oMath xmlns:m="http://schemas.openxmlformats.org/officeDocument/2006/math">
                      <m:r>
                        <a:rPr lang="ru-RU" sz="5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500∙6+200∙6+400+1000∙5+50∙6</m:t>
                      </m:r>
                    </m:oMath>
                  </m:oMathPara>
                </a14:m>
                <a:r>
                  <a:rPr lang="ru-RU" sz="5000" b="0" dirty="0" smtClean="0">
                    <a:ea typeface="Cambria Math" panose="02040503050406030204" pitchFamily="18" charset="0"/>
                  </a:rPr>
                  <a:t/>
                </a:r>
                <a:br>
                  <a:rPr lang="ru-RU" sz="5000" b="0" dirty="0" smtClean="0">
                    <a:ea typeface="Cambria Math" panose="02040503050406030204" pitchFamily="18" charset="0"/>
                  </a:rPr>
                </a:br>
                <a:endParaRPr lang="ru-RU" sz="5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943" y="2204448"/>
                <a:ext cx="12100560" cy="669381"/>
              </a:xfrm>
              <a:blipFill>
                <a:blip r:embed="rId3"/>
                <a:stretch>
                  <a:fillRect b="-4009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32657" y="2356258"/>
            <a:ext cx="326572" cy="3657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657" y="3025639"/>
            <a:ext cx="326572" cy="3657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657" y="3710555"/>
            <a:ext cx="326572" cy="3657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657" y="4395471"/>
            <a:ext cx="326572" cy="3657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657" y="5095922"/>
            <a:ext cx="326572" cy="3657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22690" y="5796373"/>
            <a:ext cx="10631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Выберите верные выражения, с помощью которых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можно узнать, сколько всего денег на рисунке 1.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9"/>
          <a:stretch/>
        </p:blipFill>
        <p:spPr>
          <a:xfrm>
            <a:off x="5189071" y="4104495"/>
            <a:ext cx="1265505" cy="11416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"/>
          <a:stretch/>
        </p:blipFill>
        <p:spPr>
          <a:xfrm>
            <a:off x="766709" y="4095618"/>
            <a:ext cx="1276529" cy="1210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57" y="1822355"/>
            <a:ext cx="11980512" cy="170629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Маша хочет купить в столовой пирожок за 7 рублей. При этом она хочет отдать кассиру как можно больше монет и не получить сдачи. Монетами какого достоинства она должна расплатиться? Выбрать монеты, которые Маша должна отдать, и запишите их количество.</a:t>
            </a:r>
            <a:endParaRPr lang="ru-RU" sz="32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0"/>
            <a:ext cx="11456884" cy="1690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35631" y="4457694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91151" y="4457693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944576" y="4465724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315186" y="490564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9" y="5514457"/>
            <a:ext cx="1343543" cy="134354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631" y="5976241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91151" y="5795647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29691" y="5807227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43183" y="6314880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09494" y="4463951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61292" y="4417533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286517" y="4398707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03801" y="4841694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75" y="5392235"/>
            <a:ext cx="1290742" cy="127405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447278" y="5842762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632079" y="5515213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385901" y="5513978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772595" y="603894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9"/>
          <a:stretch/>
        </p:blipFill>
        <p:spPr>
          <a:xfrm>
            <a:off x="9143005" y="4715084"/>
            <a:ext cx="1001845" cy="99143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578493" y="5292780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штук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315014" y="4918602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401393" y="4788422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1134976" y="4782431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9936" r="13793" b="2714"/>
          <a:stretch/>
        </p:blipFill>
        <p:spPr>
          <a:xfrm>
            <a:off x="11790019" y="6212066"/>
            <a:ext cx="379871" cy="6039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1417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370" y="185109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Выберите верные высказывания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5720" y="3120576"/>
            <a:ext cx="11980512" cy="1706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ru-RU" sz="32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 Маши есть пять рублей монетами в  рубль.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32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При покупке ручки за 12 рублей Маша может расплатиться двухрублевыми монетами.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32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Всего у Маши 27 монет.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32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Монет достоинством в 10 рублей хватит, чтобы оплатить проезд в автобусе стоимостью 25 рублей за двоих человек.</a:t>
            </a:r>
            <a:endParaRPr lang="ru-RU" sz="32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953" cy="1907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67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851" y="1097525"/>
            <a:ext cx="1191114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Мама попросила Машу сходить в магазин за хлебом и молочными продуктами. Маша решила позвать с собой подругу Юлю. Юля с удовольствием составила Маше компанию. Выполните следующие задания, используя рисунок 2.</a:t>
            </a:r>
            <a:endParaRPr lang="ru-RU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546"/>
          <a:stretch/>
        </p:blipFill>
        <p:spPr>
          <a:xfrm>
            <a:off x="280851" y="3065667"/>
            <a:ext cx="3082834" cy="3414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4938" t="8270" r="-231" b="7621"/>
          <a:stretch/>
        </p:blipFill>
        <p:spPr>
          <a:xfrm>
            <a:off x="8092785" y="3065667"/>
            <a:ext cx="3689911" cy="3674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17" y="3370094"/>
            <a:ext cx="5075328" cy="36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463"/>
            <a:ext cx="11678194" cy="132556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Определите, кто из девочек раньше оплатил свои покупки на кассе и на сколько минут.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027" y="2265461"/>
            <a:ext cx="2630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Маша на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9704" y="2265461"/>
            <a:ext cx="1898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минут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027" y="3406394"/>
            <a:ext cx="2385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Юля  на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9703" y="3339838"/>
            <a:ext cx="1898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минут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65982" y="2469395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91207" y="2450569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40455" y="2444339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65982" y="3524530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591207" y="3505704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40455" y="3499474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19802" y="2376108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44179" y="3548120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44178" y="4601857"/>
            <a:ext cx="583165" cy="4865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203701" y="4380563"/>
            <a:ext cx="7093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Невозможно определить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546"/>
          <a:stretch/>
        </p:blipFill>
        <p:spPr>
          <a:xfrm>
            <a:off x="9235887" y="1156764"/>
            <a:ext cx="2554503" cy="2829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54938" t="8270" r="-231" b="7621"/>
          <a:stretch/>
        </p:blipFill>
        <p:spPr>
          <a:xfrm>
            <a:off x="9235887" y="4047724"/>
            <a:ext cx="2691875" cy="2680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7747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1193</Words>
  <Application>Microsoft Office PowerPoint</Application>
  <PresentationFormat>Широкоэкранный</PresentationFormat>
  <Paragraphs>242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Georgia</vt:lpstr>
      <vt:lpstr>Helvetica</vt:lpstr>
      <vt:lpstr>Times New Roman</vt:lpstr>
      <vt:lpstr>Wingdings</vt:lpstr>
      <vt:lpstr>Тема Office</vt:lpstr>
      <vt:lpstr>Квест – игра  «Финансовая мозаика»  для   5-7 классов</vt:lpstr>
      <vt:lpstr>Станции:</vt:lpstr>
      <vt:lpstr>«Копейка  рубль  бережет!»</vt:lpstr>
      <vt:lpstr>Монеты одного вида Маша разделила на стопки. Определите сколько у неё монет каждого вида.</vt:lpstr>
      <vt:lpstr>Презентация PowerPoint</vt:lpstr>
      <vt:lpstr>Презентация PowerPoint</vt:lpstr>
      <vt:lpstr>Выберите верные высказывания:</vt:lpstr>
      <vt:lpstr>Мама попросила Машу сходить в магазин за хлебом и молочными продуктами. Маша решила позвать с собой подругу Юлю. Юля с удовольствием составила Маше компанию. Выполните следующие задания, используя рисунок 2.</vt:lpstr>
      <vt:lpstr>Определите, кто из девочек раньше оплатил свои покупки на кассе и на сколько минут.</vt:lpstr>
      <vt:lpstr>Презентация PowerPoint</vt:lpstr>
      <vt:lpstr>Кто из девочек оплачивал покупку банковской картой?</vt:lpstr>
      <vt:lpstr>        «Согласие в семье – доход в доме»</vt:lpstr>
      <vt:lpstr>Презентация PowerPoint</vt:lpstr>
      <vt:lpstr>  Внимательно прочитайте текст  и выполните задания.   </vt:lpstr>
      <vt:lpstr>Презентация PowerPoint</vt:lpstr>
      <vt:lpstr>Задания:</vt:lpstr>
      <vt:lpstr>3. Подчеркните аргументы, которые позволяют объяснить финансовые преимущества составления семейного бюджета. </vt:lpstr>
      <vt:lpstr> 4. Отметьте галочкой, на каких тратах Маша сможет сэкономить. </vt:lpstr>
      <vt:lpstr>Банком      вклад   не   испортишь!</vt:lpstr>
      <vt:lpstr>По горизонтали:</vt:lpstr>
      <vt:lpstr>Презентация PowerPoint</vt:lpstr>
      <vt:lpstr>Урожай по зернышку,  налог с колоска</vt:lpstr>
      <vt:lpstr>Презентация PowerPoint</vt:lpstr>
      <vt:lpstr>Презентация PowerPoint</vt:lpstr>
      <vt:lpstr>Хороший товар сам себя хвалит!</vt:lpstr>
      <vt:lpstr>Линейный штрих код – графическая информация, которая наносится на упаковку и представляет собой последовательность чёрных и белых полос.  </vt:lpstr>
      <vt:lpstr>Задание №1: В магазин поступили продукты из разных стран. Определите, откуда они. Приведите в соответствие коды и страны которым они соответствуют. Ответ запишите в таблицу. </vt:lpstr>
      <vt:lpstr>Задание №2: На товаре написан штрих-код 4860690211218. Определите: </vt:lpstr>
      <vt:lpstr>Задание №3:  ПРОВЕРКА ШТРИХКОДА ПРОДУКЦИИ.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47</cp:revision>
  <dcterms:created xsi:type="dcterms:W3CDTF">2019-12-17T16:59:18Z</dcterms:created>
  <dcterms:modified xsi:type="dcterms:W3CDTF">2019-12-19T16:40:34Z</dcterms:modified>
</cp:coreProperties>
</file>