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J0LjtxPbAFQnDUVVh9FE9EYjO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a479417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a479417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9cc657a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9cc657a6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1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Цитата с подписью">
  <p:cSld name="Цитата с подписью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2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арточка имени">
  <p:cSld name="Карточка имени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5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5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5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пись">
  <p:cSld name="Заголовок и подпись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393700" y="1003300"/>
            <a:ext cx="11341100" cy="3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5400"/>
              <a:t>РАЗРАБОТКА ДИДАКТИЧЕСКИХ МАТЕРИАЛОВ</a:t>
            </a:r>
            <a:br>
              <a:rPr lang="en-US" sz="5400"/>
            </a:br>
            <a:endParaRPr sz="5400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6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5400"/>
              <a:t>группа М 6/9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a47941722_0_1"/>
          <p:cNvSpPr txBox="1">
            <a:spLocks noGrp="1"/>
          </p:cNvSpPr>
          <p:nvPr>
            <p:ph type="title"/>
          </p:nvPr>
        </p:nvSpPr>
        <p:spPr>
          <a:xfrm>
            <a:off x="685800" y="140275"/>
            <a:ext cx="10820400" cy="121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ПРАКТИЧЕСКОЕ ПРИМЕНЕНИЕ ПРОЕКТА:</a:t>
            </a:r>
            <a:endParaRPr sz="3600"/>
          </a:p>
        </p:txBody>
      </p:sp>
      <p:sp>
        <p:nvSpPr>
          <p:cNvPr id="220" name="Google Shape;220;g9a47941722_0_1"/>
          <p:cNvSpPr txBox="1">
            <a:spLocks noGrp="1"/>
          </p:cNvSpPr>
          <p:nvPr>
            <p:ph type="body" idx="1"/>
          </p:nvPr>
        </p:nvSpPr>
        <p:spPr>
          <a:xfrm>
            <a:off x="334475" y="1066425"/>
            <a:ext cx="10607700" cy="205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Создание</a:t>
            </a:r>
            <a:r>
              <a:rPr lang="en-US" sz="2000" dirty="0"/>
              <a:t> </a:t>
            </a:r>
            <a:r>
              <a:rPr lang="en-US" sz="2000" dirty="0" err="1"/>
              <a:t>методического</a:t>
            </a:r>
            <a:r>
              <a:rPr lang="en-US" sz="2000" dirty="0"/>
              <a:t> </a:t>
            </a:r>
            <a:r>
              <a:rPr lang="en-US" sz="2000" dirty="0" err="1"/>
              <a:t>материала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учителя</a:t>
            </a:r>
            <a:r>
              <a:rPr lang="en-US" sz="2000" dirty="0"/>
              <a:t>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Создание</a:t>
            </a:r>
            <a:r>
              <a:rPr lang="en-US" sz="2000" dirty="0"/>
              <a:t> </a:t>
            </a:r>
            <a:r>
              <a:rPr lang="en-US" sz="2000" dirty="0" err="1"/>
              <a:t>рабочей</a:t>
            </a:r>
            <a:r>
              <a:rPr lang="en-US" sz="2000" dirty="0"/>
              <a:t> </a:t>
            </a:r>
            <a:r>
              <a:rPr lang="en-US" sz="2000" dirty="0" err="1"/>
              <a:t>тетради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учащихся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Создание</a:t>
            </a:r>
            <a:r>
              <a:rPr lang="en-US" sz="2000" dirty="0"/>
              <a:t> </a:t>
            </a:r>
            <a:r>
              <a:rPr lang="en-US" sz="2000" dirty="0" err="1"/>
              <a:t>контрольно-измерительного</a:t>
            </a:r>
            <a:r>
              <a:rPr lang="en-US" sz="2000" dirty="0"/>
              <a:t> </a:t>
            </a:r>
            <a:r>
              <a:rPr lang="en-US" sz="2000" dirty="0" err="1"/>
              <a:t>материала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Применение</a:t>
            </a:r>
            <a:r>
              <a:rPr lang="en-US" sz="2000" dirty="0"/>
              <a:t> в </a:t>
            </a:r>
            <a:r>
              <a:rPr lang="en-US" sz="2000" dirty="0" err="1"/>
              <a:t>различных</a:t>
            </a:r>
            <a:r>
              <a:rPr lang="en-US" sz="2000" dirty="0"/>
              <a:t> </a:t>
            </a:r>
            <a:r>
              <a:rPr lang="en-US" sz="2000" dirty="0" err="1"/>
              <a:t>мероприятиях</a:t>
            </a:r>
            <a:r>
              <a:rPr lang="en-US" sz="2000" dirty="0"/>
              <a:t> </a:t>
            </a:r>
            <a:r>
              <a:rPr lang="en-US" sz="2000" dirty="0" err="1"/>
              <a:t>дополнительного</a:t>
            </a:r>
            <a:r>
              <a:rPr lang="en-US" sz="2000" dirty="0"/>
              <a:t> </a:t>
            </a:r>
            <a:r>
              <a:rPr lang="en-US" sz="2000" dirty="0" err="1"/>
              <a:t>образования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Использование</a:t>
            </a:r>
            <a:r>
              <a:rPr lang="en-US" sz="2000" dirty="0"/>
              <a:t> </a:t>
            </a:r>
            <a:r>
              <a:rPr lang="en-US" sz="2000" dirty="0" err="1"/>
              <a:t>каждого</a:t>
            </a:r>
            <a:r>
              <a:rPr lang="en-US" sz="2000" dirty="0"/>
              <a:t> </a:t>
            </a:r>
            <a:r>
              <a:rPr lang="en-US" sz="2000" dirty="0" err="1"/>
              <a:t>дидактического</a:t>
            </a:r>
            <a:r>
              <a:rPr lang="en-US" sz="2000" dirty="0"/>
              <a:t> </a:t>
            </a:r>
            <a:r>
              <a:rPr lang="en-US" sz="2000" dirty="0" err="1"/>
              <a:t>материала</a:t>
            </a:r>
            <a:r>
              <a:rPr lang="en-US" sz="2000" dirty="0"/>
              <a:t>,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отдельную</a:t>
            </a:r>
            <a:r>
              <a:rPr lang="en-US" sz="2000" dirty="0"/>
              <a:t> </a:t>
            </a:r>
            <a:r>
              <a:rPr lang="en-US" sz="2000" dirty="0" err="1"/>
              <a:t>единицу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>
                <a:solidFill>
                  <a:srgbClr val="FFFFFF"/>
                </a:solidFill>
              </a:rPr>
              <a:t>Создание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пособия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для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родителей</a:t>
            </a:r>
            <a:r>
              <a:rPr lang="ru-RU" sz="2000" dirty="0">
                <a:solidFill>
                  <a:srgbClr val="FFFFFF"/>
                </a:solidFill>
              </a:rPr>
              <a:t>, информирование родителей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Создание</a:t>
            </a:r>
            <a:r>
              <a:rPr lang="en-US" sz="2000" dirty="0"/>
              <a:t> </a:t>
            </a:r>
            <a:r>
              <a:rPr lang="en-US" sz="2000" dirty="0" err="1"/>
              <a:t>приложения</a:t>
            </a:r>
            <a:r>
              <a:rPr lang="en-US" sz="2000" dirty="0"/>
              <a:t> МЭШ</a:t>
            </a:r>
            <a:endParaRPr lang="ru-RU" sz="2000" dirty="0"/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</a:pPr>
            <a:endParaRPr sz="2000" dirty="0"/>
          </a:p>
        </p:txBody>
      </p:sp>
      <p:pic>
        <p:nvPicPr>
          <p:cNvPr id="221" name="Google Shape;221;g9a47941722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761" y="2778375"/>
            <a:ext cx="6995524" cy="39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9cc657a6b_0_10"/>
          <p:cNvSpPr txBox="1">
            <a:spLocks noGrp="1"/>
          </p:cNvSpPr>
          <p:nvPr>
            <p:ph type="title"/>
          </p:nvPr>
        </p:nvSpPr>
        <p:spPr>
          <a:xfrm>
            <a:off x="879975" y="764375"/>
            <a:ext cx="106260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УЧАСТНИКИ ПРОЕКТА:</a:t>
            </a:r>
            <a:endParaRPr/>
          </a:p>
        </p:txBody>
      </p:sp>
      <p:sp>
        <p:nvSpPr>
          <p:cNvPr id="151" name="Google Shape;151;g99cc657a6b_0_10"/>
          <p:cNvSpPr txBox="1"/>
          <p:nvPr/>
        </p:nvSpPr>
        <p:spPr>
          <a:xfrm>
            <a:off x="344325" y="2206300"/>
            <a:ext cx="11465100" cy="45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Char char="●"/>
            </a:pPr>
            <a:r>
              <a:rPr lang="en-US" sz="25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КОЛЕСНИКОВА СВЕТЛАНА НИКОЛАЕВНА</a:t>
            </a:r>
            <a:endParaRPr sz="25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Char char="●"/>
            </a:pPr>
            <a:r>
              <a:rPr lang="en-US" sz="25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САЛАХ</a:t>
            </a:r>
            <a:r>
              <a:rPr lang="ru-RU" sz="25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ОВА</a:t>
            </a:r>
            <a:r>
              <a:rPr lang="en-US" sz="25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ВИКТОРИЯ ВАЛЕРЬЕВНА</a:t>
            </a:r>
            <a:endParaRPr sz="7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Char char="●"/>
            </a:pPr>
            <a:r>
              <a:rPr lang="en-US" sz="25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СВЯТКИН СЕРГЕЙ ПЕТРОВИЧ</a:t>
            </a:r>
            <a:endParaRPr sz="25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Char char="●"/>
            </a:pPr>
            <a:r>
              <a:rPr lang="en-US" sz="25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СОЛОМАТИНА ЕКАТЕРИНА ВИТАЛЬЕВНА </a:t>
            </a:r>
            <a:endParaRPr sz="25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Char char="●"/>
            </a:pPr>
            <a:r>
              <a:rPr lang="en-US" sz="25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ФИЛИППОВА МАРИЯ НИКОЛАЕВНА</a:t>
            </a:r>
            <a:endParaRPr sz="25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Char char="●"/>
            </a:pPr>
            <a:r>
              <a:rPr lang="en-US" sz="25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ХАДНЕВИЧ ЕЛЕНА ЮРЬЕВНА</a:t>
            </a:r>
            <a:endParaRPr sz="25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Char char="●"/>
            </a:pPr>
            <a:r>
              <a:rPr lang="en-US" sz="25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ШАМШУРА АНАСТАСИЯ МАКСИМОВНА</a:t>
            </a:r>
            <a:endParaRPr sz="25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 idx="4294967295"/>
          </p:nvPr>
        </p:nvSpPr>
        <p:spPr>
          <a:xfrm>
            <a:off x="0" y="2108200"/>
            <a:ext cx="12192000" cy="3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0"/>
              <a:buFont typeface="Century Gothic"/>
              <a:buNone/>
            </a:pPr>
            <a:br>
              <a:rPr lang="en-US" sz="2790" b="0" i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790" b="0" i="0">
                <a:latin typeface="Century Gothic"/>
                <a:ea typeface="Century Gothic"/>
                <a:cs typeface="Century Gothic"/>
                <a:sym typeface="Century Gothic"/>
              </a:rPr>
              <a:t>ЦЕЛЬ ДАННОЙ РАБОТЫ ЗАКЛЮЧАЕТСЯ В РАЗРАБОТКЕ НОВЫХ, БОЛЕЕ ИНТЕРЕСНЫХ НОВОМУ ПОКОЛЕНИЮ ДЕТЕЙ, БОЛЕЕ ДЕЙСТВЕННЫХ, С ТОЧКИ ЗРЕНИЯ ПЕДАГОГИКИ И ПСИХОЛОГИИ, МЕТОДОВ ПЕРЕДАЧИ ЗНАНИЙ, А ИМЕННО РАЗРАБОТАТЬ И АПРОБИРОВАТЬ НОВЫЕ ДИДАКТИЧЕСКИЕ МАТЕРИАЛЫ И СРЕДСТВА НАГЛЯДНОСТИ.</a:t>
            </a:r>
            <a:br>
              <a:rPr lang="en-US" sz="2790" b="0" i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790" b="0" i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790" b="0" i="0">
                <a:latin typeface="Century Gothic"/>
                <a:ea typeface="Century Gothic"/>
                <a:cs typeface="Century Gothic"/>
                <a:sym typeface="Century Gothic"/>
              </a:rPr>
              <a:t>УЧЕБНЫЙ МОДУЛЬ: СОДЕРЖАНИЕ И МЕТОДИКА ПРЕПОДАВАНИЯ ТЕМ ПО УПРАВЛЕНИЮ ЛИЧНЫМИ ФИНАНСАМИ И ФОРМИРОВАНИЮ СЕМЕЙНОГО БЮДЖЕТА</a:t>
            </a:r>
            <a:br>
              <a:rPr lang="en-US" sz="2790" b="0" i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790" b="0" i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790" b="0" i="0">
                <a:latin typeface="Century Gothic"/>
                <a:ea typeface="Century Gothic"/>
                <a:cs typeface="Century Gothic"/>
                <a:sym typeface="Century Gothic"/>
              </a:rPr>
              <a:t>ВОЗРАСТ УЧАЩИХСЯ: 5 КЛАСС (10+)</a:t>
            </a:r>
            <a:br>
              <a:rPr lang="en-US" sz="2790" b="0" i="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0" i="0">
                <a:latin typeface="Arial"/>
                <a:ea typeface="Arial"/>
                <a:cs typeface="Arial"/>
                <a:sym typeface="Arial"/>
              </a:rPr>
            </a:br>
            <a:r>
              <a:rPr lang="en-US" sz="162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51025" y="867225"/>
            <a:ext cx="12013800" cy="59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ЗАДАЧИ:</a:t>
            </a:r>
            <a:b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0" i="0" baseline="30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baseline="30000"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3100" baseline="30000"/>
              <a:t>ИЗУЧИТЬ И ПРОАНАЛИЗИРОВАТЬ СОВРЕМЕННОЕ СОСТОЯНИЕ МОТИВАЦИИ УЧЕНИЯ В СРЕДНЕЙ ШКОЛЕ.</a:t>
            </a:r>
            <a:endParaRPr sz="3100" baseline="30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br>
              <a:rPr lang="en-US" sz="3100" b="0" i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100" b="0" i="0" baseline="30000">
                <a:latin typeface="Century Gothic"/>
                <a:ea typeface="Century Gothic"/>
                <a:cs typeface="Century Gothic"/>
                <a:sym typeface="Century Gothic"/>
              </a:rPr>
              <a:t>- ПРОСЛЕДИТЬ ИЗМЕНЕНИЕ ДИДАКТИЧЕСКОГО МАТЕРИАЛА В СООТВЕТСТВИИ С СОЦИАЛЬНЫМИ И ТЕХНОЛОГИЧЕСКИМИ АСПЕКТАМИ ВРЕМЕНИ, ТАКИМ ОБРАЗОМ ЧТОБЫ ОНИ РАБОТАЛИ И ВЫПОЛНЯЛИ СВОЮ ОСНОВНУЮ ФУНКЦИЮ.</a:t>
            </a:r>
            <a:endParaRPr sz="3100" b="0" i="0" baseline="30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br>
              <a:rPr lang="en-US" sz="3100" b="0" i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100" b="0" i="0" baseline="30000">
                <a:latin typeface="Century Gothic"/>
                <a:ea typeface="Century Gothic"/>
                <a:cs typeface="Century Gothic"/>
                <a:sym typeface="Century Gothic"/>
              </a:rPr>
              <a:t>- РАЗРАБОТАТЬ СОВРЕМЕННЫЙ ДИДАКТИЧЕСКИЙ МАТЕРИАЛ, СДЕЛАТЬ ЕГО БОЛЕЕ ЖИВЫМ, ИНТЕРЕСНЫМ, ДЕЙСТВЕННЫМ.</a:t>
            </a:r>
            <a:endParaRPr sz="3100" b="0" i="0" baseline="30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br>
              <a:rPr lang="en-US" sz="3100" b="0" i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100" b="0" i="0" baseline="30000">
                <a:latin typeface="Century Gothic"/>
                <a:ea typeface="Century Gothic"/>
                <a:cs typeface="Century Gothic"/>
                <a:sym typeface="Century Gothic"/>
              </a:rPr>
              <a:t>- АПРОБИРОВАТЬ ДАННЫЕ РАЗРАБОТКИ НА ПРАКТИКЕ.</a:t>
            </a:r>
            <a:endParaRPr sz="3100" b="0" i="0" baseline="30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 sz="3100" baseline="30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100" b="0" i="0" baseline="30000">
                <a:latin typeface="Century Gothic"/>
                <a:ea typeface="Century Gothic"/>
                <a:cs typeface="Century Gothic"/>
                <a:sym typeface="Century Gothic"/>
              </a:rPr>
              <a:t>- ПРОАНАЛИЗИРОВАТЬ СООТВЕТСТВУЮЩИЕ РЕЗУЛЬТАТЫ.</a:t>
            </a:r>
            <a:br>
              <a:rPr lang="en-US" sz="3600" b="0" i="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4636008" y="0"/>
            <a:ext cx="75561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35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 r="61974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127000" y="987287"/>
            <a:ext cx="4330700" cy="469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b="0" i="0" u="none" strike="noStrike"/>
              <a:t>ИНТЕРАКТИВНАЯ ЭКОНОМИЧЕСКАЯ ИГРА «С</a:t>
            </a:r>
            <a:r>
              <a:rPr lang="en-US"/>
              <a:t>ЕМЕЙНАЯ КОПИЛКА»</a:t>
            </a:r>
            <a:br>
              <a:rPr lang="en-US" sz="2800" b="0" i="0" u="none" strike="noStrike"/>
            </a:br>
            <a:br>
              <a:rPr lang="en-US" sz="2800" b="0" i="0" u="none" strike="noStrike"/>
            </a:br>
            <a:r>
              <a:rPr lang="en-US" sz="1800" b="0" i="0" u="none" strike="noStrike"/>
              <a:t>СОЛОМАТИНА </a:t>
            </a:r>
            <a:br>
              <a:rPr lang="en-US" sz="1800" b="0"/>
            </a:br>
            <a:r>
              <a:rPr lang="en-US" sz="1800" b="0" i="0" u="none" strike="noStrike"/>
              <a:t>ЕКАТЕРИНА ВИТАЛЬЕВНА </a:t>
            </a:r>
            <a:br>
              <a:rPr lang="en-US" sz="1800" b="0" i="0" u="none" strike="noStrike"/>
            </a:br>
            <a:br>
              <a:rPr lang="en-US" sz="1800" b="0"/>
            </a:br>
            <a:r>
              <a:rPr lang="en-US" sz="1800" b="0" i="0" u="none" strike="noStrike"/>
              <a:t>ШАМШУРА АНАСТАСИЯ МАКСИМОВНА</a:t>
            </a:r>
            <a:br>
              <a:rPr lang="en-US" sz="2800" b="0" i="0" u="none" strike="noStrike"/>
            </a:br>
            <a:endParaRPr sz="2800"/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1"/>
          </p:nvPr>
        </p:nvSpPr>
        <p:spPr>
          <a:xfrm>
            <a:off x="5057825" y="420850"/>
            <a:ext cx="67260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Способствует активизации образовательной деятельности обучающихся, привлечению к работе не только сильных, но и слабых участников, а значит повысить качество изученного материала.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Развивает коммуникативные навыки при работе в группах.</a:t>
            </a:r>
            <a:br>
              <a:rPr lang="en-US" sz="1800"/>
            </a:br>
            <a:endParaRPr sz="1800"/>
          </a:p>
        </p:txBody>
      </p:sp>
      <p:pic>
        <p:nvPicPr>
          <p:cNvPr id="172" name="Google Shape;17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9473" y="2040500"/>
            <a:ext cx="7377683" cy="4652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/>
          <p:nvPr/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35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 r="61974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177800" y="987287"/>
            <a:ext cx="4036391" cy="469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КРОССВОРД</a:t>
            </a:r>
            <a:br>
              <a:rPr lang="en-US" sz="2800"/>
            </a:br>
            <a:br>
              <a:rPr lang="en-US" sz="3600"/>
            </a:br>
            <a:r>
              <a:rPr lang="en-US" sz="1800" b="0" i="0" u="none" strike="noStrike"/>
              <a:t>КОЛЕСНИКОВА СВЕТЛАНА НИКОЛАЕВНА</a:t>
            </a:r>
            <a:br>
              <a:rPr lang="en-US" sz="3600" b="0" i="0" u="none" strike="noStrike"/>
            </a:br>
            <a:r>
              <a:rPr lang="en-US" sz="3600"/>
              <a:t> </a:t>
            </a: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5057825" y="267825"/>
            <a:ext cx="69555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Дидактический материал направлен на самоконтроль и самокоррекцию, тренировку в процессе усвоения учебного материала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/>
          </a:p>
        </p:txBody>
      </p:sp>
      <p:pic>
        <p:nvPicPr>
          <p:cNvPr id="183" name="Google Shape;18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3450" y="2033375"/>
            <a:ext cx="7273976" cy="445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/>
          <p:nvPr/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35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 r="61974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127000" y="987287"/>
            <a:ext cx="4087191" cy="469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ПЛАКАТ «СЕМЕЙНЫЙ БЮДЖЕТ»</a:t>
            </a:r>
            <a:br>
              <a:rPr lang="en-US" sz="3600"/>
            </a:br>
            <a:br>
              <a:rPr lang="en-US" sz="3600"/>
            </a:br>
            <a:r>
              <a:rPr lang="en-US" sz="1800" b="0" i="0" u="none" strike="noStrike"/>
              <a:t>САЛАХОВА ВИКТОРИЯ ВАЛЕРЬЕВНА</a:t>
            </a:r>
            <a:br>
              <a:rPr lang="en-US" sz="3600"/>
            </a:br>
            <a:r>
              <a:rPr lang="en-US" sz="3600"/>
              <a:t> </a:t>
            </a:r>
            <a:endParaRPr/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5057825" y="318825"/>
            <a:ext cx="6815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Использование дидактического материала способствует активизации образовательной деятельности обучающихся, экономии учебного времени.</a:t>
            </a:r>
            <a:endParaRPr sz="1800"/>
          </a:p>
        </p:txBody>
      </p:sp>
      <p:pic>
        <p:nvPicPr>
          <p:cNvPr id="194" name="Google Shape;19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7825" y="2255325"/>
            <a:ext cx="7255425" cy="398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/>
          <p:nvPr/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35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4">
            <a:alphaModFix/>
          </a:blip>
          <a:srcRect r="61974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177800" y="987287"/>
            <a:ext cx="4036391" cy="469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КЕЙСЫ</a:t>
            </a:r>
            <a:br>
              <a:rPr lang="en-US" sz="2800"/>
            </a:br>
            <a:br>
              <a:rPr lang="en-US" sz="3600"/>
            </a:br>
            <a:r>
              <a:rPr lang="en-US" sz="1800"/>
              <a:t>ФИЛИППОВА МАРИЯ НИКОЛАЕВНА</a:t>
            </a:r>
            <a:endParaRPr sz="1800"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4756925" y="178550"/>
            <a:ext cx="7333200" cy="6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Это эффективная коммуникация в процессе коллективного поиска и обоснования решения;</a:t>
            </a:r>
            <a:endParaRPr sz="1800">
              <a:solidFill>
                <a:srgbClr val="FFFFFF"/>
              </a:solidFill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Попробуйте составить бюджет семьи Филипповых на основе следующих данных: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Состав семьи: отец – Евгений, электрик, 40 лет, заработная плата 52 000 рублей в месяц (до вычета НДФЛ), подработка в выходные дни 15000–20 000 рублей в месяц (до вычета НДФЛ) мать – Елена, менеджер, 36 лет, заработная плата 39 000 рублей в месяц (до вычета НДФЛ);  дочь – Виктория, школьница, 11 лет, 5-й класс; сын – Иван, 5 лет, посещает детский сад.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Семья проживает в 3-комнатной квартире площадью 86 м², приобретенной в ипотеку. Задолженность по ипотечному кредиту составляет 850 тыс. рублей под 15% годовых, на срок до 2026 года. Плата за коммунальные услуги – 7000 рублей в месяц.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Плата за детский сад Ивана – в среднем 1500 рублей в месяц.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Плата за школьное обучение Виктории (учебники, питание и т. д.) – в среднем 3000 рублей в месяц.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Расходы на занятия Виктории в спортивной школе – в среднем 1700 рублей в месяц.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е) Расходы родителей на проезд к месту работы и обратно, питание на работе составляют 8100 рублей в месяц.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778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качестве первого шага необходимо зафиксировать все обязательные расходы семьи Филипповых, приведенные в условиях кейса. Затем следует определить располагаемый доход (за вычетом налогов) и рассчитать, какие суммы остаются у Филипповых на остальные расходы. Предложите школьникам привести перечень иных расходов семьи и отметить, какие из них являются необходимыми (например, расходы на питание, одежду), а какие – опциональными (например, расходы на различные формы проведения досуга). Попросите школьников рассказать о бюджете своей семьи. Какие советы они могли бы дать семье Филипповых по оптимизации бюджета?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/>
          <p:nvPr/>
        </p:nvSpPr>
        <p:spPr>
          <a:xfrm>
            <a:off x="4636008" y="0"/>
            <a:ext cx="75561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35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4">
            <a:alphaModFix/>
          </a:blip>
          <a:srcRect r="61974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 txBox="1">
            <a:spLocks noGrp="1"/>
          </p:cNvSpPr>
          <p:nvPr>
            <p:ph type="title"/>
          </p:nvPr>
        </p:nvSpPr>
        <p:spPr>
          <a:xfrm>
            <a:off x="190500" y="987274"/>
            <a:ext cx="4023600" cy="5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</a:rPr>
              <a:t>БРОШЮРА ДЛЯ РОДИТЕЛЕЙ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СВЯТКИН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 СЕРГЕЙ ПЕТРОВИЧ</a:t>
            </a:r>
            <a:br>
              <a:rPr lang="ru-RU" sz="1800" dirty="0">
                <a:solidFill>
                  <a:srgbClr val="FFFFFF"/>
                </a:solidFill>
              </a:rPr>
            </a:br>
            <a:br>
              <a:rPr lang="ru-RU" sz="1800" dirty="0">
                <a:solidFill>
                  <a:srgbClr val="FFFFFF"/>
                </a:solidFill>
              </a:rPr>
            </a:br>
            <a:r>
              <a:rPr lang="ru-RU" sz="1800" dirty="0">
                <a:solidFill>
                  <a:srgbClr val="FFFFFF"/>
                </a:solidFill>
              </a:rPr>
              <a:t>СОЛОМАТИНА </a:t>
            </a:r>
            <a:br>
              <a:rPr lang="ru-RU" sz="1800" dirty="0">
                <a:solidFill>
                  <a:srgbClr val="FFFFFF"/>
                </a:solidFill>
              </a:rPr>
            </a:br>
            <a:r>
              <a:rPr lang="ru-RU" sz="1800" dirty="0">
                <a:solidFill>
                  <a:srgbClr val="FFFFFF"/>
                </a:solidFill>
              </a:rPr>
              <a:t>ЕКАТЕРИНА ВИТАЛЬЕНА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ХАДНЕВИЧ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 ЕЛЕНА ЮРЬЕВНА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dirty="0"/>
          </a:p>
        </p:txBody>
      </p:sp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4826508" y="216816"/>
            <a:ext cx="6746400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 dirty="0" err="1">
                <a:solidFill>
                  <a:srgbClr val="FFFFFF"/>
                </a:solidFill>
              </a:rPr>
              <a:t>Данный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материал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призван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помочь</a:t>
            </a:r>
            <a:r>
              <a:rPr lang="ru-RU" sz="1800" dirty="0">
                <a:solidFill>
                  <a:srgbClr val="FFFFFF"/>
                </a:solidFill>
              </a:rPr>
              <a:t> родителям</a:t>
            </a:r>
            <a:r>
              <a:rPr lang="en-US" sz="1800" dirty="0">
                <a:solidFill>
                  <a:srgbClr val="FFFFFF"/>
                </a:solidFill>
              </a:rPr>
              <a:t> в </a:t>
            </a:r>
            <a:r>
              <a:rPr lang="en-US" sz="1800" dirty="0" err="1">
                <a:solidFill>
                  <a:srgbClr val="FFFFFF"/>
                </a:solidFill>
              </a:rPr>
              <a:t>общении</a:t>
            </a:r>
            <a:r>
              <a:rPr lang="en-US" sz="1800" dirty="0">
                <a:solidFill>
                  <a:srgbClr val="FFFFFF"/>
                </a:solidFill>
              </a:rPr>
              <a:t> с </a:t>
            </a:r>
            <a:r>
              <a:rPr lang="en-US" sz="1800" dirty="0" err="1">
                <a:solidFill>
                  <a:srgbClr val="FFFFFF"/>
                </a:solidFill>
              </a:rPr>
              <a:t>собственным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ребёнком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на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пути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освоения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финансовой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грамотности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sz="1800" dirty="0">
              <a:solidFill>
                <a:srgbClr val="FFFFFF"/>
              </a:solidFill>
            </a:endParaRPr>
          </a:p>
          <a:p>
            <a:pPr marL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E2FC65-79A8-44FD-81A4-85B83C59E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821" y="1390624"/>
            <a:ext cx="4993633" cy="3531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A365DC-7E96-4610-BBB2-5C842CEAE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000" y="2705640"/>
            <a:ext cx="5345987" cy="3780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681</Words>
  <Application>Microsoft Office PowerPoint</Application>
  <PresentationFormat>Широкоэкранный</PresentationFormat>
  <Paragraphs>59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След самолета</vt:lpstr>
      <vt:lpstr>РАЗРАБОТКА ДИДАКТИЧЕСКИХ МАТЕРИАЛОВ </vt:lpstr>
      <vt:lpstr>УЧАСТНИКИ ПРОЕКТА:</vt:lpstr>
      <vt:lpstr> ЦЕЛЬ ДАННОЙ РАБОТЫ ЗАКЛЮЧАЕТСЯ В РАЗРАБОТКЕ НОВЫХ, БОЛЕЕ ИНТЕРЕСНЫХ НОВОМУ ПОКОЛЕНИЮ ДЕТЕЙ, БОЛЕЕ ДЕЙСТВЕННЫХ, С ТОЧКИ ЗРЕНИЯ ПЕДАГОГИКИ И ПСИХОЛОГИИ, МЕТОДОВ ПЕРЕДАЧИ ЗНАНИЙ, А ИМЕННО РАЗРАБОТАТЬ И АПРОБИРОВАТЬ НОВЫЕ ДИДАКТИЧЕСКИЕ МАТЕРИАЛЫ И СРЕДСТВА НАГЛЯДНОСТИ.  УЧЕБНЫЙ МОДУЛЬ: СОДЕРЖАНИЕ И МЕТОДИКА ПРЕПОДАВАНИЯ ТЕМ ПО УПРАВЛЕНИЮ ЛИЧНЫМИ ФИНАНСАМИ И ФОРМИРОВАНИЮ СЕМЕЙНОГО БЮДЖЕТА  ВОЗРАСТ УЧАЩИХСЯ: 5 КЛАСС (10+)  . </vt:lpstr>
      <vt:lpstr>ЗАДАЧИ:  - ИЗУЧИТЬ И ПРОАНАЛИЗИРОВАТЬ СОВРЕМЕННОЕ СОСТОЯНИЕ МОТИВАЦИИ УЧЕНИЯ В СРЕДНЕЙ ШКОЛЕ.  - ПРОСЛЕДИТЬ ИЗМЕНЕНИЕ ДИДАКТИЧЕСКОГО МАТЕРИАЛА В СООТВЕТСТВИИ С СОЦИАЛЬНЫМИ И ТЕХНОЛОГИЧЕСКИМИ АСПЕКТАМИ ВРЕМЕНИ, ТАКИМ ОБРАЗОМ ЧТОБЫ ОНИ РАБОТАЛИ И ВЫПОЛНЯЛИ СВОЮ ОСНОВНУЮ ФУНКЦИЮ.  - РАЗРАБОТАТЬ СОВРЕМЕННЫЙ ДИДАКТИЧЕСКИЙ МАТЕРИАЛ, СДЕЛАТЬ ЕГО БОЛЕЕ ЖИВЫМ, ИНТЕРЕСНЫМ, ДЕЙСТВЕННЫМ.  - АПРОБИРОВАТЬ ДАННЫЕ РАЗРАБОТКИ НА ПРАКТИКЕ.  - ПРОАНАЛИЗИРОВАТЬ СООТВЕТСТВУЮЩИЕ РЕЗУЛЬТАТЫ. </vt:lpstr>
      <vt:lpstr>ИНТЕРАКТИВНАЯ ЭКОНОМИЧЕСКАЯ ИГРА «СЕМЕЙНАЯ КОПИЛКА»  СОЛОМАТИНА  ЕКАТЕРИНА ВИТАЛЬЕВНА   ШАМШУРА АНАСТАСИЯ МАКСИМОВНА </vt:lpstr>
      <vt:lpstr>КРОССВОРД  КОЛЕСНИКОВА СВЕТЛАНА НИКОЛАЕВНА  </vt:lpstr>
      <vt:lpstr>ПЛАКАТ «СЕМЕЙНЫЙ БЮДЖЕТ»  САЛАХОВА ВИКТОРИЯ ВАЛЕРЬЕВНА  </vt:lpstr>
      <vt:lpstr>КЕЙСЫ  ФИЛИППОВА МАРИЯ НИКОЛАЕВНА</vt:lpstr>
      <vt:lpstr>БРОШЮРА ДЛЯ РОДИТЕЛЕЙ  СВЯТКИН  СЕРГЕЙ ПЕТРОВИЧ  СОЛОМАТИНА  ЕКАТЕРИНА ВИТАЛЬЕНА  ХАДНЕВИЧ  ЕЛЕНА ЮРЬЕВНА </vt:lpstr>
      <vt:lpstr>ПРАКТИЧЕСКОЕ ПРИМЕНЕНИЕ ПРОЕКТА: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ДИДАКТИЧЕСКИХ МАТЕРИАЛОВ</dc:title>
  <dc:creator>Maria Filippova</dc:creator>
  <cp:lastModifiedBy>Katrin Solomatina</cp:lastModifiedBy>
  <cp:revision>6</cp:revision>
  <dcterms:created xsi:type="dcterms:W3CDTF">2020-09-19T16:23:16Z</dcterms:created>
  <dcterms:modified xsi:type="dcterms:W3CDTF">2020-09-25T16:03:58Z</dcterms:modified>
</cp:coreProperties>
</file>