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Nunito"/>
      <p:regular r:id="rId15"/>
      <p:bold r:id="rId16"/>
      <p:italic r:id="rId17"/>
      <p:boldItalic r:id="rId18"/>
    </p:embeddedFont>
    <p:embeddedFont>
      <p:font typeface="Source Code Pro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SourceCodePro-bold.fntdata"/><Relationship Id="rId11" Type="http://schemas.openxmlformats.org/officeDocument/2006/relationships/slide" Target="slides/slide6.xml"/><Relationship Id="rId22" Type="http://schemas.openxmlformats.org/officeDocument/2006/relationships/font" Target="fonts/SourceCodePro-boldItalic.fntdata"/><Relationship Id="rId10" Type="http://schemas.openxmlformats.org/officeDocument/2006/relationships/slide" Target="slides/slide5.xml"/><Relationship Id="rId21" Type="http://schemas.openxmlformats.org/officeDocument/2006/relationships/font" Target="fonts/SourceCodePro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Nunito-regular.fntdata"/><Relationship Id="rId14" Type="http://schemas.openxmlformats.org/officeDocument/2006/relationships/slide" Target="slides/slide9.xml"/><Relationship Id="rId17" Type="http://schemas.openxmlformats.org/officeDocument/2006/relationships/font" Target="fonts/Nunito-italic.fntdata"/><Relationship Id="rId16" Type="http://schemas.openxmlformats.org/officeDocument/2006/relationships/font" Target="fonts/Nunito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SourceCodePro-regular.fntdata"/><Relationship Id="rId6" Type="http://schemas.openxmlformats.org/officeDocument/2006/relationships/slide" Target="slides/slide1.xml"/><Relationship Id="rId18" Type="http://schemas.openxmlformats.org/officeDocument/2006/relationships/font" Target="fonts/Nunito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ocs.google.com/presentation/d/1x5ijdHwN42Chs87ZW47zncQFBdv3Pz4wjHk31wnpbEU/edit#slide=id.ga0078597f2_0_105" TargetMode="Externa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learningapps.org/display?v=py1hx6ne220" TargetMode="Externa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ocs.google.com/presentation/d/1x5ijdHwN42Chs87ZW47zncQFBdv3Pz4wjHk31wnpbEU/edit#slide=id.ga0078597f2_0_105" TargetMode="External"/><Relationship Id="rId3" Type="http://schemas.openxmlformats.org/officeDocument/2006/relationships/hyperlink" Target="https://learningapps.org/display?v=pfc496f5a20" TargetMode="Externa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ocs.google.com/presentation/d/1x5ijdHwN42Chs87ZW47zncQFBdv3Pz4wjHk31wnpbEU/edit#slide=id.p" TargetMode="External"/><Relationship Id="rId3" Type="http://schemas.openxmlformats.org/officeDocument/2006/relationships/hyperlink" Target="https://learningapps.org/display?v=pxz9njbat20" TargetMode="Externa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9e4bada9b5_1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9e4bada9b5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9e4bada9b5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9e4bada9b5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/>
              <a:t>               </a:t>
            </a:r>
            <a:r>
              <a:rPr lang="ru" sz="2100"/>
              <a:t>ГКОУ Школа “Технологии обучения”</a:t>
            </a:r>
            <a:endParaRPr sz="21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9e4bada9b5_1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9e4bada9b5_1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9e4bada9b5_3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9e4bada9b5_3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/>
              <a:t>Для закрепления понятия используются следующие материалы: </a:t>
            </a:r>
            <a:r>
              <a:rPr b="1" lang="ru" sz="1500" u="sng">
                <a:solidFill>
                  <a:schemeClr val="hlink"/>
                </a:solidFill>
                <a:highlight>
                  <a:srgbClr val="00FFFF"/>
                </a:highlight>
                <a:hlinkClick r:id="rId2"/>
              </a:rPr>
              <a:t>словарь</a:t>
            </a:r>
            <a:r>
              <a:rPr b="1" lang="ru" sz="1500"/>
              <a:t> </a:t>
            </a:r>
            <a:endParaRPr b="1" sz="15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9e4bada9b5_0_2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9e4bada9b5_0_2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500">
                <a:solidFill>
                  <a:schemeClr val="dk1"/>
                </a:solidFill>
              </a:rPr>
              <a:t>Для закрепления понятия используются следующие материалы: игра </a:t>
            </a:r>
            <a:r>
              <a:rPr lang="ru" sz="1500" u="sng">
                <a:solidFill>
                  <a:schemeClr val="hlink"/>
                </a:solidFill>
                <a:highlight>
                  <a:srgbClr val="00FFFF"/>
                </a:highlight>
                <a:hlinkClick r:id="rId2"/>
              </a:rPr>
              <a:t>“Мемори” </a:t>
            </a:r>
            <a:r>
              <a:rPr lang="ru" sz="1500">
                <a:solidFill>
                  <a:schemeClr val="dk1"/>
                </a:solidFill>
              </a:rPr>
              <a:t>(memory) на платформе LearningApps: https://learningapps.org/display?v=py1hx6ne220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9e4bada9b5_1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9e4bada9b5_1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chemeClr val="dk1"/>
                </a:solidFill>
              </a:rPr>
              <a:t>Для закрепления понятия используются следующие материалы: </a:t>
            </a:r>
            <a:r>
              <a:rPr lang="ru" u="sng">
                <a:solidFill>
                  <a:schemeClr val="hlink"/>
                </a:solidFill>
                <a:hlinkClick r:id="rId2"/>
              </a:rPr>
              <a:t>словарь</a:t>
            </a:r>
            <a:r>
              <a:rPr lang="ru"/>
              <a:t>. </a:t>
            </a:r>
            <a:r>
              <a:rPr lang="ru">
                <a:solidFill>
                  <a:schemeClr val="dk1"/>
                </a:solidFill>
              </a:rPr>
              <a:t>Логические упражнения на материале пословиц и поговорок с последующим обсуждением содержательного компонента</a:t>
            </a:r>
            <a:r>
              <a:rPr lang="ru">
                <a:solidFill>
                  <a:schemeClr val="dk1"/>
                </a:solidFill>
                <a:highlight>
                  <a:srgbClr val="00FFFF"/>
                </a:highlight>
              </a:rPr>
              <a:t> </a:t>
            </a:r>
            <a:r>
              <a:rPr lang="ru" u="sng">
                <a:solidFill>
                  <a:srgbClr val="1155CC"/>
                </a:solidFill>
                <a:highlight>
                  <a:srgbClr val="00FFFF"/>
                </a:highlight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Собери пословицы и поговорки</a:t>
            </a:r>
            <a:endParaRPr>
              <a:solidFill>
                <a:schemeClr val="dk1"/>
              </a:solidFill>
              <a:highlight>
                <a:srgbClr val="00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a041a2ffc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a041a2ffc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Задание</a:t>
            </a:r>
            <a:r>
              <a:rPr lang="ru"/>
              <a:t>: обозначь цифрами какие расходы представлены на слайде, выполняется в программе “Просмотр”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AF7B51"/>
              </a:buClr>
              <a:buSzPts val="1100"/>
              <a:buFont typeface="Arial"/>
              <a:buNone/>
            </a:pPr>
            <a:r>
              <a:rPr lang="ru" sz="1200"/>
              <a:t>Для закрепления понятия используются следующие материалы: </a:t>
            </a:r>
            <a:r>
              <a:rPr lang="ru" sz="1200" u="sng">
                <a:hlinkClick r:id="rId2"/>
              </a:rPr>
              <a:t>словарь</a:t>
            </a:r>
            <a:r>
              <a:rPr lang="ru" sz="1200"/>
              <a:t>, </a:t>
            </a:r>
            <a:r>
              <a:rPr lang="ru" sz="1200" u="sng">
                <a:highlight>
                  <a:srgbClr val="00FFFF"/>
                </a:highlight>
                <a:hlinkClick r:id="rId3"/>
              </a:rPr>
              <a:t>кроссворд</a:t>
            </a:r>
            <a:r>
              <a:rPr lang="ru" sz="1200"/>
              <a:t> </a:t>
            </a:r>
            <a:r>
              <a:rPr lang="ru" sz="1200">
                <a:solidFill>
                  <a:schemeClr val="dk1"/>
                </a:solidFill>
              </a:rPr>
              <a:t>на платформе LearningApps ССЫЛКА: </a:t>
            </a:r>
            <a:r>
              <a:rPr lang="ru" sz="900">
                <a:solidFill>
                  <a:schemeClr val="dk1"/>
                </a:solidFill>
              </a:rPr>
              <a:t>https://learningapps.org/display?v=pxz9njbat20</a:t>
            </a:r>
            <a:endParaRPr sz="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9e4bada9b5_1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9e4bada9b5_1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/>
              <a:t>               </a:t>
            </a:r>
            <a:r>
              <a:rPr b="1" lang="ru" sz="2400"/>
              <a:t>СПАСИБО ЗА ВНИМАНИЕ!</a:t>
            </a:r>
            <a:endParaRPr b="1" sz="2400"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6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Google Shape;34;p2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35" name="Google Shape;35;p2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9" name="Google Shape;119;p11"/>
          <p:cNvSpPr txBox="1"/>
          <p:nvPr>
            <p:ph hasCustomPrompt="1" type="title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/>
          <p:nvPr>
            <p:ph idx="1" type="body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ctr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1" name="Google Shape;121;p1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" name="Google Shape;47;p3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8" name="Google Shape;48;p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dk2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4" name="Google Shape;54;p4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dk2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1" name="Google Shape;61;p5"/>
          <p:cNvSpPr txBox="1"/>
          <p:nvPr>
            <p:ph idx="1" type="body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2" name="Google Shape;62;p5"/>
          <p:cNvSpPr txBox="1"/>
          <p:nvPr>
            <p:ph idx="2" type="body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3" name="Google Shape;63;p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dk2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9" name="Google Shape;69;p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accent3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7"/>
          <p:cNvSpPr txBox="1"/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5" name="Google Shape;75;p7"/>
          <p:cNvSpPr txBox="1"/>
          <p:nvPr>
            <p:ph idx="1" type="body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7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" name="Google Shape;93;p8"/>
          <p:cNvSpPr txBox="1"/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4" name="Google Shape;94;p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dk2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9"/>
          <p:cNvSpPr txBox="1"/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00" name="Google Shape;100;p9"/>
          <p:cNvSpPr txBox="1"/>
          <p:nvPr>
            <p:ph idx="1" type="subTitle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1" name="Google Shape;101;p9"/>
          <p:cNvSpPr txBox="1"/>
          <p:nvPr>
            <p:ph idx="2" type="body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2" name="Google Shape;102;p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accen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0"/>
          <p:cNvSpPr txBox="1"/>
          <p:nvPr>
            <p:ph idx="1" type="body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8" name="Google Shape;108;p10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hift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docs.google.com/document/d/1APRadqJtTPDXP3DvHuufyRpNYTm3mnun9UYH41q_Y6s/edit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docs.google.com/presentation/d/1x5ijdHwN42Chs87ZW47zncQFBdv3Pz4wjHk31wnpbEU/edit#slide=id.ga0078597f2_0_105" TargetMode="External"/><Relationship Id="rId4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2.png"/><Relationship Id="rId6" Type="http://schemas.openxmlformats.org/officeDocument/2006/relationships/hyperlink" Target="https://learningapps.org/display?v=py1hx6ne220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5" Type="http://schemas.openxmlformats.org/officeDocument/2006/relationships/image" Target="../media/image3.png"/><Relationship Id="rId6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/>
          <p:nvPr>
            <p:ph type="ctrTitle"/>
          </p:nvPr>
        </p:nvSpPr>
        <p:spPr>
          <a:xfrm>
            <a:off x="311700" y="744575"/>
            <a:ext cx="8520600" cy="388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134F5C"/>
                </a:solidFill>
              </a:rPr>
              <a:t>ПРОЕКТНАЯ РАБОТА</a:t>
            </a:r>
            <a:endParaRPr b="1">
              <a:solidFill>
                <a:srgbClr val="134F5C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134F5C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900">
                <a:solidFill>
                  <a:srgbClr val="134F5C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Тема</a:t>
            </a:r>
            <a:r>
              <a:rPr b="1" lang="ru" sz="2900">
                <a:solidFill>
                  <a:srgbClr val="134F5C"/>
                </a:solidFill>
              </a:rPr>
              <a:t>:</a:t>
            </a:r>
            <a:r>
              <a:rPr lang="ru" sz="2900">
                <a:solidFill>
                  <a:srgbClr val="134F5C"/>
                </a:solidFill>
              </a:rPr>
              <a:t> Откуда поступают деньги. </a:t>
            </a:r>
            <a:endParaRPr sz="2900">
              <a:solidFill>
                <a:srgbClr val="134F5C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900">
                <a:solidFill>
                  <a:srgbClr val="134F5C"/>
                </a:solidFill>
              </a:rPr>
              <a:t>Как их хранить и тратить.</a:t>
            </a:r>
            <a:endParaRPr sz="2900">
              <a:solidFill>
                <a:srgbClr val="134F5C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300">
                <a:solidFill>
                  <a:srgbClr val="134F5C"/>
                </a:solidFill>
              </a:rPr>
              <a:t>Модуль 2</a:t>
            </a:r>
            <a:r>
              <a:rPr lang="ru" sz="3200">
                <a:solidFill>
                  <a:srgbClr val="134F5C"/>
                </a:solidFill>
              </a:rPr>
              <a:t>. </a:t>
            </a:r>
            <a:r>
              <a:rPr lang="ru" sz="1900">
                <a:solidFill>
                  <a:srgbClr val="134F5C"/>
                </a:solidFill>
              </a:rPr>
              <a:t>Содержание и методика преподавания тем по управлению личными финансами и формированию семейного бюджета. </a:t>
            </a:r>
            <a:endParaRPr sz="1900">
              <a:solidFill>
                <a:srgbClr val="134F5C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rgbClr val="134F5C"/>
              </a:solidFill>
            </a:endParaRPr>
          </a:p>
        </p:txBody>
      </p:sp>
      <p:sp>
        <p:nvSpPr>
          <p:cNvPr id="129" name="Google Shape;129;p13"/>
          <p:cNvSpPr txBox="1"/>
          <p:nvPr>
            <p:ph idx="1" type="subTitle"/>
          </p:nvPr>
        </p:nvSpPr>
        <p:spPr>
          <a:xfrm flipH="1">
            <a:off x="311700" y="3626700"/>
            <a:ext cx="8520600" cy="46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300">
                <a:solidFill>
                  <a:srgbClr val="0000FF"/>
                </a:solidFill>
              </a:rPr>
              <a:t>Группа № 16</a:t>
            </a:r>
            <a:endParaRPr b="1" sz="23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/>
          <p:nvPr>
            <p:ph type="title"/>
          </p:nvPr>
        </p:nvSpPr>
        <p:spPr>
          <a:xfrm>
            <a:off x="819150" y="179050"/>
            <a:ext cx="7505700" cy="61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134F5C"/>
                </a:solidFill>
              </a:rPr>
              <a:t>Ц</a:t>
            </a:r>
            <a:r>
              <a:rPr b="1" lang="ru">
                <a:solidFill>
                  <a:srgbClr val="134F5C"/>
                </a:solidFill>
              </a:rPr>
              <a:t>ель и задачи проекта</a:t>
            </a:r>
            <a:endParaRPr b="1">
              <a:solidFill>
                <a:srgbClr val="134F5C"/>
              </a:solidFill>
            </a:endParaRPr>
          </a:p>
        </p:txBody>
      </p:sp>
      <p:sp>
        <p:nvSpPr>
          <p:cNvPr id="135" name="Google Shape;135;p14"/>
          <p:cNvSpPr txBox="1"/>
          <p:nvPr>
            <p:ph idx="1" type="body"/>
          </p:nvPr>
        </p:nvSpPr>
        <p:spPr>
          <a:xfrm>
            <a:off x="380475" y="795250"/>
            <a:ext cx="8293800" cy="419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rgbClr val="134F5C"/>
                </a:solidFill>
                <a:latin typeface="Nunito"/>
                <a:ea typeface="Nunito"/>
                <a:cs typeface="Nunito"/>
                <a:sym typeface="Nunito"/>
              </a:rPr>
              <a:t>Цель</a:t>
            </a:r>
            <a:r>
              <a:rPr lang="ru" sz="2100">
                <a:solidFill>
                  <a:srgbClr val="134F5C"/>
                </a:solidFill>
                <a:latin typeface="Nunito"/>
                <a:ea typeface="Nunito"/>
                <a:cs typeface="Nunito"/>
                <a:sym typeface="Nunito"/>
              </a:rPr>
              <a:t>: формирование </a:t>
            </a:r>
            <a:r>
              <a:rPr b="1" lang="ru" sz="2100">
                <a:solidFill>
                  <a:srgbClr val="134F5C"/>
                </a:solidFill>
                <a:latin typeface="Nunito"/>
                <a:ea typeface="Nunito"/>
                <a:cs typeface="Nunito"/>
                <a:sym typeface="Nunito"/>
              </a:rPr>
              <a:t>начальных</a:t>
            </a:r>
            <a:r>
              <a:rPr lang="ru" sz="2100">
                <a:solidFill>
                  <a:srgbClr val="134F5C"/>
                </a:solidFill>
                <a:latin typeface="Nunito"/>
                <a:ea typeface="Nunito"/>
                <a:cs typeface="Nunito"/>
                <a:sym typeface="Nunito"/>
              </a:rPr>
              <a:t> представлений о деньгах у обучающихся по  адаптированной основной общеобразовательной программе для детей с умственной отсталостью (интеллектуальными нарушениями) (АООП 9.1) 5-7 классов</a:t>
            </a:r>
            <a:endParaRPr sz="2100">
              <a:solidFill>
                <a:srgbClr val="134F5C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rgbClr val="134F5C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rgbClr val="134F5C"/>
                </a:solidFill>
                <a:latin typeface="Nunito"/>
                <a:ea typeface="Nunito"/>
                <a:cs typeface="Nunito"/>
                <a:sym typeface="Nunito"/>
              </a:rPr>
              <a:t>Задачи:</a:t>
            </a:r>
            <a:r>
              <a:rPr lang="ru" sz="2100">
                <a:solidFill>
                  <a:srgbClr val="134F5C"/>
                </a:solidFill>
                <a:latin typeface="Nunito"/>
                <a:ea typeface="Nunito"/>
                <a:cs typeface="Nunito"/>
                <a:sym typeface="Nunito"/>
              </a:rPr>
              <a:t> познакомить с понятиями “деньги”; рассказать о поступлении доходов и расходовании личных средств; обучение безопасному поведению в области финансов.</a:t>
            </a:r>
            <a:endParaRPr sz="2100">
              <a:solidFill>
                <a:srgbClr val="134F5C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rgbClr val="134F5C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rgbClr val="134F5C"/>
                </a:solidFill>
                <a:latin typeface="Nunito"/>
                <a:ea typeface="Nunito"/>
                <a:cs typeface="Nunito"/>
                <a:sym typeface="Nunito"/>
              </a:rPr>
              <a:t>Основные понятия</a:t>
            </a:r>
            <a:r>
              <a:rPr lang="ru" sz="2100">
                <a:solidFill>
                  <a:srgbClr val="134F5C"/>
                </a:solidFill>
                <a:latin typeface="Nunito"/>
                <a:ea typeface="Nunito"/>
                <a:cs typeface="Nunito"/>
                <a:sym typeface="Nunito"/>
              </a:rPr>
              <a:t>: деньги, доходы, расходы, стипендия, пенсия по инвалидности и по старости, заработная плата.</a:t>
            </a:r>
            <a:endParaRPr sz="2100">
              <a:solidFill>
                <a:srgbClr val="134F5C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5"/>
          <p:cNvSpPr txBox="1"/>
          <p:nvPr>
            <p:ph type="title"/>
          </p:nvPr>
        </p:nvSpPr>
        <p:spPr>
          <a:xfrm>
            <a:off x="819150" y="5721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134F5C"/>
                </a:solidFill>
              </a:rPr>
              <a:t>Состав проектной группы</a:t>
            </a:r>
            <a:endParaRPr b="1">
              <a:solidFill>
                <a:srgbClr val="134F5C"/>
              </a:solidFill>
            </a:endParaRPr>
          </a:p>
        </p:txBody>
      </p:sp>
      <p:sp>
        <p:nvSpPr>
          <p:cNvPr id="141" name="Google Shape;141;p15"/>
          <p:cNvSpPr txBox="1"/>
          <p:nvPr>
            <p:ph idx="1" type="body"/>
          </p:nvPr>
        </p:nvSpPr>
        <p:spPr>
          <a:xfrm>
            <a:off x="391125" y="1623275"/>
            <a:ext cx="8382600" cy="268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200">
                <a:solidFill>
                  <a:srgbClr val="134F5C"/>
                </a:solidFill>
              </a:rPr>
              <a:t>Валуева Алла Викторовна - </a:t>
            </a:r>
            <a:r>
              <a:rPr b="1" lang="ru" sz="1800">
                <a:solidFill>
                  <a:srgbClr val="134F5C"/>
                </a:solidFill>
              </a:rPr>
              <a:t>учитель-дефектолог, учитель-логопед</a:t>
            </a:r>
            <a:endParaRPr b="1" sz="1800">
              <a:solidFill>
                <a:srgbClr val="134F5C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ru" sz="2200">
                <a:solidFill>
                  <a:srgbClr val="134F5C"/>
                </a:solidFill>
              </a:rPr>
              <a:t>Васина Марина Владимировна -</a:t>
            </a:r>
            <a:r>
              <a:rPr b="1" lang="ru" sz="1800">
                <a:solidFill>
                  <a:srgbClr val="134F5C"/>
                </a:solidFill>
              </a:rPr>
              <a:t> учитель-дефектолог, </a:t>
            </a:r>
            <a:r>
              <a:rPr b="1" lang="ru" sz="1800">
                <a:solidFill>
                  <a:srgbClr val="134F5C"/>
                </a:solidFill>
              </a:rPr>
              <a:t>учитель-логопед</a:t>
            </a:r>
            <a:endParaRPr b="1" sz="2200">
              <a:solidFill>
                <a:srgbClr val="134F5C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ru" sz="2200">
                <a:solidFill>
                  <a:srgbClr val="134F5C"/>
                </a:solidFill>
              </a:rPr>
              <a:t>Гречаная Ирина Михайловна -</a:t>
            </a:r>
            <a:r>
              <a:rPr b="1" lang="ru" sz="1800">
                <a:solidFill>
                  <a:srgbClr val="134F5C"/>
                </a:solidFill>
              </a:rPr>
              <a:t> учитель-логопед, учитель-дефектолог</a:t>
            </a:r>
            <a:endParaRPr b="1" sz="1800">
              <a:solidFill>
                <a:srgbClr val="134F5C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ru" sz="2200">
                <a:solidFill>
                  <a:srgbClr val="134F5C"/>
                </a:solidFill>
              </a:rPr>
              <a:t>Салькова Евгения Николаевна </a:t>
            </a:r>
            <a:r>
              <a:rPr b="1" lang="ru" sz="1800">
                <a:solidFill>
                  <a:srgbClr val="134F5C"/>
                </a:solidFill>
              </a:rPr>
              <a:t>- учитель-дефектолог, учитель-логопед</a:t>
            </a:r>
            <a:endParaRPr b="1" sz="1800">
              <a:solidFill>
                <a:srgbClr val="134F5C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6"/>
          <p:cNvSpPr txBox="1"/>
          <p:nvPr>
            <p:ph type="title"/>
          </p:nvPr>
        </p:nvSpPr>
        <p:spPr>
          <a:xfrm>
            <a:off x="320850" y="298175"/>
            <a:ext cx="8342400" cy="79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400">
                <a:solidFill>
                  <a:srgbClr val="134F5C"/>
                </a:solidFill>
              </a:rPr>
              <a:t>Специфика </a:t>
            </a:r>
            <a:r>
              <a:rPr b="1" lang="ru" sz="1400">
                <a:solidFill>
                  <a:srgbClr val="134F5C"/>
                </a:solidFill>
              </a:rPr>
              <a:t>формирования начальных представлений о деньгах, с учетом особенностей познавательной деятельности </a:t>
            </a:r>
            <a:r>
              <a:rPr b="1" lang="ru" sz="1400">
                <a:solidFill>
                  <a:srgbClr val="134F5C"/>
                </a:solidFill>
              </a:rPr>
              <a:t> обучающихся с умственной отсталостью (интеллектуальными нарушениями)</a:t>
            </a:r>
            <a:endParaRPr b="1" sz="1400">
              <a:solidFill>
                <a:srgbClr val="134F5C"/>
              </a:solidFill>
            </a:endParaRPr>
          </a:p>
        </p:txBody>
      </p:sp>
      <p:sp>
        <p:nvSpPr>
          <p:cNvPr id="147" name="Google Shape;147;p16"/>
          <p:cNvSpPr txBox="1"/>
          <p:nvPr>
            <p:ph idx="1" type="body"/>
          </p:nvPr>
        </p:nvSpPr>
        <p:spPr>
          <a:xfrm>
            <a:off x="320850" y="1088975"/>
            <a:ext cx="8342400" cy="380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16"/>
          <p:cNvSpPr/>
          <p:nvPr/>
        </p:nvSpPr>
        <p:spPr>
          <a:xfrm>
            <a:off x="397725" y="1194400"/>
            <a:ext cx="4174200" cy="3674700"/>
          </a:xfrm>
          <a:prstGeom prst="rect">
            <a:avLst/>
          </a:prstGeom>
          <a:solidFill>
            <a:srgbClr val="C9DAF8"/>
          </a:solidFill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1. </a:t>
            </a:r>
            <a:r>
              <a:rPr lang="ru" sz="1500"/>
              <a:t>особенности мыслительной деятельности: конкретность, стереотипность мышления, трудности понимания абстрактных понятий (“деньги” и др.);</a:t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500"/>
              <a:t>2.</a:t>
            </a:r>
            <a:r>
              <a:rPr lang="ru" sz="1500"/>
              <a:t> </a:t>
            </a:r>
            <a:r>
              <a:rPr lang="ru" sz="1500"/>
              <a:t>особенности восприятия: непоследовательность и фрагментарность при восприятии информации;</a:t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500"/>
              <a:t>3</a:t>
            </a:r>
            <a:r>
              <a:rPr lang="ru" sz="1500"/>
              <a:t>. склонность к импульсивным действиям, поступкам на фоне эмоционального возбуждения, непонимания ситуации;</a:t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500"/>
              <a:t>4.</a:t>
            </a:r>
            <a:r>
              <a:rPr lang="ru" sz="1500"/>
              <a:t> нарушение функций планирования и контроля за собственной деятельностью;</a:t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500"/>
              <a:t>5.</a:t>
            </a:r>
            <a:r>
              <a:rPr lang="ru" sz="1500"/>
              <a:t> недостаточная осведомленность об окружающем мире (могут стать жертвами финансового обмана)</a:t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149" name="Google Shape;149;p16"/>
          <p:cNvSpPr/>
          <p:nvPr/>
        </p:nvSpPr>
        <p:spPr>
          <a:xfrm>
            <a:off x="4906600" y="1194400"/>
            <a:ext cx="3636300" cy="3674700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900"/>
              <a:t>1</a:t>
            </a:r>
            <a:r>
              <a:rPr lang="ru" sz="1800"/>
              <a:t>. </a:t>
            </a:r>
            <a:r>
              <a:rPr lang="ru" sz="1800"/>
              <a:t>поэтапный алгоритм действий, подкрепленный  наглядностью;</a:t>
            </a:r>
            <a:endParaRPr sz="18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/>
              <a:t>2</a:t>
            </a:r>
            <a:r>
              <a:rPr lang="ru" sz="1800"/>
              <a:t>. упрощенные краткие формулировки;</a:t>
            </a:r>
            <a:endParaRPr sz="18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/>
              <a:t>3</a:t>
            </a:r>
            <a:r>
              <a:rPr lang="ru" sz="1800"/>
              <a:t>. практико-ориентированный материал, без объемных теоретических отсылок;</a:t>
            </a:r>
            <a:endParaRPr sz="18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/>
              <a:t>4.</a:t>
            </a:r>
            <a:r>
              <a:rPr lang="ru" sz="1800"/>
              <a:t> </a:t>
            </a:r>
            <a:r>
              <a:rPr lang="ru" sz="1800"/>
              <a:t>мотивирующий</a:t>
            </a:r>
            <a:r>
              <a:rPr lang="ru" sz="1800"/>
              <a:t> содержательный и наглядный компонент</a:t>
            </a:r>
            <a:endParaRPr sz="18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/>
              <a:t>5.</a:t>
            </a:r>
            <a:r>
              <a:rPr lang="ru" sz="1800"/>
              <a:t> ведение личного словаря понятий </a:t>
            </a:r>
            <a:endParaRPr sz="1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7"/>
          <p:cNvSpPr txBox="1"/>
          <p:nvPr>
            <p:ph type="title"/>
          </p:nvPr>
        </p:nvSpPr>
        <p:spPr>
          <a:xfrm>
            <a:off x="819150" y="329800"/>
            <a:ext cx="7505700" cy="61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134F5C"/>
                </a:solidFill>
              </a:rPr>
              <a:t>Что такое деньги?</a:t>
            </a:r>
            <a:endParaRPr b="1">
              <a:solidFill>
                <a:srgbClr val="134F5C"/>
              </a:solidFill>
            </a:endParaRPr>
          </a:p>
        </p:txBody>
      </p:sp>
      <p:sp>
        <p:nvSpPr>
          <p:cNvPr id="155" name="Google Shape;155;p17"/>
          <p:cNvSpPr txBox="1"/>
          <p:nvPr>
            <p:ph idx="1" type="body"/>
          </p:nvPr>
        </p:nvSpPr>
        <p:spPr>
          <a:xfrm>
            <a:off x="819150" y="856625"/>
            <a:ext cx="7505700" cy="40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2200"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b="1" lang="ru" sz="2200"/>
              <a:t>Деньги — великое и полезное изобретение людей </a:t>
            </a:r>
            <a:endParaRPr b="1" sz="2200"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b="1" lang="ru" sz="2200"/>
              <a:t>для покупки товаров и услуг</a:t>
            </a:r>
            <a:endParaRPr b="1" sz="2200"/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ru" sz="2200" u="sng">
                <a:solidFill>
                  <a:schemeClr val="hlink"/>
                </a:solidFill>
                <a:hlinkClick r:id="rId3"/>
              </a:rPr>
              <a:t>Словарь</a:t>
            </a:r>
            <a:endParaRPr b="1" sz="2200"/>
          </a:p>
        </p:txBody>
      </p:sp>
      <p:pic>
        <p:nvPicPr>
          <p:cNvPr id="156" name="Google Shape;15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22071" y="1069221"/>
            <a:ext cx="4899850" cy="1686200"/>
          </a:xfrm>
          <a:prstGeom prst="rect">
            <a:avLst/>
          </a:prstGeom>
          <a:noFill/>
          <a:ln cap="flat" cmpd="sng" w="38100">
            <a:solidFill>
              <a:srgbClr val="134F5C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8"/>
          <p:cNvSpPr txBox="1"/>
          <p:nvPr>
            <p:ph type="title"/>
          </p:nvPr>
        </p:nvSpPr>
        <p:spPr>
          <a:xfrm>
            <a:off x="862650" y="370775"/>
            <a:ext cx="7418700" cy="60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134F5C"/>
                </a:solidFill>
              </a:rPr>
              <a:t>Какие бывают деньги</a:t>
            </a:r>
            <a:endParaRPr b="1">
              <a:solidFill>
                <a:srgbClr val="134F5C"/>
              </a:solidFill>
            </a:endParaRPr>
          </a:p>
        </p:txBody>
      </p:sp>
      <p:sp>
        <p:nvSpPr>
          <p:cNvPr id="162" name="Google Shape;162;p18"/>
          <p:cNvSpPr txBox="1"/>
          <p:nvPr>
            <p:ph idx="1" type="body"/>
          </p:nvPr>
        </p:nvSpPr>
        <p:spPr>
          <a:xfrm>
            <a:off x="439175" y="1055625"/>
            <a:ext cx="8103600" cy="385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ru"/>
              <a:t>Банкноты - бумажные деньги</a:t>
            </a:r>
            <a:endParaRPr/>
          </a:p>
        </p:txBody>
      </p:sp>
      <p:pic>
        <p:nvPicPr>
          <p:cNvPr id="163" name="Google Shape;16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9675" y="2349913"/>
            <a:ext cx="2675000" cy="1744775"/>
          </a:xfrm>
          <a:prstGeom prst="rect">
            <a:avLst/>
          </a:prstGeom>
          <a:noFill/>
          <a:ln cap="flat" cmpd="sng" w="19050">
            <a:solidFill>
              <a:srgbClr val="134F5C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64" name="Google Shape;16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06125" y="2385676"/>
            <a:ext cx="2151025" cy="1426651"/>
          </a:xfrm>
          <a:prstGeom prst="rect">
            <a:avLst/>
          </a:prstGeom>
          <a:noFill/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65" name="Google Shape;165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87666" y="2385676"/>
            <a:ext cx="2252909" cy="1426650"/>
          </a:xfrm>
          <a:prstGeom prst="rect">
            <a:avLst/>
          </a:prstGeom>
          <a:noFill/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66" name="Google Shape;166;p18"/>
          <p:cNvSpPr/>
          <p:nvPr/>
        </p:nvSpPr>
        <p:spPr>
          <a:xfrm>
            <a:off x="544750" y="1141675"/>
            <a:ext cx="2779800" cy="1041600"/>
          </a:xfrm>
          <a:prstGeom prst="rect">
            <a:avLst/>
          </a:prstGeom>
          <a:solidFill>
            <a:srgbClr val="A4C2F4"/>
          </a:solidFill>
          <a:ln cap="flat" cmpd="sng" w="9525">
            <a:solidFill>
              <a:srgbClr val="134F5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ru" sz="15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Банкноты - бумажные деньги</a:t>
            </a:r>
            <a:endParaRPr b="1" sz="16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67" name="Google Shape;167;p18"/>
          <p:cNvSpPr/>
          <p:nvPr/>
        </p:nvSpPr>
        <p:spPr>
          <a:xfrm>
            <a:off x="3544450" y="1158325"/>
            <a:ext cx="2151000" cy="1041600"/>
          </a:xfrm>
          <a:prstGeom prst="rect">
            <a:avLst/>
          </a:prstGeom>
          <a:solidFill>
            <a:srgbClr val="A4C2F4"/>
          </a:solidFill>
          <a:ln cap="flat" cmpd="sng" w="9525">
            <a:solidFill>
              <a:srgbClr val="134F5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ru" sz="15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Монеты - денежный знак из металла </a:t>
            </a:r>
            <a:endParaRPr b="1" sz="16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68" name="Google Shape;168;p18"/>
          <p:cNvSpPr/>
          <p:nvPr/>
        </p:nvSpPr>
        <p:spPr>
          <a:xfrm>
            <a:off x="6038625" y="1170475"/>
            <a:ext cx="2151000" cy="1041600"/>
          </a:xfrm>
          <a:prstGeom prst="rect">
            <a:avLst/>
          </a:prstGeom>
          <a:solidFill>
            <a:srgbClr val="A4C2F4"/>
          </a:solidFill>
          <a:ln cap="flat" cmpd="sng" w="9525">
            <a:solidFill>
              <a:srgbClr val="134F5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ru" sz="15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Банковская пластиковая карта  - электронные деньги</a:t>
            </a:r>
            <a:endParaRPr b="1" sz="15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69" name="Google Shape;169;p18"/>
          <p:cNvSpPr/>
          <p:nvPr/>
        </p:nvSpPr>
        <p:spPr>
          <a:xfrm>
            <a:off x="2910400" y="4232525"/>
            <a:ext cx="3419100" cy="4950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134F5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2100" u="sng">
                <a:solidFill>
                  <a:srgbClr val="134F5C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“Мемори” </a:t>
            </a:r>
            <a:r>
              <a:rPr b="1" lang="ru" sz="2100">
                <a:solidFill>
                  <a:srgbClr val="134F5C"/>
                </a:solidFill>
              </a:rPr>
              <a:t>(memory) </a:t>
            </a:r>
            <a:endParaRPr b="1" sz="2000">
              <a:solidFill>
                <a:srgbClr val="134F5C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9"/>
          <p:cNvSpPr txBox="1"/>
          <p:nvPr>
            <p:ph type="title"/>
          </p:nvPr>
        </p:nvSpPr>
        <p:spPr>
          <a:xfrm>
            <a:off x="819150" y="309275"/>
            <a:ext cx="7505700" cy="58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200">
                <a:solidFill>
                  <a:srgbClr val="134F5C"/>
                </a:solidFill>
              </a:rPr>
              <a:t>Доходы</a:t>
            </a:r>
            <a:endParaRPr b="1" sz="3200">
              <a:solidFill>
                <a:srgbClr val="134F5C"/>
              </a:solidFill>
            </a:endParaRPr>
          </a:p>
        </p:txBody>
      </p:sp>
      <p:sp>
        <p:nvSpPr>
          <p:cNvPr id="175" name="Google Shape;175;p19"/>
          <p:cNvSpPr txBox="1"/>
          <p:nvPr>
            <p:ph idx="1" type="body"/>
          </p:nvPr>
        </p:nvSpPr>
        <p:spPr>
          <a:xfrm>
            <a:off x="361150" y="1038450"/>
            <a:ext cx="8452800" cy="39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76" name="Google Shape;17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65207" y="1184750"/>
            <a:ext cx="2314294" cy="1624150"/>
          </a:xfrm>
          <a:prstGeom prst="rect">
            <a:avLst/>
          </a:prstGeom>
          <a:noFill/>
          <a:ln cap="flat" cmpd="sng" w="19050">
            <a:solidFill>
              <a:srgbClr val="134F5C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77" name="Google Shape;17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06750" y="1160600"/>
            <a:ext cx="2314301" cy="1735726"/>
          </a:xfrm>
          <a:prstGeom prst="rect">
            <a:avLst/>
          </a:prstGeom>
          <a:noFill/>
          <a:ln cap="flat" cmpd="sng" w="19050">
            <a:solidFill>
              <a:srgbClr val="134F5C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78" name="Google Shape;178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65200" y="2996775"/>
            <a:ext cx="2314300" cy="1817400"/>
          </a:xfrm>
          <a:prstGeom prst="rect">
            <a:avLst/>
          </a:prstGeom>
          <a:noFill/>
          <a:ln cap="flat" cmpd="sng" w="19050">
            <a:solidFill>
              <a:srgbClr val="134F5C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79" name="Google Shape;179;p19"/>
          <p:cNvSpPr txBox="1"/>
          <p:nvPr>
            <p:ph type="title"/>
          </p:nvPr>
        </p:nvSpPr>
        <p:spPr>
          <a:xfrm>
            <a:off x="416325" y="1168975"/>
            <a:ext cx="3030600" cy="35037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134F5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Откуда берутся деньги?</a:t>
            </a:r>
            <a:endParaRPr b="1"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●"/>
            </a:pPr>
            <a:r>
              <a:rPr lang="ru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Взрослые получают зарплату за свой труд</a:t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●"/>
            </a:pPr>
            <a:r>
              <a:rPr lang="ru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Пенсионеры получают от государства пенсию</a:t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●"/>
            </a:pPr>
            <a:r>
              <a:rPr lang="ru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Человек, у которого есть инвалидность, получает пенсию по инвалидностью</a:t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●"/>
            </a:pPr>
            <a:r>
              <a:rPr lang="ru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Студенты получают стипендию</a:t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●"/>
            </a:pPr>
            <a:r>
              <a:rPr lang="ru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Мама получает пособие на ребенка</a:t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34F5C"/>
              </a:solidFill>
            </a:endParaRPr>
          </a:p>
        </p:txBody>
      </p:sp>
      <p:pic>
        <p:nvPicPr>
          <p:cNvPr id="180" name="Google Shape;180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49988" y="3021987"/>
            <a:ext cx="2227800" cy="1766950"/>
          </a:xfrm>
          <a:prstGeom prst="rect">
            <a:avLst/>
          </a:prstGeom>
          <a:noFill/>
          <a:ln cap="flat" cmpd="sng" w="19050">
            <a:solidFill>
              <a:srgbClr val="134F5C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0"/>
          <p:cNvSpPr txBox="1"/>
          <p:nvPr>
            <p:ph type="title"/>
          </p:nvPr>
        </p:nvSpPr>
        <p:spPr>
          <a:xfrm>
            <a:off x="375750" y="310100"/>
            <a:ext cx="8456700" cy="591600"/>
          </a:xfrm>
          <a:prstGeom prst="rect">
            <a:avLst/>
          </a:prstGeom>
          <a:ln cap="flat" cmpd="sng" w="9525">
            <a:solidFill>
              <a:srgbClr val="134F5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134F5C"/>
                </a:solidFill>
              </a:rPr>
              <a:t>Расходы</a:t>
            </a:r>
            <a:endParaRPr b="1"/>
          </a:p>
        </p:txBody>
      </p:sp>
      <p:sp>
        <p:nvSpPr>
          <p:cNvPr id="186" name="Google Shape;186;p20"/>
          <p:cNvSpPr txBox="1"/>
          <p:nvPr>
            <p:ph idx="1" type="body"/>
          </p:nvPr>
        </p:nvSpPr>
        <p:spPr>
          <a:xfrm>
            <a:off x="375800" y="1012125"/>
            <a:ext cx="8456700" cy="3990900"/>
          </a:xfrm>
          <a:prstGeom prst="rect">
            <a:avLst/>
          </a:prstGeom>
          <a:ln cap="flat" cmpd="sng" w="19050">
            <a:solidFill>
              <a:srgbClr val="134F5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Расходы</a:t>
            </a:r>
            <a:r>
              <a:rPr lang="ru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семьи – затраты 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денежных средств 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на товары и услуги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b="1" lang="ru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Обязательные расходы: 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ru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плата коммунальных услуг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ru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питание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ru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лекарства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ru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транспорт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ru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одежда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b="1" lang="ru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Произвольные расходы: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ru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отдых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ru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бытовая техника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ru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культурные мероприятия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ru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развлечения</a:t>
            </a:r>
            <a:endParaRPr sz="1800">
              <a:solidFill>
                <a:srgbClr val="666666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87" name="Google Shape;18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92725" y="1121225"/>
            <a:ext cx="4745201" cy="3771850"/>
          </a:xfrm>
          <a:prstGeom prst="rect">
            <a:avLst/>
          </a:prstGeom>
          <a:noFill/>
          <a:ln cap="flat" cmpd="sng" w="19050">
            <a:solidFill>
              <a:srgbClr val="134F5C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1"/>
          <p:cNvSpPr txBox="1"/>
          <p:nvPr>
            <p:ph type="title"/>
          </p:nvPr>
        </p:nvSpPr>
        <p:spPr>
          <a:xfrm>
            <a:off x="819150" y="309275"/>
            <a:ext cx="7505700" cy="93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134F5C"/>
                </a:solidFill>
              </a:rPr>
              <a:t>Варианты использования проекта в педагогической практике </a:t>
            </a:r>
            <a:endParaRPr>
              <a:solidFill>
                <a:srgbClr val="134F5C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34F5C"/>
              </a:solidFill>
            </a:endParaRPr>
          </a:p>
        </p:txBody>
      </p:sp>
      <p:sp>
        <p:nvSpPr>
          <p:cNvPr id="193" name="Google Shape;193;p21"/>
          <p:cNvSpPr txBox="1"/>
          <p:nvPr>
            <p:ph idx="1" type="body"/>
          </p:nvPr>
        </p:nvSpPr>
        <p:spPr>
          <a:xfrm>
            <a:off x="819150" y="1435175"/>
            <a:ext cx="7505700" cy="337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ru" sz="2200"/>
              <a:t>Фрагмент урока по формированию представлений  о </a:t>
            </a:r>
            <a:r>
              <a:rPr lang="ru" sz="2100"/>
              <a:t>понятии -Деньги-</a:t>
            </a:r>
            <a:endParaRPr sz="2100"/>
          </a:p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AutoNum type="arabicPeriod"/>
            </a:pPr>
            <a:r>
              <a:rPr lang="ru" sz="2100"/>
              <a:t>Тренинг (закрепление пройденного материала)</a:t>
            </a:r>
            <a:endParaRPr sz="2100"/>
          </a:p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AutoNum type="arabicPeriod"/>
            </a:pPr>
            <a:r>
              <a:rPr lang="ru" sz="2100"/>
              <a:t>Словарная работа (уточнение и расширение объема словаря)</a:t>
            </a:r>
            <a:endParaRPr sz="2100"/>
          </a:p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AutoNum type="arabicPeriod"/>
            </a:pPr>
            <a:r>
              <a:rPr lang="ru" sz="2100"/>
              <a:t>Вид упражнения в рамках проведения предметной недели </a:t>
            </a:r>
            <a:endParaRPr sz="2100"/>
          </a:p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AutoNum type="arabicPeriod"/>
            </a:pPr>
            <a:r>
              <a:rPr lang="ru" sz="2100"/>
              <a:t>Вид задания при составлении квеста (интерактивные упражнения).</a:t>
            </a:r>
            <a:endParaRPr sz="2100"/>
          </a:p>
          <a:p>
            <a:pPr indent="0" lvl="0" marL="0" rtl="0" algn="l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2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