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8" r:id="rId4"/>
    <p:sldId id="264" r:id="rId5"/>
    <p:sldId id="273" r:id="rId6"/>
    <p:sldId id="259" r:id="rId7"/>
    <p:sldId id="274" r:id="rId8"/>
    <p:sldId id="266" r:id="rId9"/>
    <p:sldId id="263" r:id="rId10"/>
    <p:sldId id="265" r:id="rId11"/>
    <p:sldId id="271" r:id="rId12"/>
    <p:sldId id="262" r:id="rId13"/>
    <p:sldId id="272" r:id="rId14"/>
    <p:sldId id="270" r:id="rId15"/>
    <p:sldId id="269" r:id="rId16"/>
    <p:sldId id="261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pic>
        <p:nvPicPr>
          <p:cNvPr id="1026" name="Picture 2" descr="C:\Users\Ира\Desktop\ФГ\права и обязанности налогоплатильщика\ФГ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8569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03648" y="5157192"/>
            <a:ext cx="6336704" cy="10912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Государственный бюджет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2420888"/>
            <a:ext cx="8568952" cy="2304256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Смета доходов и расходов государства на определенный период времени, составленная с указанием источников поступления и направлений расходования денег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83968" y="5301208"/>
            <a:ext cx="4608512" cy="94719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Артур </a:t>
            </a:r>
            <a:r>
              <a:rPr lang="ru-RU" sz="4000" dirty="0" err="1" smtClean="0">
                <a:solidFill>
                  <a:srgbClr val="002060"/>
                </a:solidFill>
              </a:rPr>
              <a:t>Лаффер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2420888"/>
            <a:ext cx="8435280" cy="25922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Американский экономист обосновал возможность получения дохода в бюджет при снижении налоговых ставок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547664" y="5301208"/>
            <a:ext cx="5832648" cy="94719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прогрессивная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2564904"/>
            <a:ext cx="8291264" cy="237626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Система налогообложения при которой сумма налога тем выше, чем </a:t>
            </a:r>
            <a:r>
              <a:rPr lang="ru-RU" sz="4000" dirty="0" smtClean="0">
                <a:solidFill>
                  <a:srgbClr val="00B050"/>
                </a:solidFill>
              </a:rPr>
              <a:t>выше доход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5301208"/>
            <a:ext cx="8352928" cy="12241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Налоговая декларация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2420888"/>
            <a:ext cx="8892480" cy="2664296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Письменное заявление </a:t>
            </a:r>
            <a:r>
              <a:rPr lang="ru-RU" sz="3600" dirty="0" err="1" smtClean="0">
                <a:solidFill>
                  <a:srgbClr val="00B050"/>
                </a:solidFill>
              </a:rPr>
              <a:t>налогоплатильщика</a:t>
            </a:r>
            <a:r>
              <a:rPr lang="ru-RU" sz="3600" dirty="0" smtClean="0">
                <a:solidFill>
                  <a:srgbClr val="00B050"/>
                </a:solidFill>
              </a:rPr>
              <a:t> о объектах налогообложения, о полученных доходах, о налоговых льготах и </a:t>
            </a:r>
            <a:r>
              <a:rPr lang="ru-RU" sz="3600" dirty="0" err="1" smtClean="0">
                <a:solidFill>
                  <a:srgbClr val="00B050"/>
                </a:solidFill>
              </a:rPr>
              <a:t>др.,служащих</a:t>
            </a:r>
            <a:r>
              <a:rPr lang="ru-RU" sz="3600" dirty="0" smtClean="0">
                <a:solidFill>
                  <a:srgbClr val="00B050"/>
                </a:solidFill>
              </a:rPr>
              <a:t> основанием для исчисления и уплаты налогов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907704" y="4149080"/>
            <a:ext cx="7128792" cy="12961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Налоговая ставка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2564904"/>
            <a:ext cx="8363272" cy="22322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Величина налога в расчете на единицу налоговой базы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4077072"/>
            <a:ext cx="7846640" cy="21713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Налог на доходы физических лиц, основной прямой налог.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575050" y="2204864"/>
            <a:ext cx="5111750" cy="13681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Что такое НДФЛ?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4941168"/>
            <a:ext cx="8134672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Налоговый вычет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8568952" cy="2592288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Льгота, предоставляемая гражданам и выражающаяся либо в возврате части истраченных на определенные нужды средств (квартира, обучение , лечение и </a:t>
            </a:r>
            <a:r>
              <a:rPr lang="ru-RU" sz="4000" dirty="0" err="1" smtClean="0">
                <a:solidFill>
                  <a:srgbClr val="00B050"/>
                </a:solidFill>
              </a:rPr>
              <a:t>тд</a:t>
            </a:r>
            <a:r>
              <a:rPr lang="ru-RU" sz="4000" dirty="0" smtClean="0">
                <a:solidFill>
                  <a:srgbClr val="00B050"/>
                </a:solidFill>
              </a:rPr>
              <a:t>.) либо в уменьшении суммы налога, подлежащего уплате в бюджет по определенным основаниям.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а\Desktop\ФГ\права и обязанности налогоплатильщика\н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6409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 rot="20812301">
            <a:off x="649568" y="4055115"/>
            <a:ext cx="8159399" cy="173701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Все молодцы!!!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1560" y="2420888"/>
            <a:ext cx="8136904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Спасибо за участие!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Спасибо за внимание!!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3861048"/>
            <a:ext cx="8062664" cy="2387352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индивидуальный номер налогоплательщика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1896616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B050"/>
                </a:solidFill>
              </a:rPr>
              <a:t>Что такое ИНН?</a:t>
            </a: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1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699792" y="5013176"/>
            <a:ext cx="4032448" cy="1368152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</a:rPr>
              <a:t>налог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8568952" cy="23762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800" dirty="0">
                <a:solidFill>
                  <a:srgbClr val="00B050"/>
                </a:solidFill>
              </a:rPr>
              <a:t>Безвозмездный платёж, взимаемый с физических и юридических лиц специальными органами государства по установленным законом основаниям, это-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5229200"/>
            <a:ext cx="7630616" cy="1019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пропорциональная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8291264" cy="2448272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Система налогообложения при которой сумма налога пропорциональна доходам физических и юридических лиц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5301208"/>
            <a:ext cx="7270576" cy="12241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Налог на наследство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2564904"/>
            <a:ext cx="8291264" cy="24482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О каком налоге идет речь: и оставил старик умирая сыновьям мельницу, осла и кота.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3933055"/>
            <a:ext cx="8640960" cy="24218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</a:rPr>
              <a:t>кадастровой стоимости имущества, которым владеет </a:t>
            </a:r>
            <a:r>
              <a:rPr lang="ru-RU" sz="4000" dirty="0" smtClean="0">
                <a:solidFill>
                  <a:srgbClr val="002060"/>
                </a:solidFill>
              </a:rPr>
              <a:t>человек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899592" y="2276872"/>
            <a:ext cx="8064896" cy="158417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Величина налога на имущество рассчитывается исходя из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483768" y="4869160"/>
            <a:ext cx="4464496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Косвенный налог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99592" y="2420888"/>
            <a:ext cx="7787208" cy="23762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Как называется вид налога, который устанавливается в виде надбавок к цене товара и услуг?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059832" y="5085184"/>
            <a:ext cx="5400600" cy="116321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мощности двигателя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2636912"/>
            <a:ext cx="8291264" cy="194421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Величина налога на транспортное средство рассчитывается исходя из</a:t>
            </a: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5301208"/>
            <a:ext cx="7414592" cy="94719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регрессивная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9552" y="2564904"/>
            <a:ext cx="8147248" cy="230425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Система налогообложения при которой сумма </a:t>
            </a:r>
            <a:r>
              <a:rPr lang="ru-RU" sz="4000" dirty="0" smtClean="0">
                <a:solidFill>
                  <a:srgbClr val="00B050"/>
                </a:solidFill>
              </a:rPr>
              <a:t>налога тем выше, чем ниже доход.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Ира\Desktop\ФГ\права и обязанности налогоплатильщика\Ф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98"/>
            <a:ext cx="3024336" cy="2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265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Ира</dc:creator>
  <cp:lastModifiedBy>Ира</cp:lastModifiedBy>
  <cp:revision>18</cp:revision>
  <dcterms:created xsi:type="dcterms:W3CDTF">2020-06-19T14:49:52Z</dcterms:created>
  <dcterms:modified xsi:type="dcterms:W3CDTF">2020-06-21T10:36:23Z</dcterms:modified>
</cp:coreProperties>
</file>