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87" r:id="rId14"/>
    <p:sldId id="275" r:id="rId15"/>
    <p:sldId id="288" r:id="rId16"/>
    <p:sldId id="289" r:id="rId17"/>
    <p:sldId id="290" r:id="rId18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ixie One" panose="020B0604020202020204" charset="0"/>
      <p:regular r:id="rId25"/>
    </p:embeddedFont>
    <p:embeddedFont>
      <p:font typeface="Varela Round" panose="020B0604020202020204" charset="-79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D478B7-E869-41E2-AD6B-8C6E3D7A94E6}">
  <a:tblStyle styleId="{1AD478B7-E869-41E2-AD6B-8C6E3D7A94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5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22b52997_14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d22b52997_14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?text=&#1074;&#1080;&#1076;&#1077;&#1086;&#1088;&#1086;&#1083;&#1080;&#1082;%20&#1076;&#1083;&#1103;%20&#1076;&#1077;&#1090;&#1077;&#1081;%20&#1087;&#1088;&#1086;%20&#1085;&#1072;&#1083;&#1086;&#1075;&#1080;&amp;path=wizard&amp;parent-reqid=1602180575198085-1527265225997005868100275-production-app-host-sas-web-yp-253&amp;wiz_type=vital&amp;filmId=1201997721967945701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video/preview?text=&#1074;&#1080;&#1076;&#1077;&#1086;&#1088;&#1086;&#1083;&#1080;&#1082;%20&#1076;&#1083;&#1103;%20&#1076;&#1077;&#1090;&#1077;&#1081;%20&#1087;&#1088;&#1086;%20&#1085;&#1072;&#1083;&#1086;&#1075;&#1080;&amp;path=wizard&amp;parent-reqid=1602180575198085-1527265225997005868100275-production-app-host-sas-web-yp-253&amp;wiz_type=vital&amp;filmId=9563089613303621666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541606" y="675248"/>
            <a:ext cx="7575452" cy="42695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Разработка занятия по финансовой грамотности </a:t>
            </a:r>
            <a:br>
              <a:rPr lang="ru-RU" sz="2400" dirty="0"/>
            </a:br>
            <a:r>
              <a:rPr lang="ru-RU" sz="2400" dirty="0"/>
              <a:t>в 5 классе «Налоги» 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			Краснова Лариса Викторовна</a:t>
            </a:r>
            <a:br>
              <a:rPr lang="ru-RU" sz="2400" dirty="0"/>
            </a:br>
            <a:r>
              <a:rPr lang="ru-RU" sz="2400" dirty="0"/>
              <a:t>			  Краснова Юлия Валентиновна</a:t>
            </a:r>
            <a:br>
              <a:rPr lang="ru-RU" sz="2400" dirty="0"/>
            </a:br>
            <a:r>
              <a:rPr lang="ru-RU" sz="2400" dirty="0"/>
              <a:t>			Моисеева Светлана Игоревна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2489603" y="1093848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 dirty="0">
                <a:solidFill>
                  <a:srgbClr val="FFC000"/>
                </a:solidFill>
              </a:rPr>
              <a:t>Физкультурная минутка</a:t>
            </a:r>
            <a:endParaRPr sz="3600" b="1" dirty="0">
              <a:solidFill>
                <a:srgbClr val="FFC000"/>
              </a:solidFill>
            </a:endParaRPr>
          </a:p>
        </p:txBody>
      </p:sp>
      <p:sp>
        <p:nvSpPr>
          <p:cNvPr id="296" name="Google Shape;296;p25"/>
          <p:cNvSpPr txBox="1"/>
          <p:nvPr/>
        </p:nvSpPr>
        <p:spPr>
          <a:xfrm>
            <a:off x="5903700" y="4684500"/>
            <a:ext cx="28593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97B8C"/>
                </a:solidFill>
                <a:latin typeface="Varela Round"/>
                <a:ea typeface="Varela Round"/>
                <a:cs typeface="Varela Round"/>
                <a:sym typeface="Varela Round"/>
              </a:rPr>
              <a:t>Diagram featured by </a:t>
            </a:r>
            <a:r>
              <a:rPr lang="en" sz="1000" b="1" u="sng">
                <a:solidFill>
                  <a:srgbClr val="197B8C"/>
                </a:solid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http://slidemodel.com</a:t>
            </a:r>
            <a:endParaRPr sz="1000">
              <a:solidFill>
                <a:srgbClr val="197B8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2" name="Google Shape;322;p2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0" name="Google Shape;1124;p41">
            <a:extLst>
              <a:ext uri="{FF2B5EF4-FFF2-40B4-BE49-F238E27FC236}">
                <a16:creationId xmlns:a16="http://schemas.microsoft.com/office/drawing/2014/main" id="{FFB3347B-53C0-4BC3-9F9A-9C64914FFA91}"/>
              </a:ext>
            </a:extLst>
          </p:cNvPr>
          <p:cNvGrpSpPr/>
          <p:nvPr/>
        </p:nvGrpSpPr>
        <p:grpSpPr>
          <a:xfrm>
            <a:off x="3152309" y="1995404"/>
            <a:ext cx="4625716" cy="2414818"/>
            <a:chOff x="1442627" y="5710929"/>
            <a:chExt cx="594318" cy="590600"/>
          </a:xfrm>
        </p:grpSpPr>
        <p:sp>
          <p:nvSpPr>
            <p:cNvPr id="31" name="Google Shape;1125;p41">
              <a:extLst>
                <a:ext uri="{FF2B5EF4-FFF2-40B4-BE49-F238E27FC236}">
                  <a16:creationId xmlns:a16="http://schemas.microsoft.com/office/drawing/2014/main" id="{0952CE1E-C511-4D88-BB9B-02B7FA91E151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26;p41">
              <a:extLst>
                <a:ext uri="{FF2B5EF4-FFF2-40B4-BE49-F238E27FC236}">
                  <a16:creationId xmlns:a16="http://schemas.microsoft.com/office/drawing/2014/main" id="{5B2EAD46-538C-4B1E-A5D2-ADD5270CD86D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27;p41">
              <a:extLst>
                <a:ext uri="{FF2B5EF4-FFF2-40B4-BE49-F238E27FC236}">
                  <a16:creationId xmlns:a16="http://schemas.microsoft.com/office/drawing/2014/main" id="{C0CF28D8-B8E6-4FE8-A56E-D0EED683E790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128;p41">
              <a:extLst>
                <a:ext uri="{FF2B5EF4-FFF2-40B4-BE49-F238E27FC236}">
                  <a16:creationId xmlns:a16="http://schemas.microsoft.com/office/drawing/2014/main" id="{C79C5C4A-38AB-4E17-9D99-620DE76A93CE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129;p41">
              <a:extLst>
                <a:ext uri="{FF2B5EF4-FFF2-40B4-BE49-F238E27FC236}">
                  <a16:creationId xmlns:a16="http://schemas.microsoft.com/office/drawing/2014/main" id="{5E89E5C9-8610-4C7E-9566-3588B78DD241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4FF7D6E-54C1-4B6D-9A11-52619F48F9B4}"/>
              </a:ext>
            </a:extLst>
          </p:cNvPr>
          <p:cNvSpPr txBox="1"/>
          <p:nvPr/>
        </p:nvSpPr>
        <p:spPr>
          <a:xfrm>
            <a:off x="3263705" y="2387964"/>
            <a:ext cx="5050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https://www.youtube.com/watch?v=SAWr-KZhD0E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 txBox="1">
            <a:spLocks noGrp="1"/>
          </p:cNvSpPr>
          <p:nvPr>
            <p:ph type="title"/>
          </p:nvPr>
        </p:nvSpPr>
        <p:spPr>
          <a:xfrm>
            <a:off x="2461846" y="909050"/>
            <a:ext cx="5749529" cy="30299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1"/>
                </a:solidFill>
              </a:rPr>
              <a:t>Задача.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Представьте, что вы устроились на работу. В трудовом договоре у вас записана сумма зарплаты 90000 р. Какую сумму составит налог на доходы физических лиц, а какую вы получите на руки? 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329" name="Google Shape;329;p2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EAB70-7F2C-417E-ABE1-FAE852661986}"/>
              </a:ext>
            </a:extLst>
          </p:cNvPr>
          <p:cNvSpPr txBox="1"/>
          <p:nvPr/>
        </p:nvSpPr>
        <p:spPr>
          <a:xfrm>
            <a:off x="422030" y="1740398"/>
            <a:ext cx="81803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13% -11170 р., 90000-11170=78300 р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FA2E2A4-0912-4F84-BFAC-D7E61620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еще бывают налоги?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BA739-9CC0-4801-8341-E8C0A4819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7355" y="1550150"/>
            <a:ext cx="1940372" cy="3375600"/>
          </a:xfrm>
        </p:spPr>
        <p:txBody>
          <a:bodyPr/>
          <a:lstStyle/>
          <a:p>
            <a:pPr marL="139700" indent="0"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 на имущество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Таким налогом облагается раз в год имущество, которым человек владеет: квартиры, дома, дачи, садовый участок или гараж.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310F2B2-B148-4D84-86CD-E119449B0B31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423773" y="1550150"/>
            <a:ext cx="1787498" cy="3375600"/>
          </a:xfrm>
        </p:spPr>
        <p:txBody>
          <a:bodyPr/>
          <a:lstStyle/>
          <a:p>
            <a:pPr marL="139700" indent="0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Плательщиками такого налога будут лица, владеющие земельными участками.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18C232-863A-4E26-9385-401829D1CD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723A7D-AD58-4C18-ADDD-F2FD8B90291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75052" y="1550150"/>
            <a:ext cx="2048721" cy="3375600"/>
          </a:xfrm>
        </p:spPr>
        <p:txBody>
          <a:bodyPr/>
          <a:lstStyle/>
          <a:p>
            <a:pPr marL="139700" indent="0"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 на транспортное средство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Величина этого налога различается по регионам России, но везде рассчитывается исходя из мощности двигателя. Чем мощнее двигатель, тем выше налог.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21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53788-415A-4255-8F19-DC4101FB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235" y="1651590"/>
            <a:ext cx="6074482" cy="1482457"/>
          </a:xfrm>
        </p:spPr>
        <p:txBody>
          <a:bodyPr/>
          <a:lstStyle/>
          <a:p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https://yandex.ru/video/preview?text=видеоролик%20для%20детей%20про%20налоги&amp;path=wizard&amp;parent-reqid=1602180575198085-1527265225997005868100275-production-app-host-sas-web-yp-253&amp;wiz_type=vital&amp;filmId=12019977219679457010</a:t>
            </a:r>
            <a:b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 о Фоме и налогах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96" name="Google Shape;396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94" name="Google Shape;394;p32"/>
          <p:cNvSpPr txBox="1">
            <a:spLocks noGrp="1"/>
          </p:cNvSpPr>
          <p:nvPr>
            <p:ph type="body" idx="4294967295"/>
          </p:nvPr>
        </p:nvSpPr>
        <p:spPr>
          <a:xfrm>
            <a:off x="2098663" y="2961697"/>
            <a:ext cx="6651625" cy="519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https://yandex.ru/video/preview?text=видеоролик%20для%20детей%20про%20налоги&amp;path=wizard&amp;parent-reqid=1602180575198085-1527265225997005868100275-production-app-host-sas-web-yp-253&amp;wiz_type=vital&amp;filmId=9563089613303621666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Лев Петрович и налоги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617A8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0B6CE-281C-44AB-82C8-0C8876D1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5" y="191673"/>
            <a:ext cx="3460652" cy="582125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 что расходуются налоги»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FDD7F6-C989-479D-A7F1-30F5BAB57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511" y="435639"/>
            <a:ext cx="4280131" cy="427222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учимся в школе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обращаемся к врачу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пользуемся дорогами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ходим в парк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посещаем детские сады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содержание детей в детских домах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содержание армии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организация отдыха и спорта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выплата пенсий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выплата заработной платы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5B5419-A4EA-42EF-A54D-3ED9C21D68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" name="Рисунок 5" descr="Изображение выглядит как внутренний, компьютер, челове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B7774D68-800E-44DA-AC00-D7E897184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75" y="1645920"/>
            <a:ext cx="3020136" cy="201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10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76194-E42C-4F5C-84A8-984E27B9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слова, которые характеризуют налог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47BDFF-42AC-4202-8276-59B89D6B0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необязательный;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безвозмездный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добровольный;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обязательный;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 возможностям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76299C-653B-493C-B1B7-D73D037293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424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C7575-5803-4523-84A7-F30721E6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50" y="887949"/>
            <a:ext cx="5275500" cy="641100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Оцените свою работу на занятии, подняв смайлик 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112D88E-9E30-414D-8024-B350B789B1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C16CE8B-FB34-48BD-B23F-B9E04AF99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577" y="2412967"/>
            <a:ext cx="3016096" cy="1985597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идит, рисунок, стол,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76920740-7892-4AAE-B6F9-2469CE211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336" y="1563924"/>
            <a:ext cx="2975317" cy="29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1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51F237-3EC1-42E6-8AE6-30852265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152" y="423715"/>
            <a:ext cx="5275500" cy="641100"/>
          </a:xfrm>
        </p:spPr>
        <p:txBody>
          <a:bodyPr/>
          <a:lstStyle/>
          <a:p>
            <a:r>
              <a:rPr lang="ru-RU" sz="5400" dirty="0">
                <a:solidFill>
                  <a:srgbClr val="FF0000"/>
                </a:solidFill>
              </a:rPr>
              <a:t>Ж</a:t>
            </a:r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r>
              <a:rPr lang="ru-RU" sz="5400" dirty="0">
                <a:solidFill>
                  <a:srgbClr val="92D050"/>
                </a:solidFill>
              </a:rPr>
              <a:t>л</a:t>
            </a:r>
            <a:r>
              <a:rPr lang="ru-RU" sz="5400" dirty="0">
                <a:solidFill>
                  <a:schemeClr val="accent5"/>
                </a:solidFill>
              </a:rPr>
              <a:t>а</a:t>
            </a:r>
            <a:r>
              <a:rPr lang="ru-RU" sz="5400" dirty="0"/>
              <a:t>е</a:t>
            </a:r>
            <a:r>
              <a:rPr lang="ru-RU" sz="5400" dirty="0">
                <a:solidFill>
                  <a:srgbClr val="C00000"/>
                </a:solidFill>
              </a:rPr>
              <a:t>м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FF0000"/>
                </a:solidFill>
              </a:rPr>
              <a:t>у</a:t>
            </a:r>
            <a:r>
              <a:rPr lang="ru-RU" sz="5400" dirty="0">
                <a:solidFill>
                  <a:srgbClr val="0070C0"/>
                </a:solidFill>
              </a:rPr>
              <a:t>д</a:t>
            </a:r>
            <a:r>
              <a:rPr lang="ru-RU" sz="5400" dirty="0">
                <a:solidFill>
                  <a:schemeClr val="accent1"/>
                </a:solidFill>
              </a:rPr>
              <a:t>а</a:t>
            </a:r>
            <a:r>
              <a:rPr lang="ru-RU" sz="5400" dirty="0">
                <a:solidFill>
                  <a:srgbClr val="FF0000"/>
                </a:solidFill>
              </a:rPr>
              <a:t>ч</a:t>
            </a:r>
            <a:r>
              <a:rPr lang="ru-RU" sz="5400" dirty="0">
                <a:solidFill>
                  <a:srgbClr val="7030A0"/>
                </a:solidFill>
              </a:rPr>
              <a:t>и</a:t>
            </a:r>
            <a:r>
              <a:rPr lang="ru-RU" sz="5400" dirty="0"/>
              <a:t>!</a:t>
            </a:r>
          </a:p>
        </p:txBody>
      </p:sp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9C6857-57E6-4FE1-A0C3-B51C255C1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895" y="1230561"/>
            <a:ext cx="4757757" cy="32301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D39934A-42A1-4AD5-8E8A-1FB9DB0DF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691682"/>
              </p:ext>
            </p:extLst>
          </p:nvPr>
        </p:nvGraphicFramePr>
        <p:xfrm>
          <a:off x="886264" y="1168498"/>
          <a:ext cx="6163994" cy="2590800"/>
        </p:xfrm>
        <a:graphic>
          <a:graphicData uri="http://schemas.openxmlformats.org/drawingml/2006/table">
            <a:tbl>
              <a:tblPr firstRow="1" bandRow="1">
                <a:tableStyleId>{1AD478B7-E869-41E2-AD6B-8C6E3D7A94E6}</a:tableStyleId>
              </a:tblPr>
              <a:tblGrid>
                <a:gridCol w="3081997">
                  <a:extLst>
                    <a:ext uri="{9D8B030D-6E8A-4147-A177-3AD203B41FA5}">
                      <a16:colId xmlns:a16="http://schemas.microsoft.com/office/drawing/2014/main" val="1033167751"/>
                    </a:ext>
                  </a:extLst>
                </a:gridCol>
                <a:gridCol w="3081997">
                  <a:extLst>
                    <a:ext uri="{9D8B030D-6E8A-4147-A177-3AD203B41FA5}">
                      <a16:colId xmlns:a16="http://schemas.microsoft.com/office/drawing/2014/main" val="2242032594"/>
                    </a:ext>
                  </a:extLst>
                </a:gridCol>
              </a:tblGrid>
              <a:tr h="283249">
                <a:tc>
                  <a:txBody>
                    <a:bodyPr/>
                    <a:lstStyle/>
                    <a:p>
                      <a:r>
                        <a:rPr lang="ru-RU" sz="2000" dirty="0"/>
                        <a:t>1. В казне холодно,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А. а с тощею казною страна пойдет сумою.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63457"/>
                  </a:ext>
                </a:extLst>
              </a:tr>
              <a:tr h="283249">
                <a:tc>
                  <a:txBody>
                    <a:bodyPr/>
                    <a:lstStyle/>
                    <a:p>
                      <a:r>
                        <a:rPr lang="ru-RU" sz="2000" dirty="0"/>
                        <a:t>2. Одной рукой собирай,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Б. а сума горюет.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91545"/>
                  </a:ext>
                </a:extLst>
              </a:tr>
              <a:tr h="283249">
                <a:tc>
                  <a:txBody>
                    <a:bodyPr/>
                    <a:lstStyle/>
                    <a:p>
                      <a:r>
                        <a:rPr lang="ru-RU" sz="2000" dirty="0"/>
                        <a:t>3. Сильна казна – сильна страна,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В. в народе голодно.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175717"/>
                  </a:ext>
                </a:extLst>
              </a:tr>
              <a:tr h="283249">
                <a:tc>
                  <a:txBody>
                    <a:bodyPr/>
                    <a:lstStyle/>
                    <a:p>
                      <a:r>
                        <a:rPr lang="ru-RU" sz="2000" dirty="0"/>
                        <a:t>4. Казна воюет,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Г. там и жнец босой.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14484"/>
                  </a:ext>
                </a:extLst>
              </a:tr>
              <a:tr h="283249">
                <a:tc>
                  <a:txBody>
                    <a:bodyPr/>
                    <a:lstStyle/>
                    <a:p>
                      <a:r>
                        <a:rPr lang="ru-RU" sz="2000" dirty="0"/>
                        <a:t>5. Где налог косой,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Д. другой раздавай.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9955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3E377F1-579A-459A-8274-B142A97B22A6}"/>
              </a:ext>
            </a:extLst>
          </p:cNvPr>
          <p:cNvSpPr txBox="1"/>
          <p:nvPr/>
        </p:nvSpPr>
        <p:spPr>
          <a:xfrm>
            <a:off x="1308295" y="272963"/>
            <a:ext cx="4740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Соедините пословицы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1668242" y="1945651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1В 2Д 3А 4Б 5Г</a:t>
            </a:r>
            <a:endParaRPr sz="4800" dirty="0"/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84F05C-D3CD-4FFA-BA8B-E72FD8F88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8495" y="959672"/>
            <a:ext cx="5596500" cy="784800"/>
          </a:xfrm>
        </p:spPr>
        <p:txBody>
          <a:bodyPr/>
          <a:lstStyle/>
          <a:p>
            <a:r>
              <a:rPr lang="ru-RU" sz="4400" dirty="0">
                <a:solidFill>
                  <a:srgbClr val="FFC000"/>
                </a:solidFill>
              </a:rPr>
              <a:t>Ответы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2534946" y="884658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FF0000"/>
                </a:solidFill>
              </a:rPr>
              <a:t>План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233" name="Google Shape;233;p18"/>
          <p:cNvSpPr txBox="1">
            <a:spLocks noGrp="1"/>
          </p:cNvSpPr>
          <p:nvPr>
            <p:ph type="body" idx="1"/>
          </p:nvPr>
        </p:nvSpPr>
        <p:spPr>
          <a:xfrm>
            <a:off x="2110154" y="1525758"/>
            <a:ext cx="6101221" cy="3130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1.Что такое налоги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2.Кто платит налоги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3.Виды налогов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4.Как государство расходует налоги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5.Ответственность за неуплату налогов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AB746EA-CE0B-4E78-AC17-8BC162E9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521" y="2822256"/>
            <a:ext cx="5275500" cy="641100"/>
          </a:xfrm>
        </p:spPr>
        <p:txBody>
          <a:bodyPr/>
          <a:lstStyle/>
          <a:p>
            <a:r>
              <a:rPr lang="ru-RU" sz="2400" b="1" dirty="0"/>
              <a:t>Налоги – </a:t>
            </a:r>
            <a:r>
              <a:rPr lang="ru-RU" sz="2400" dirty="0"/>
              <a:t>обязательные платежи физических и юридических лиц государству на основе специального налогового законодательства.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>
            <a:spLocks noGrp="1"/>
          </p:cNvSpPr>
          <p:nvPr>
            <p:ph type="title"/>
          </p:nvPr>
        </p:nvSpPr>
        <p:spPr>
          <a:xfrm>
            <a:off x="3516923" y="2471764"/>
            <a:ext cx="2110153" cy="8071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налога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Google Shape;264;p21"/>
          <p:cNvSpPr txBox="1">
            <a:spLocks noGrp="1"/>
          </p:cNvSpPr>
          <p:nvPr>
            <p:ph type="body" idx="1"/>
          </p:nvPr>
        </p:nvSpPr>
        <p:spPr>
          <a:xfrm>
            <a:off x="2347167" y="1219560"/>
            <a:ext cx="2593040" cy="714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Индивидуальность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Google Shape;265;p21"/>
          <p:cNvSpPr txBox="1">
            <a:spLocks noGrp="1"/>
          </p:cNvSpPr>
          <p:nvPr>
            <p:ph type="body" idx="2"/>
          </p:nvPr>
        </p:nvSpPr>
        <p:spPr>
          <a:xfrm>
            <a:off x="1144448" y="2482195"/>
            <a:ext cx="2266967" cy="489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Обязательность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Google Shape;266;p21"/>
          <p:cNvSpPr txBox="1">
            <a:spLocks noGrp="1"/>
          </p:cNvSpPr>
          <p:nvPr>
            <p:ph type="body" idx="3"/>
          </p:nvPr>
        </p:nvSpPr>
        <p:spPr>
          <a:xfrm>
            <a:off x="3743454" y="3816399"/>
            <a:ext cx="2266967" cy="489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Безвозмездность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67" name="Google Shape;267;p2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26732-385F-4E59-9E31-E51A1CAA9943}"/>
              </a:ext>
            </a:extLst>
          </p:cNvPr>
          <p:cNvSpPr txBox="1"/>
          <p:nvPr/>
        </p:nvSpPr>
        <p:spPr>
          <a:xfrm>
            <a:off x="5742262" y="1176517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Регулярность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73000-D42C-41AF-8D68-86F770A55F57}"/>
              </a:ext>
            </a:extLst>
          </p:cNvPr>
          <p:cNvSpPr txBox="1"/>
          <p:nvPr/>
        </p:nvSpPr>
        <p:spPr>
          <a:xfrm>
            <a:off x="5838092" y="2571750"/>
            <a:ext cx="3159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Взимается государством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C10B6E8-8FAC-41B6-8087-FB4D4C29ADCF}"/>
              </a:ext>
            </a:extLst>
          </p:cNvPr>
          <p:cNvCxnSpPr>
            <a:cxnSpLocks/>
            <a:endCxn id="264" idx="2"/>
          </p:cNvCxnSpPr>
          <p:nvPr/>
        </p:nvCxnSpPr>
        <p:spPr>
          <a:xfrm flipH="1" flipV="1">
            <a:off x="3643687" y="1934308"/>
            <a:ext cx="464236" cy="36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73EC1CE-10AE-4CAD-B709-A68DEFC07F8B}"/>
              </a:ext>
            </a:extLst>
          </p:cNvPr>
          <p:cNvCxnSpPr/>
          <p:nvPr/>
        </p:nvCxnSpPr>
        <p:spPr>
          <a:xfrm flipV="1">
            <a:off x="4940207" y="1765495"/>
            <a:ext cx="743141" cy="626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6622596-D3F5-4534-AD1D-1BDDF4B8DDAE}"/>
              </a:ext>
            </a:extLst>
          </p:cNvPr>
          <p:cNvCxnSpPr/>
          <p:nvPr/>
        </p:nvCxnSpPr>
        <p:spPr>
          <a:xfrm flipH="1">
            <a:off x="3305908" y="2875353"/>
            <a:ext cx="4375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5C9FA97-59D8-4E4A-8FDB-AFAAB9006A8A}"/>
              </a:ext>
            </a:extLst>
          </p:cNvPr>
          <p:cNvCxnSpPr/>
          <p:nvPr/>
        </p:nvCxnSpPr>
        <p:spPr>
          <a:xfrm>
            <a:off x="4269545" y="3390314"/>
            <a:ext cx="0" cy="5275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6A9A2C8-52AA-482B-A6B7-F95F0DF0D646}"/>
              </a:ext>
            </a:extLst>
          </p:cNvPr>
          <p:cNvCxnSpPr/>
          <p:nvPr/>
        </p:nvCxnSpPr>
        <p:spPr>
          <a:xfrm flipV="1">
            <a:off x="5240215" y="2875353"/>
            <a:ext cx="597877" cy="96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>
            <a:spLocks noGrp="1"/>
          </p:cNvSpPr>
          <p:nvPr>
            <p:ph type="body" idx="1"/>
          </p:nvPr>
        </p:nvSpPr>
        <p:spPr>
          <a:xfrm>
            <a:off x="4571999" y="626012"/>
            <a:ext cx="3889717" cy="32697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</a:rPr>
              <a:t>Налогоплательщиками</a:t>
            </a:r>
            <a:r>
              <a:rPr lang="ru-RU" dirty="0">
                <a:solidFill>
                  <a:schemeClr val="tx1"/>
                </a:solidFill>
              </a:rPr>
              <a:t> являются те, кто платит налоги. Ими бывают граждане, которые владеют каким-либо имуществом (квартирой, садовым участком, машиной). А еще налогоплательщики-предприятия и фирмы.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Рисунок 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959F6C9-AE80-4D2B-83B0-B3A7F25C7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70" y="1573786"/>
            <a:ext cx="3094463" cy="1995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 idx="4294967295"/>
          </p:nvPr>
        </p:nvSpPr>
        <p:spPr>
          <a:xfrm>
            <a:off x="1934250" y="1545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Налоги</a:t>
            </a:r>
            <a:endParaRPr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0" name="Google Shape;290;p2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9" name="Google Shape;939;p41">
            <a:extLst>
              <a:ext uri="{FF2B5EF4-FFF2-40B4-BE49-F238E27FC236}">
                <a16:creationId xmlns:a16="http://schemas.microsoft.com/office/drawing/2014/main" id="{EEB17FE4-042B-4E7A-90ED-E3E728B1778B}"/>
              </a:ext>
            </a:extLst>
          </p:cNvPr>
          <p:cNvGrpSpPr/>
          <p:nvPr/>
        </p:nvGrpSpPr>
        <p:grpSpPr>
          <a:xfrm>
            <a:off x="400932" y="1188723"/>
            <a:ext cx="3743764" cy="3024558"/>
            <a:chOff x="4852681" y="4457861"/>
            <a:chExt cx="719169" cy="652562"/>
          </a:xfrm>
        </p:grpSpPr>
        <p:sp>
          <p:nvSpPr>
            <p:cNvPr id="10" name="Google Shape;940;p41">
              <a:extLst>
                <a:ext uri="{FF2B5EF4-FFF2-40B4-BE49-F238E27FC236}">
                  <a16:creationId xmlns:a16="http://schemas.microsoft.com/office/drawing/2014/main" id="{3024EB76-84C8-4DC2-86D6-0CBDC9B30D0B}"/>
                </a:ext>
              </a:extLst>
            </p:cNvPr>
            <p:cNvSpPr/>
            <p:nvPr/>
          </p:nvSpPr>
          <p:spPr>
            <a:xfrm>
              <a:off x="5208381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-RU" sz="14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Налог на имущество (НДС)</a:t>
              </a:r>
              <a:endParaRPr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41;p41">
              <a:extLst>
                <a:ext uri="{FF2B5EF4-FFF2-40B4-BE49-F238E27FC236}">
                  <a16:creationId xmlns:a16="http://schemas.microsoft.com/office/drawing/2014/main" id="{DF4E65EC-AA52-48B5-A3C5-8337DFA95F87}"/>
                </a:ext>
              </a:extLst>
            </p:cNvPr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-RU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r>
                <a:rPr lang="ru-RU" sz="14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Подоходный налог</a:t>
              </a:r>
              <a:endParaRPr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42;p41">
              <a:extLst>
                <a:ext uri="{FF2B5EF4-FFF2-40B4-BE49-F238E27FC236}">
                  <a16:creationId xmlns:a16="http://schemas.microsoft.com/office/drawing/2014/main" id="{8091E097-AC74-4D7E-939E-743CA338472F}"/>
                </a:ext>
              </a:extLst>
            </p:cNvPr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-RU" sz="14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r>
                <a:rPr lang="ru-RU" sz="1400" b="0" i="0" u="none" dirty="0">
                  <a:solidFill>
                    <a:schemeClr val="dk1"/>
                  </a:solidFill>
                  <a:latin typeface="Arial Black" panose="020B0A04020102020204" pitchFamily="34" charset="0"/>
                  <a:ea typeface="Calibri"/>
                  <a:cs typeface="Calibri"/>
                  <a:sym typeface="Calibri"/>
                </a:rPr>
                <a:t>Граждане</a:t>
              </a:r>
              <a:endParaRPr sz="1400" b="0" i="0" u="none" dirty="0">
                <a:solidFill>
                  <a:schemeClr val="dk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939;p41">
            <a:extLst>
              <a:ext uri="{FF2B5EF4-FFF2-40B4-BE49-F238E27FC236}">
                <a16:creationId xmlns:a16="http://schemas.microsoft.com/office/drawing/2014/main" id="{7FC4D757-DC77-4DEF-B8D6-96FCE4E2658A}"/>
              </a:ext>
            </a:extLst>
          </p:cNvPr>
          <p:cNvGrpSpPr/>
          <p:nvPr/>
        </p:nvGrpSpPr>
        <p:grpSpPr>
          <a:xfrm>
            <a:off x="4436001" y="1069147"/>
            <a:ext cx="3821734" cy="3073795"/>
            <a:chOff x="4852681" y="4457861"/>
            <a:chExt cx="719788" cy="652562"/>
          </a:xfrm>
        </p:grpSpPr>
        <p:sp>
          <p:nvSpPr>
            <p:cNvPr id="14" name="Google Shape;940;p41">
              <a:extLst>
                <a:ext uri="{FF2B5EF4-FFF2-40B4-BE49-F238E27FC236}">
                  <a16:creationId xmlns:a16="http://schemas.microsoft.com/office/drawing/2014/main" id="{E9DCDDDD-0911-448B-BDC5-5EEB5589C324}"/>
                </a:ext>
              </a:extLst>
            </p:cNvPr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-RU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Налог</a:t>
              </a:r>
              <a:r>
                <a:rPr lang="ru-RU" sz="14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на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-RU" sz="14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добавленную стоимость</a:t>
              </a:r>
              <a:endParaRPr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41;p41">
              <a:extLst>
                <a:ext uri="{FF2B5EF4-FFF2-40B4-BE49-F238E27FC236}">
                  <a16:creationId xmlns:a16="http://schemas.microsoft.com/office/drawing/2014/main" id="{BA35B2AA-DC9C-4917-B207-6FFF9619A744}"/>
                </a:ext>
              </a:extLst>
            </p:cNvPr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-RU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</a:t>
              </a:r>
              <a:r>
                <a:rPr lang="ru-RU" sz="14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Налог на прибыль</a:t>
              </a:r>
              <a:endParaRPr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42;p41">
              <a:extLst>
                <a:ext uri="{FF2B5EF4-FFF2-40B4-BE49-F238E27FC236}">
                  <a16:creationId xmlns:a16="http://schemas.microsoft.com/office/drawing/2014/main" id="{25F29712-208F-4AFD-9952-2D3AEE77631E}"/>
                </a:ext>
              </a:extLst>
            </p:cNvPr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-RU" sz="1400" b="1" i="0" u="none" dirty="0">
                  <a:solidFill>
                    <a:schemeClr val="dk1"/>
                  </a:solidFill>
                  <a:latin typeface="Arial Black" panose="020B0A04020102020204" pitchFamily="34" charset="0"/>
                  <a:ea typeface="Calibri"/>
                  <a:cs typeface="Calibri"/>
                  <a:sym typeface="Calibri"/>
                </a:rPr>
                <a:t>  Предприятия</a:t>
              </a:r>
              <a:endParaRPr sz="1400" b="1" i="0" u="none" dirty="0">
                <a:solidFill>
                  <a:schemeClr val="dk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541</Words>
  <Application>Microsoft Office PowerPoint</Application>
  <PresentationFormat>Экран (16:9)</PresentationFormat>
  <Paragraphs>100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Arial</vt:lpstr>
      <vt:lpstr>Times New Roman</vt:lpstr>
      <vt:lpstr>Varela Round</vt:lpstr>
      <vt:lpstr>Arial Black</vt:lpstr>
      <vt:lpstr>Nixie One</vt:lpstr>
      <vt:lpstr>Puck template</vt:lpstr>
      <vt:lpstr>Разработка занятия по финансовой грамотности  в 5 классе «Налоги»       Краснова Лариса Викторовна      Краснова Юлия Валентиновна    Моисеева Светлана Игоревна</vt:lpstr>
      <vt:lpstr>Желаем удачи!</vt:lpstr>
      <vt:lpstr>Презентация PowerPoint</vt:lpstr>
      <vt:lpstr>1В 2Д 3А 4Б 5Г</vt:lpstr>
      <vt:lpstr>План</vt:lpstr>
      <vt:lpstr>Налоги – обязательные платежи физических и юридических лиц государству на основе специального налогового законодательства.</vt:lpstr>
      <vt:lpstr>Признаки налога</vt:lpstr>
      <vt:lpstr>Презентация PowerPoint</vt:lpstr>
      <vt:lpstr>Налоги</vt:lpstr>
      <vt:lpstr>Физкультурная минутка</vt:lpstr>
      <vt:lpstr>Задача. Представьте, что вы устроились на работу. В трудовом договоре у вас записана сумма зарплаты 90000 р. Какую сумму составит налог на доходы физических лиц, а какую вы получите на руки?  </vt:lpstr>
      <vt:lpstr>Презентация PowerPoint</vt:lpstr>
      <vt:lpstr>Какие еще бывают налоги? </vt:lpstr>
      <vt:lpstr>https://yandex.ru/video/preview?text=видеоролик%20для%20детей%20про%20налоги&amp;path=wizard&amp;parent-reqid=1602180575198085-1527265225997005868100275-production-app-host-sas-web-yp-253&amp;wiz_type=vital&amp;filmId=12019977219679457010 Сказка о Фоме и налогах </vt:lpstr>
      <vt:lpstr>«На что расходуются налоги» </vt:lpstr>
      <vt:lpstr>Выберите слова, которые характеризуют налог  </vt:lpstr>
      <vt:lpstr>Оцените свою работу на занятии, подняв смайлик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занятия по финансовой грамотности  в 5 классе «Налоги»       Краснова Лариса Викторовна      Краснова Юлия Валентиновна    Моисеева Светлана Игоревна</dc:title>
  <dc:creator>dns</dc:creator>
  <cp:lastModifiedBy>dns</cp:lastModifiedBy>
  <cp:revision>13</cp:revision>
  <dcterms:modified xsi:type="dcterms:W3CDTF">2020-10-09T19:30:48Z</dcterms:modified>
</cp:coreProperties>
</file>