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7" r:id="rId3"/>
    <p:sldId id="274" r:id="rId4"/>
    <p:sldId id="278" r:id="rId5"/>
    <p:sldId id="279" r:id="rId6"/>
    <p:sldId id="281" r:id="rId7"/>
    <p:sldId id="285" r:id="rId8"/>
    <p:sldId id="282" r:id="rId9"/>
    <p:sldId id="286" r:id="rId10"/>
    <p:sldId id="287" r:id="rId11"/>
    <p:sldId id="290" r:id="rId12"/>
    <p:sldId id="288" r:id="rId13"/>
    <p:sldId id="289" r:id="rId14"/>
    <p:sldId id="29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8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5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0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0ECD2-BB36-486C-931F-0571AC1E794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EA8CE-295A-4BE2-A673-950A1AF3A3EF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74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E79AEB-8E6A-4CFE-A67B-0676A999323F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30665-DF2B-42DF-BAA5-5491A17D944B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00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9AE29-C091-4992-B4B1-8BCB38777EE3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9EFE14-4F88-4593-9C2B-71123CA69F22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8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CE7C82-493A-4082-B508-C6F69B79F811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AE062-83F4-4041-A4CC-F9FD1FD1A56A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7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7991F-D934-45F0-A6DD-46AF86FAFEDC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2FD28A-B227-4350-808F-1A7B11908134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0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2374B7-F4F1-4E6F-A1E5-78F03D6853D7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F65DE6-DADB-47CE-B320-6E6DC9EB29BA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3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96E84-F721-431E-9151-9F4717601FA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78F094-8DC6-44A7-BF11-D7C0AC911375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6E33F-9D12-4345-BEFD-00FD48F8CEC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5CBB8-7ADD-43AF-AB12-67DCAD8EB272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7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31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FD753-A172-4A77-A498-45269E34D267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8F6EC-8D07-48A7-A407-E34C1038F3E3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23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D83B60-831D-44ED-9C89-2268121F4B9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56CB4-FCE5-47EB-95A4-BB73A4561B4C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71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D4E99-F509-4CD6-BAD7-9678C5042DD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9C1D7A-774D-4C21-83C5-063D89245B7D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4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96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3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7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6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E9C6-3A2C-4E04-8B42-9F603E2ACFC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3AEFA-86D7-4614-BE2E-D15B96E9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7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DE962A-EF94-4FBE-8CC5-111D0E42067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8B867D-CDF1-4D4C-A10A-E099394FE1E1}" type="slidenum">
              <a:rPr lang="ru-RU" alt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8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1266813"/>
            <a:ext cx="9144000" cy="136208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>
              <a:defRPr/>
            </a:pPr>
            <a:br>
              <a:rPr lang="ru-RU" sz="3600" b="1" dirty="0">
                <a:latin typeface="+mj-lt"/>
                <a:ea typeface="+mj-ea"/>
                <a:cs typeface="+mj-cs"/>
              </a:rPr>
            </a:br>
            <a:r>
              <a:rPr lang="ru-RU" sz="8000" b="1" dirty="0">
                <a:latin typeface="+mj-lt"/>
                <a:ea typeface="+mj-ea"/>
                <a:cs typeface="+mj-cs"/>
              </a:rPr>
              <a:t>Основы финансовой грамотности:</a:t>
            </a:r>
          </a:p>
          <a:p>
            <a:pPr algn="ctr">
              <a:defRPr/>
            </a:pPr>
            <a:r>
              <a:rPr lang="ru-RU" sz="8000" b="1" dirty="0">
                <a:latin typeface="+mj-lt"/>
                <a:ea typeface="+mj-ea"/>
                <a:cs typeface="+mj-cs"/>
              </a:rPr>
              <a:t>разработка проекта</a:t>
            </a:r>
            <a:endParaRPr lang="ru-RU" sz="6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591175" y="4292600"/>
            <a:ext cx="5505450" cy="178593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Анна Сергеевна Шишкова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Ксения Сергеевна Тюлькина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учителя истории и обществознания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524000" y="228600"/>
            <a:ext cx="9144000" cy="10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</a:t>
            </a:r>
            <a:r>
              <a:rPr lang="ru-RU" alt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Государственное бюджетное общеобразовательное учреждение</a:t>
            </a:r>
          </a:p>
          <a:p>
            <a:pPr eaLnBrk="1" hangingPunct="1">
              <a:defRPr/>
            </a:pPr>
            <a:r>
              <a:rPr lang="ru-RU" alt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          средняя общеобразовательная школа № 91</a:t>
            </a:r>
            <a:endParaRPr lang="en-US" alt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ru-RU" alt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            Петроградского района Санкт-Петербурга</a:t>
            </a:r>
            <a:endParaRPr lang="ru-RU" altLang="ru-RU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810251" y="6143625"/>
            <a:ext cx="10268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Calibri" panose="020F0502020204030204" pitchFamily="34" charset="0"/>
              </a:rPr>
              <a:t>2020 год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50813"/>
            <a:ext cx="963409" cy="963409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647088" y="2795954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в жизни человека</a:t>
            </a:r>
          </a:p>
          <a:p>
            <a:pPr algn="ctr"/>
            <a:r>
              <a:rPr lang="ru-RU" sz="4000" dirty="0"/>
              <a:t>проектный день</a:t>
            </a:r>
          </a:p>
        </p:txBody>
      </p:sp>
    </p:spTree>
    <p:extLst>
      <p:ext uri="{BB962C8B-B14F-4D97-AF65-F5344CB8AC3E}">
        <p14:creationId xmlns:p14="http://schemas.microsoft.com/office/powerpoint/2010/main" val="239333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Примеры заданий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9080D48-23C1-4C89-8BEF-384BAC60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95194"/>
              </p:ext>
            </p:extLst>
          </p:nvPr>
        </p:nvGraphicFramePr>
        <p:xfrm>
          <a:off x="446179" y="1536804"/>
          <a:ext cx="4744806" cy="4710450"/>
        </p:xfrm>
        <a:graphic>
          <a:graphicData uri="http://schemas.openxmlformats.org/drawingml/2006/table">
            <a:tbl>
              <a:tblPr firstRow="1" firstCol="1" bandRow="1"/>
              <a:tblGrid>
                <a:gridCol w="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070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414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4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E1ABA2AA-FA7D-47ED-A52D-17A52ACBF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9241" y="1643344"/>
            <a:ext cx="3026580" cy="4553162"/>
          </a:xfrm>
        </p:spPr>
        <p:txBody>
          <a:bodyPr/>
          <a:lstStyle/>
          <a:p>
            <a:pPr marL="0" indent="0">
              <a:buNone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вертикали: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600" dirty="0"/>
              <a:t> – Налог, обратный прогрессивному.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600" dirty="0"/>
              <a:t> – Какая кривая отражает информацию о налогах.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600" dirty="0"/>
              <a:t> – План государственных доходов и расходов на год.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600" dirty="0"/>
              <a:t> – Превышение доходов над расходами.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1600" dirty="0"/>
              <a:t> – Главный источник средств для государства.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1600" dirty="0"/>
              <a:t> – США имеет больший, чем РФ государственный ______ 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1600" dirty="0"/>
              <a:t> – Налоги бывают прямые и ______ 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16A24FD-C106-458C-BBC3-9EB3B304F6EE}"/>
              </a:ext>
            </a:extLst>
          </p:cNvPr>
          <p:cNvSpPr txBox="1">
            <a:spLocks/>
          </p:cNvSpPr>
          <p:nvPr/>
        </p:nvSpPr>
        <p:spPr>
          <a:xfrm>
            <a:off x="5483933" y="1643344"/>
            <a:ext cx="3235308" cy="449736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горизонтали: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600" dirty="0"/>
              <a:t> – То, что выплачивает государство отдельным гражданам.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1600" dirty="0"/>
              <a:t> – Единый … налог</a:t>
            </a:r>
            <a:br>
              <a:rPr lang="ru-RU" sz="1600" dirty="0"/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600" dirty="0"/>
              <a:t> – Налог на получение дохода.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1600" dirty="0"/>
              <a:t> – Надбавка к цене определенных товаров.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1600" dirty="0"/>
              <a:t> – Процент от дохода.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ru-RU" sz="1600" dirty="0"/>
              <a:t> – Один из видов налогообложения.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1600" dirty="0"/>
              <a:t> – Превышение доходов над расходами.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sz="1600" dirty="0"/>
              <a:t> – Превышение расходов над доходами.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9428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Примеры заданий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295422" y="1253277"/>
            <a:ext cx="11211951" cy="5396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Aft>
                <a:spcPts val="1125"/>
              </a:spcAft>
            </a:pPr>
            <a:r>
              <a:rPr lang="ru-RU" sz="2800" i="1" dirty="0"/>
              <a:t>Налоговый орган принял решение о взыскании налога за счет денежных средств на счетах налогоплательщика — индивидуального предпринимателя и направил в банк инкассовое поручение.</a:t>
            </a:r>
          </a:p>
          <a:p>
            <a:pPr algn="l" fontAlgn="base">
              <a:spcAft>
                <a:spcPts val="1125"/>
              </a:spcAft>
            </a:pPr>
            <a:r>
              <a:rPr lang="ru-RU" sz="2800" i="1" dirty="0"/>
              <a:t>Индивидуальный предприниматель оспорил указанное решение, сославшись на то, что в соответствии со ст. 35 Конституции РФ никто не может быть лишен своего имущества иначе как по решению суда. Предприниматель обратился в суд.</a:t>
            </a:r>
          </a:p>
          <a:p>
            <a:pPr algn="l" fontAlgn="base">
              <a:spcAft>
                <a:spcPts val="1125"/>
              </a:spcAft>
            </a:pPr>
            <a:r>
              <a:rPr lang="ru-RU" sz="2800" dirty="0"/>
              <a:t>Кто прав в возникшем споре?</a:t>
            </a:r>
          </a:p>
          <a:p>
            <a:pPr algn="l" fontAlgn="base">
              <a:spcAft>
                <a:spcPts val="1125"/>
              </a:spcAft>
            </a:pPr>
            <a:endParaRPr lang="ru-RU" sz="2800" dirty="0"/>
          </a:p>
          <a:p>
            <a:pPr algn="l" fontAlgn="base">
              <a:spcAft>
                <a:spcPts val="1125"/>
              </a:spcAft>
            </a:pPr>
            <a:r>
              <a:rPr lang="ru-RU" sz="2800" dirty="0"/>
              <a:t>Выберите роль: судья, налоговый инспектор, предприниматель, свидетель, эксперт</a:t>
            </a:r>
          </a:p>
        </p:txBody>
      </p:sp>
    </p:spTree>
    <p:extLst>
      <p:ext uri="{BB962C8B-B14F-4D97-AF65-F5344CB8AC3E}">
        <p14:creationId xmlns:p14="http://schemas.microsoft.com/office/powerpoint/2010/main" val="333183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Примеры заданий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295422" y="1253277"/>
            <a:ext cx="1121195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2800" b="0" i="1" dirty="0">
                <a:effectLst/>
              </a:rPr>
              <a:t>Одинокий отец, воспитывающий двух несовершеннолетних детей 7 и 10 лет, инвалид 2 группы, продал трех комнатную квартиру, находящуюся в его собственности менее 3-х лет, за 2000000 рублей.</a:t>
            </a:r>
          </a:p>
          <a:p>
            <a:pPr algn="l" fontAlgn="base"/>
            <a:endParaRPr lang="ru-RU" sz="2800" b="0" i="0" dirty="0">
              <a:effectLst/>
            </a:endParaRPr>
          </a:p>
          <a:p>
            <a:pPr algn="l" fontAlgn="base">
              <a:buFont typeface="+mj-lt"/>
              <a:buAutoNum type="arabicPeriod"/>
            </a:pPr>
            <a:r>
              <a:rPr lang="ru-RU" sz="2800" b="0" i="0" dirty="0">
                <a:effectLst/>
              </a:rPr>
              <a:t>Какие налоговые вычеты ему положены?</a:t>
            </a:r>
          </a:p>
          <a:p>
            <a:pPr algn="l" fontAlgn="base">
              <a:buFont typeface="+mj-lt"/>
              <a:buAutoNum type="arabicPeriod"/>
            </a:pPr>
            <a:r>
              <a:rPr lang="ru-RU" sz="2800" b="0" i="0" dirty="0">
                <a:effectLst/>
              </a:rPr>
              <a:t>Посчитайте сумму налоговых вычетов.</a:t>
            </a:r>
          </a:p>
        </p:txBody>
      </p:sp>
    </p:spTree>
    <p:extLst>
      <p:ext uri="{BB962C8B-B14F-4D97-AF65-F5344CB8AC3E}">
        <p14:creationId xmlns:p14="http://schemas.microsoft.com/office/powerpoint/2010/main" val="394008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0E28EE-CDB5-4973-8F68-630ED268222C}"/>
              </a:ext>
            </a:extLst>
          </p:cNvPr>
          <p:cNvSpPr/>
          <p:nvPr/>
        </p:nvSpPr>
        <p:spPr>
          <a:xfrm>
            <a:off x="2342860" y="2967335"/>
            <a:ext cx="7506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5352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Задачи современного педагога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64456362-F1D4-4C97-B581-7A3880843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4" y="1340768"/>
            <a:ext cx="9563686" cy="50209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600" dirty="0"/>
              <a:t>Активное вовлечение учащихся в образовательный процесс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Коучинг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Совершенствование личности ребенка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 Подготовка ребенка к реалиям жизни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 Помощь в достижении успеха</a:t>
            </a:r>
          </a:p>
          <a:p>
            <a:pPr>
              <a:lnSpc>
                <a:spcPct val="20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621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Налоги в жизни человека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64456362-F1D4-4C97-B581-7A3880843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3" y="1340768"/>
            <a:ext cx="10747717" cy="50209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3600" dirty="0"/>
              <a:t>Форма проведения: проектно-тематический день</a:t>
            </a:r>
          </a:p>
          <a:p>
            <a:pPr>
              <a:lnSpc>
                <a:spcPct val="120000"/>
              </a:lnSpc>
            </a:pPr>
            <a:r>
              <a:rPr lang="ru-RU" sz="3600" dirty="0"/>
              <a:t> Целевая аудитория: 10-11 классы (16-17 лет)</a:t>
            </a:r>
          </a:p>
          <a:p>
            <a:pPr>
              <a:lnSpc>
                <a:spcPct val="200000"/>
              </a:lnSpc>
            </a:pP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D30C79-1F0A-46DE-935C-7C31FA69F4A9}"/>
              </a:ext>
            </a:extLst>
          </p:cNvPr>
          <p:cNvSpPr txBox="1"/>
          <p:nvPr/>
        </p:nvSpPr>
        <p:spPr>
          <a:xfrm>
            <a:off x="2832296" y="3209929"/>
            <a:ext cx="9359704" cy="2649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 изучения: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Научиться решать практические задания и отвечать на практические вопросы по теме урока на основе: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Знания видов и функций налогов в РФ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Умения работать с нормативно-правовой базой по вопросу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Умения заполнять налоговую декларацию и налоговый вычет.</a:t>
            </a:r>
          </a:p>
        </p:txBody>
      </p:sp>
    </p:spTree>
    <p:extLst>
      <p:ext uri="{BB962C8B-B14F-4D97-AF65-F5344CB8AC3E}">
        <p14:creationId xmlns:p14="http://schemas.microsoft.com/office/powerpoint/2010/main" val="100554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Задачи проекта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64456362-F1D4-4C97-B581-7A3880843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3" y="1340768"/>
            <a:ext cx="10846191" cy="502090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/>
              <a:t>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Создать устойчивые знания по финансовой грамотности на школьном уровне;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Создать потенциал в области реализации программы финансовой грамотности у подростков;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Создать систему эффективных и доступных информационных ресурсов в области финансовой грамотности и защиты прав потребителей финансовых услуг, провести масштабную информационную кампанию;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азработать, протестировать и распространить широкий спектр информационных материалов по защите прав потребителей финансовых услуг.</a:t>
            </a:r>
          </a:p>
          <a:p>
            <a:pPr>
              <a:lnSpc>
                <a:spcPct val="20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577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Прогнозируемые результаты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295422" y="1253277"/>
            <a:ext cx="11211951" cy="5048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Личностные: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учащихся гражданской позиции как активного и ответственного члена российского общества через создание устойчивого понимания своих конституционных прав и обязанностей в области управления финансами и налогообложения в РФ;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Метапредметные: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Умение рассуждать, доказывать, логически обосновывать выводы. </a:t>
            </a:r>
            <a:b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Умение использовать вычисления для составления налоговой декларации и налогового вычета.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Умение действовать по алгоритму при заполнении документов, проводить доказательство по схеме, предложенной учителем.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Умение работать в парах и группах. Умение задавать вопросы, слушать и слышать собеседника.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Предметные: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ea typeface="Calibri" panose="020F0502020204030204" pitchFamily="34" charset="0"/>
              </a:rPr>
              <a:t>Сформированность навыков самостоятельного поиска правовой информации, умений использовать результаты в конкретных жизненных ситуациях.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717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Инновации в школьном обучении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64456362-F1D4-4C97-B581-7A3880843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340768"/>
            <a:ext cx="9577754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Новая система оценивания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Систематизация изучаемого материала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Главенствующая роль дискуссии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Творческий характер упражнений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Ориентация на самостоятельное решение задач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Усиление эмоционального фона восприятия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8754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Особенности проведения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323557" y="1111878"/>
            <a:ext cx="11211951" cy="5534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Проведение основных мероприятий на переменах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Организация пространства в соответствии с темой проектного дня: справочная информация в коридорах, выдержки из НК РФ, интересные факты о налогах, самые нелепые налоги мира и т.д.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 Дидактический материал, представленный на стендах в формате условно-графической наглядности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 Проведение мастер-классов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 Отдельные виды деятельности на каждой перемене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 Закрепление материала – игра ЧГК после уроков</a:t>
            </a:r>
          </a:p>
        </p:txBody>
      </p:sp>
    </p:spTree>
    <p:extLst>
      <p:ext uri="{BB962C8B-B14F-4D97-AF65-F5344CB8AC3E}">
        <p14:creationId xmlns:p14="http://schemas.microsoft.com/office/powerpoint/2010/main" val="243325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Особенности проведения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295422" y="1253277"/>
            <a:ext cx="11211951" cy="543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/>
              <a:t>Первая перемена: решение кроссворда – до 10 баллов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/>
              <a:t>Вторая перемена:  решение задач в формате ролевой игры (фрагментов из судебного процесса по налоговым вопросам) – до 50 баллов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/>
              <a:t>Третья перемена: изучение дидактического материала на стендах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/>
              <a:t>Четвертая и пятая перемены: учителя-предметники проводят мастер-класс по заполнению налоговой декларации в формате 3-НДФЛ; учащиеся тренируются в самостоятельном заполнении документации, руководствуясь условиями, попавшимися им в карточках-подсказках – до 100 баллов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/>
              <a:t>После уроков: игра «Что? Где? Когда?» - 10-100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334135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6325"/>
            <a:ext cx="12192000" cy="615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Оценка результатов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2933-246E-4D95-A6D0-BB861A12AC95}"/>
              </a:ext>
            </a:extLst>
          </p:cNvPr>
          <p:cNvSpPr txBox="1"/>
          <p:nvPr/>
        </p:nvSpPr>
        <p:spPr>
          <a:xfrm>
            <a:off x="295422" y="1253277"/>
            <a:ext cx="11211951" cy="4108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В течение дня учащийся зарабатывает индивидуальные баллы за выполнение заданий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 Подсчет баллов производится после завершающего этапа проектного дня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 Учащиеся получат возможность поднимать свой личный рейтинг работая как индивидуально, так и в команде</a:t>
            </a:r>
          </a:p>
        </p:txBody>
      </p:sp>
    </p:spTree>
    <p:extLst>
      <p:ext uri="{BB962C8B-B14F-4D97-AF65-F5344CB8AC3E}">
        <p14:creationId xmlns:p14="http://schemas.microsoft.com/office/powerpoint/2010/main" val="3992322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EBB8B5C7D2C54F9F3F219662AA3FD4" ma:contentTypeVersion="10" ma:contentTypeDescription="Создание документа." ma:contentTypeScope="" ma:versionID="759b008cb71e8fe971a88b9f7fdc18a4">
  <xsd:schema xmlns:xsd="http://www.w3.org/2001/XMLSchema" xmlns:xs="http://www.w3.org/2001/XMLSchema" xmlns:p="http://schemas.microsoft.com/office/2006/metadata/properties" xmlns:ns2="307cf3c1-4477-4f5e-a744-4498f8c1a574" targetNamespace="http://schemas.microsoft.com/office/2006/metadata/properties" ma:root="true" ma:fieldsID="51e15f27fa7cf2938b58e631281cbe51" ns2:_="">
    <xsd:import namespace="307cf3c1-4477-4f5e-a744-4498f8c1a5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cf3c1-4477-4f5e-a744-4498f8c1a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7D4A-B7B0-4DF3-B9AD-707F2C0DD1C0}"/>
</file>

<file path=customXml/itemProps2.xml><?xml version="1.0" encoding="utf-8"?>
<ds:datastoreItem xmlns:ds="http://schemas.openxmlformats.org/officeDocument/2006/customXml" ds:itemID="{EFDB32CC-34B6-4E58-BC3B-C0D1D5831353}"/>
</file>

<file path=customXml/itemProps3.xml><?xml version="1.0" encoding="utf-8"?>
<ds:datastoreItem xmlns:ds="http://schemas.openxmlformats.org/officeDocument/2006/customXml" ds:itemID="{99D08502-5FF7-43A8-9A7A-67EBC95486CA}"/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785</Words>
  <Application>Microsoft Office PowerPoint</Application>
  <PresentationFormat>Широкоэкранный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19</cp:revision>
  <dcterms:created xsi:type="dcterms:W3CDTF">2019-01-16T05:23:30Z</dcterms:created>
  <dcterms:modified xsi:type="dcterms:W3CDTF">2020-09-24T19:43:14Z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0x010100E7EBB8B5C7D2C54F9F3F219662AA3FD4</vt:lpwstr>
  </property>
</Properties>
</file>