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Amatic SC" panose="020B0604020202020204" charset="-79"/>
      <p:regular r:id="rId19"/>
      <p:bold r:id="rId20"/>
    </p:embeddedFont>
    <p:embeddedFont>
      <p:font typeface="Source Code Pro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3" d="100"/>
          <a:sy n="113" d="100"/>
        </p:scale>
        <p:origin x="-528" y="-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4826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9e65ed91e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9e65ed91e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e65ed91ef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9e65ed91ef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e65ed91ef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e65ed91ef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e65ed91ef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e65ed91ef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e65ed91ef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e65ed91ef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e65ed91ef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e65ed91ef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e65ed91ef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e65ed91ef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e65ed91ef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e65ed91ef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9e65ed91ef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9e65ed91ef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e65ed91ef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9e65ed91ef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e65ed91ef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e65ed91ef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e65ed91ef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e65ed91ef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e65ed91ef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9e65ed91ef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9e65ed91ef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9e65ed91ef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e65ed91ef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e65ed91ef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e65ed91e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e65ed91e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dirty="0"/>
              <a:t>Методика и содержание внеурочного занятия по теме “Виртуальные ловушки, или как не потерять деньги в сети интернет”</a:t>
            </a:r>
            <a:endParaRPr sz="3700" dirty="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Группа №4: Казаченко Наталья, Коровянская Оксана, Тетусь Ольга, Гаврилова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Елена</a:t>
            </a:r>
            <a:endParaRPr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3202750" y="233325"/>
            <a:ext cx="5769000" cy="23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5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Одним из видов мошенничества в сети Интернет является схема под названием «семь кошельков», когда пользователь сети Интернет получает письмо с предложением перевести небольшую сумму в несколько электронных кошельков в надежде на то, что следующие участники тоже перечислят деньги на электронные кошельки, среди которых будет указан и его электронный кошелёк.</a:t>
            </a:r>
            <a:endParaRPr sz="2100"/>
          </a:p>
        </p:txBody>
      </p:sp>
      <p:sp>
        <p:nvSpPr>
          <p:cNvPr id="113" name="Google Shape;113;p22"/>
          <p:cNvSpPr txBox="1"/>
          <p:nvPr/>
        </p:nvSpPr>
        <p:spPr>
          <a:xfrm>
            <a:off x="275750" y="3605725"/>
            <a:ext cx="71904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76A900"/>
                </a:solidFill>
                <a:highlight>
                  <a:srgbClr val="FFFFFF"/>
                </a:highlight>
              </a:rPr>
              <a:t>Гарантия получения денег в свой электронный кошелек полностью отсутствует</a:t>
            </a:r>
            <a:r>
              <a:rPr lang="ru" sz="1500">
                <a:solidFill>
                  <a:srgbClr val="4E4E3F"/>
                </a:solidFill>
                <a:highlight>
                  <a:srgbClr val="FFFFFF"/>
                </a:highlight>
              </a:rPr>
              <a:t>, таким образом человек добровольно отдаёт некоторую сумму мошенникам.</a:t>
            </a:r>
            <a:endParaRPr sz="1700"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3875" y="2661900"/>
            <a:ext cx="1800125" cy="239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625" y="233325"/>
            <a:ext cx="3040126" cy="228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11700" y="136350"/>
            <a:ext cx="8520600" cy="26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41300" marR="241300" lvl="0" indent="0" algn="ctr" rtl="0">
              <a:spcBef>
                <a:spcPts val="380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Лже-интернет-благотворительность — это схема мошенничества, связанная с распространением  поддельных сообщений о сборе средств на благотворительные цели.</a:t>
            </a:r>
            <a:endParaRPr sz="1500" b="1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41300" marR="241300" lvl="0" indent="0" algn="ctr" rtl="0">
              <a:spcBef>
                <a:spcPts val="380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Мошенники зачастую </a:t>
            </a:r>
            <a:r>
              <a:rPr lang="ru" sz="1300" b="1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копируют 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информацию </a:t>
            </a:r>
            <a:r>
              <a:rPr lang="ru" sz="1300" b="1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о реальных людях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" sz="1300" b="1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нуждающихся в помощи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копируют оформление сайтов благотворительных фондов, </a:t>
            </a:r>
            <a:r>
              <a:rPr lang="ru" sz="1300" b="1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заменяя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при этом </a:t>
            </a:r>
            <a:r>
              <a:rPr lang="ru" sz="1300" b="1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платёжные реквизиты на собственные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Таким образом, пожертвованные средства поступают не на заявленные цели, а в личный кошелёк мошенника.</a:t>
            </a:r>
            <a:endParaRPr sz="13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800"/>
              </a:spcBef>
              <a:spcAft>
                <a:spcPts val="1600"/>
              </a:spcAft>
              <a:buNone/>
            </a:pPr>
            <a:endParaRPr sz="1900"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9141" y="3010125"/>
            <a:ext cx="2907984" cy="19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275" y="3010125"/>
            <a:ext cx="4687474" cy="195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Правила безопасной работы в сети интернет:</a:t>
            </a:r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8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rgbClr val="4E4E3F"/>
              </a:buClr>
              <a:buSzPts val="1400"/>
              <a:buFont typeface="Arial"/>
              <a:buChar char="●"/>
            </a:pPr>
            <a:r>
              <a:rPr lang="ru" sz="14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Не сообщать никому, даже сотрудникам банка, свои пароли и ПИН-коды от банковских карт.</a:t>
            </a:r>
            <a:endParaRPr sz="1400" b="1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400"/>
              <a:buFont typeface="Arial"/>
              <a:buChar char="●"/>
            </a:pPr>
            <a:r>
              <a:rPr lang="ru" sz="14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Использовать антивирус не только на компьютере, но и на мобильном телефоне и планшете.</a:t>
            </a:r>
            <a:endParaRPr sz="1400" b="1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400"/>
              <a:buFont typeface="Arial"/>
              <a:buChar char="●"/>
            </a:pPr>
            <a:r>
              <a:rPr lang="ru" sz="14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Не переходить по ссылкам, присланным в социальных сетях и по электронной почте.</a:t>
            </a:r>
            <a:endParaRPr sz="1400" b="1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400"/>
              <a:buFont typeface="Arial"/>
              <a:buChar char="●"/>
            </a:pPr>
            <a:r>
              <a:rPr lang="ru" sz="14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Использовать только официальные приложения.</a:t>
            </a:r>
            <a:endParaRPr sz="1400" b="1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400"/>
              <a:buFont typeface="Arial"/>
              <a:buChar char="●"/>
            </a:pPr>
            <a:r>
              <a:rPr lang="ru" sz="14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При работе в банкомате и при оплате банковской картой в магазине закрывать рукой клавиатуру.</a:t>
            </a:r>
            <a:endParaRPr sz="1400" b="1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400"/>
              <a:buFont typeface="Arial"/>
              <a:buChar char="●"/>
            </a:pPr>
            <a:r>
              <a:rPr lang="ru" sz="14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Пользоваться SMS-оповещением о совершённых операциях с банковской карты.</a:t>
            </a:r>
            <a:endParaRPr sz="1400" b="1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400"/>
              <a:buFont typeface="Arial"/>
              <a:buChar char="●"/>
            </a:pPr>
            <a:r>
              <a:rPr lang="ru" sz="14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Не использовать сомнительные сайты.</a:t>
            </a:r>
            <a:endParaRPr sz="1400" b="1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400"/>
              <a:buFont typeface="Arial"/>
              <a:buChar char="●"/>
            </a:pPr>
            <a:r>
              <a:rPr lang="ru" sz="14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Помнить правило: «бесплатный сыр бывает только в мышеловке», и не отвечать на письма о выигрышах.</a:t>
            </a:r>
            <a:endParaRPr sz="1400" b="1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Задача:</a:t>
            </a:r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Письмо, в котором содержится приглашение перевести деньги в «семь кошельков», получили </a:t>
            </a:r>
            <a:r>
              <a:rPr lang="ru" sz="1700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20008</a:t>
            </a:r>
            <a:r>
              <a:rPr lang="ru" sz="14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человек. Из них </a:t>
            </a:r>
            <a:r>
              <a:rPr lang="ru" sz="1700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0,2</a:t>
            </a:r>
            <a:r>
              <a:rPr lang="ru" sz="14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% откликнулись на это приглашение и перевели на каждый из электронных кошельков по </a:t>
            </a:r>
            <a:r>
              <a:rPr lang="ru" sz="1700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ru" sz="14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руб.</a:t>
            </a:r>
            <a:endParaRPr sz="14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Какой доход получили мошенники?</a:t>
            </a:r>
            <a:endParaRPr sz="14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i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(Ответ округли до десятых)</a:t>
            </a:r>
            <a:endParaRPr sz="1400" i="1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Задача:</a:t>
            </a:r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Представь, что Вася привёл в некий финансовый проект в сети Интернет Петю и Ивана. Петя привёл в проект Олю и Полину, а Иван смог привести в проект Софью и Романа.</a:t>
            </a:r>
            <a:endParaRPr sz="15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Каждый участник сделал взнос в размере </a:t>
            </a:r>
            <a:r>
              <a:rPr lang="ru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25000</a:t>
            </a:r>
            <a:r>
              <a:rPr lang="ru" sz="15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руб. Тому, кто привёл нового участника, выплачивается </a:t>
            </a:r>
            <a:r>
              <a:rPr lang="ru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ru" sz="15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% от взноса.</a:t>
            </a:r>
            <a:endParaRPr sz="15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Сколько получит Пётр?</a:t>
            </a:r>
            <a:endParaRPr sz="15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Задача:</a:t>
            </a:r>
            <a:endParaRPr/>
          </a:p>
        </p:txBody>
      </p:sp>
      <p:sp>
        <p:nvSpPr>
          <p:cNvPr id="146" name="Google Shape;146;p27"/>
          <p:cNvSpPr txBox="1"/>
          <p:nvPr/>
        </p:nvSpPr>
        <p:spPr>
          <a:xfrm>
            <a:off x="0" y="1219600"/>
            <a:ext cx="8961300" cy="3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Организаторы финансовой пирамиды запланировали получить доход в размере </a:t>
            </a:r>
            <a:r>
              <a:rPr lang="ru" sz="1600">
                <a:solidFill>
                  <a:srgbClr val="76A900"/>
                </a:solidFill>
                <a:highlight>
                  <a:srgbClr val="FFFFFF"/>
                </a:highlight>
              </a:rPr>
              <a:t>2500000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 руб.</a:t>
            </a:r>
            <a:endParaRPr sz="1300">
              <a:solidFill>
                <a:srgbClr val="4E4E3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76A900"/>
                </a:solidFill>
                <a:highlight>
                  <a:srgbClr val="FFFFFF"/>
                </a:highlight>
              </a:rPr>
              <a:t>20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% собранных средств направляется на выплаты тем, кто привёл новых участников пирамиды, </a:t>
            </a:r>
            <a:r>
              <a:rPr lang="ru" sz="1600">
                <a:solidFill>
                  <a:srgbClr val="76A900"/>
                </a:solidFill>
                <a:highlight>
                  <a:srgbClr val="FFFFFF"/>
                </a:highlight>
              </a:rPr>
              <a:t>15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% собранных средств направляется на выплату остальным участникам пирамиды, а остальные — организаторам пирамиды.</a:t>
            </a:r>
            <a:endParaRPr sz="1300">
              <a:solidFill>
                <a:srgbClr val="4E4E3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Рассчитай, сколько времени может работать финансовая пирамида, если ей удаётся привлечь в день </a:t>
            </a:r>
            <a:r>
              <a:rPr lang="ru" sz="1600">
                <a:solidFill>
                  <a:srgbClr val="76A900"/>
                </a:solidFill>
                <a:highlight>
                  <a:srgbClr val="FFFFFF"/>
                </a:highlight>
              </a:rPr>
              <a:t>200000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 руб.</a:t>
            </a:r>
            <a:endParaRPr sz="1300">
              <a:solidFill>
                <a:srgbClr val="4E4E3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 </a:t>
            </a:r>
            <a:endParaRPr sz="1300">
              <a:solidFill>
                <a:srgbClr val="4E4E3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После выплаты процентов вкладчикам организаторам останется ______ % дохода.</a:t>
            </a:r>
            <a:endParaRPr sz="1300">
              <a:solidFill>
                <a:srgbClr val="4E4E3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 </a:t>
            </a:r>
            <a:endParaRPr sz="1300">
              <a:solidFill>
                <a:srgbClr val="4E4E3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Для того чтобы организаторы смогли получить доход </a:t>
            </a:r>
            <a:r>
              <a:rPr lang="ru" sz="1600">
                <a:solidFill>
                  <a:srgbClr val="76A900"/>
                </a:solidFill>
                <a:highlight>
                  <a:srgbClr val="FFFFFF"/>
                </a:highlight>
              </a:rPr>
              <a:t>2500000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 руб., им необходимо привлечь в пирамиду денежных средств на сумму (</a:t>
            </a:r>
            <a:r>
              <a:rPr lang="ru" sz="1300" i="1">
                <a:solidFill>
                  <a:srgbClr val="4E4E3F"/>
                </a:solidFill>
                <a:highlight>
                  <a:srgbClr val="FFFFFF"/>
                </a:highlight>
              </a:rPr>
              <a:t>ответ округли до единиц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) __________  руб. </a:t>
            </a:r>
            <a:endParaRPr sz="1300">
              <a:solidFill>
                <a:srgbClr val="4E4E3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 </a:t>
            </a:r>
            <a:endParaRPr sz="1300">
              <a:solidFill>
                <a:srgbClr val="4E4E3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Подобная пирамида может работать (</a:t>
            </a:r>
            <a:r>
              <a:rPr lang="ru" sz="1300" i="1">
                <a:solidFill>
                  <a:srgbClr val="4E4E3F"/>
                </a:solidFill>
                <a:highlight>
                  <a:srgbClr val="FFFFFF"/>
                </a:highlight>
              </a:rPr>
              <a:t>ответ округли до единиц</a:t>
            </a:r>
            <a:r>
              <a:rPr lang="ru" sz="1300">
                <a:solidFill>
                  <a:srgbClr val="4E4E3F"/>
                </a:solidFill>
                <a:highlight>
                  <a:srgbClr val="FFFFFF"/>
                </a:highlight>
              </a:rPr>
              <a:t>) до__________   дней.</a:t>
            </a:r>
            <a:endParaRPr sz="1300">
              <a:solidFill>
                <a:srgbClr val="4E4E3F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>
            <a:spLocks noGrp="1"/>
          </p:cNvSpPr>
          <p:nvPr>
            <p:ph type="body" idx="1"/>
          </p:nvPr>
        </p:nvSpPr>
        <p:spPr>
          <a:xfrm>
            <a:off x="311700" y="456025"/>
            <a:ext cx="8520600" cy="4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       Игорь работает программистом и написал программу, позволяющую получить доступ к регистрационным данным пользователя. Затем он создает поддельную страницу входа в социальную сеть </a:t>
            </a:r>
            <a:r>
              <a:rPr lang="ru" sz="13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«Facebook»</a:t>
            </a:r>
            <a:r>
              <a:rPr lang="ru" sz="13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содержащую вредоносную программу, и размещает ее на </a:t>
            </a:r>
            <a:r>
              <a:rPr lang="ru" sz="13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«https://www.facebouk.com/money-online»</a:t>
            </a:r>
            <a:r>
              <a:rPr lang="ru" sz="13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У Игоря есть друг Павел. И Игорь отсылает Павлу сообщение: </a:t>
            </a:r>
            <a:r>
              <a:rPr lang="ru" sz="13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«Привет, Паша, я нашел способ легкого заработка в интернете. Ты обязательно должен его увидеть на https://www.facebouk.com/money-online»</a:t>
            </a:r>
            <a:r>
              <a:rPr lang="ru" sz="13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Павел переходит по ссылке и видит перед собой стандартную страницу входа в систему </a:t>
            </a:r>
            <a:r>
              <a:rPr lang="ru" sz="13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«Facebook»</a:t>
            </a:r>
            <a:r>
              <a:rPr lang="ru" sz="13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Как обычно, он вводит свои имя пользователя и пароль. Теперь все регистрационные данные пересылаются Игорю, а Павел перенаправляется на страницу с советами по заработку денег в сети интернет </a:t>
            </a:r>
            <a:r>
              <a:rPr lang="ru" sz="13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«https://www.facebouk.com/ money-online.html»</a:t>
            </a:r>
            <a:r>
              <a:rPr lang="ru" sz="13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Вот и все, аккаунт Павла в </a:t>
            </a:r>
            <a:r>
              <a:rPr lang="ru" sz="13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«Facebook»</a:t>
            </a:r>
            <a:r>
              <a:rPr lang="ru" sz="13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был взломан.</a:t>
            </a:r>
            <a:endParaRPr sz="13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AutoNum type="arabicPeriod"/>
            </a:pPr>
            <a:r>
              <a:rPr lang="ru" sz="15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Какие ошибки совершил Павел?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AutoNum type="arabicPeriod"/>
            </a:pPr>
            <a:r>
              <a:rPr lang="ru" sz="15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Как он мог избежать этих ошибок?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95450"/>
            <a:ext cx="8520600" cy="4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 </a:t>
            </a:r>
            <a:r>
              <a:rPr lang="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Изучить виды виртуальных ловушек и способов безопасной работы в сети интернет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Задачи:</a:t>
            </a:r>
            <a:endParaRPr sz="14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ru" sz="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Рассмотреть организацию финансовых пирамид в сети интернет;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ru" sz="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Познакомиться с основными видами виртуальных ловушек (фишинг, фарминг,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скандинавский аукцион).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ru" sz="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Разработать правила безопасного поведения в сети интернет;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Планируемые результаты</a:t>
            </a:r>
            <a:endParaRPr sz="14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Знания об организации виртуальных ловушек и правила защиты от них.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Правила безопасной работы в сети интернет.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76205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Оплата услуг и покупка товаров через сеть Интернет происходит разными способами:</a:t>
            </a:r>
            <a:endParaRPr sz="17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rgbClr val="4E4E3F"/>
              </a:buClr>
              <a:buSzPts val="1700"/>
              <a:buFont typeface="Arial"/>
              <a:buChar char="●"/>
            </a:pPr>
            <a:r>
              <a:rPr lang="ru" sz="17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 использованием </a:t>
            </a:r>
            <a:r>
              <a:rPr lang="ru" sz="1700" b="1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электронного кошелька</a:t>
            </a:r>
            <a:r>
              <a:rPr lang="ru" sz="17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;</a:t>
            </a:r>
            <a:endParaRPr sz="17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700"/>
              <a:buFont typeface="Arial"/>
              <a:buChar char="●"/>
            </a:pPr>
            <a:r>
              <a:rPr lang="ru" sz="17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 использованием </a:t>
            </a:r>
            <a:r>
              <a:rPr lang="ru" sz="1700" b="1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банковской карты</a:t>
            </a:r>
            <a:r>
              <a:rPr lang="ru" sz="17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;</a:t>
            </a:r>
            <a:endParaRPr sz="17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700"/>
              <a:buFont typeface="Arial"/>
              <a:buChar char="●"/>
            </a:pPr>
            <a:r>
              <a:rPr lang="ru" sz="17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перечислением средств </a:t>
            </a:r>
            <a:r>
              <a:rPr lang="ru" sz="1700" b="1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со счёта мобильного телефона</a:t>
            </a:r>
            <a:r>
              <a:rPr lang="ru" sz="17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17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При совершении этих операций платёжные реквизиты </a:t>
            </a:r>
            <a:r>
              <a:rPr lang="ru" sz="1700" b="1">
                <a:solidFill>
                  <a:srgbClr val="76A9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могут быть похищены</a:t>
            </a:r>
            <a:r>
              <a:rPr lang="ru" sz="1700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!</a:t>
            </a:r>
            <a:endParaRPr sz="1700">
              <a:solidFill>
                <a:srgbClr val="4E4E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Финансовая пирамида</a:t>
            </a: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105475"/>
            <a:ext cx="3824400" cy="3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– это организованная схема получения дохода ее участниками за счет привлечения средств новых участников. То есть люди, вступающие в пирамиду сегодня, «обеспечивают» тех, кто пришел туда раньше. Либо все деньги могут аккумулироваться у одного человека – организатора.</a:t>
            </a:r>
            <a:endParaRPr sz="2300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527" y="1105563"/>
            <a:ext cx="4539776" cy="358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587" y="0"/>
            <a:ext cx="741682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Виртуальные ловушки</a:t>
            </a:r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400"/>
              <a:buFont typeface="Arial"/>
              <a:buAutoNum type="arabicPeriod"/>
            </a:pPr>
            <a:r>
              <a:rPr lang="ru" sz="14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Фишинг — это схема похищения платёжных реквизитов с использованием поддельных сайтов, на которых пользователь сам вводит свои данные.</a:t>
            </a:r>
            <a:endParaRPr sz="2000"/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92475"/>
            <a:ext cx="4337850" cy="273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0325" y="2092475"/>
            <a:ext cx="4099274" cy="27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/>
              <a:t>Для того, что бы защититься от фишинга необходимо:</a:t>
            </a:r>
            <a:endParaRPr sz="4100"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63801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rgbClr val="4E4E3F"/>
              </a:buClr>
              <a:buSzPts val="1700"/>
              <a:buFont typeface="Arial"/>
              <a:buAutoNum type="arabicPeriod"/>
            </a:pPr>
            <a:r>
              <a:rPr lang="ru" sz="1700">
                <a:solidFill>
                  <a:srgbClr val="4E4E3F"/>
                </a:solidFill>
                <a:latin typeface="Arial"/>
                <a:ea typeface="Arial"/>
                <a:cs typeface="Arial"/>
                <a:sym typeface="Arial"/>
              </a:rPr>
              <a:t>Пользоваться сайтами только проверенных интернет-магазинов.</a:t>
            </a:r>
            <a:endParaRPr sz="1700">
              <a:solidFill>
                <a:srgbClr val="4E4E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700"/>
              <a:buFont typeface="Arial"/>
              <a:buAutoNum type="arabicPeriod"/>
            </a:pPr>
            <a:r>
              <a:rPr lang="ru" sz="1700">
                <a:solidFill>
                  <a:srgbClr val="4E4E3F"/>
                </a:solidFill>
                <a:latin typeface="Arial"/>
                <a:ea typeface="Arial"/>
                <a:cs typeface="Arial"/>
                <a:sym typeface="Arial"/>
              </a:rPr>
              <a:t>Перед введением информации с банковской карты внимательно изучать адресную строку сайта в браузере.</a:t>
            </a:r>
            <a:endParaRPr sz="1700">
              <a:solidFill>
                <a:srgbClr val="4E4E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700"/>
              <a:buFont typeface="Arial"/>
              <a:buAutoNum type="arabicPeriod"/>
            </a:pPr>
            <a:r>
              <a:rPr lang="ru" sz="1700">
                <a:solidFill>
                  <a:srgbClr val="4E4E3F"/>
                </a:solidFill>
                <a:latin typeface="Arial"/>
                <a:ea typeface="Arial"/>
                <a:cs typeface="Arial"/>
                <a:sym typeface="Arial"/>
              </a:rPr>
              <a:t>Адресная строка сайта, на странице которого необходимо ввести платёжные реквизиты, должна начинаться с http:// или https://.</a:t>
            </a:r>
            <a:endParaRPr sz="1700">
              <a:solidFill>
                <a:srgbClr val="4E4E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E4E3F"/>
              </a:buClr>
              <a:buSzPts val="1700"/>
              <a:buFont typeface="Arial"/>
              <a:buAutoNum type="arabicPeriod"/>
            </a:pPr>
            <a:r>
              <a:rPr lang="ru" sz="1700">
                <a:solidFill>
                  <a:srgbClr val="4E4E3F"/>
                </a:solidFill>
                <a:latin typeface="Arial"/>
                <a:ea typeface="Arial"/>
                <a:cs typeface="Arial"/>
                <a:sym typeface="Arial"/>
              </a:rPr>
              <a:t>Не вводить платёжные реквизиты, если адрес сайта в адресной строке браузера вызывает сомнения.</a:t>
            </a:r>
            <a:endParaRPr sz="1700">
              <a:solidFill>
                <a:srgbClr val="4E4E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1800" y="1337238"/>
            <a:ext cx="2345250" cy="31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311700" y="412075"/>
            <a:ext cx="85206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600" b="1">
                <a:solidFill>
                  <a:srgbClr val="4E4E3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2. Фарминг — это схема похищения платёжных реквизитов при помощи вредоносного программного обеспечения.</a:t>
            </a:r>
            <a:endParaRPr sz="2200"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00" y="1765875"/>
            <a:ext cx="4131412" cy="28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9325" y="1765875"/>
            <a:ext cx="4512276" cy="282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/>
          <p:nvPr/>
        </p:nvSpPr>
        <p:spPr>
          <a:xfrm>
            <a:off x="403000" y="1108200"/>
            <a:ext cx="3711900" cy="29271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4E4E3F"/>
                </a:solidFill>
              </a:rPr>
              <a:t>Для того чтобы защититься от фарминга, необходимо использовать лицензионный антивирус на всех устройствах, подключённых к сети Интернет.</a:t>
            </a:r>
            <a:endParaRPr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9700" y="997900"/>
            <a:ext cx="4724300" cy="314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883</Words>
  <Application>Microsoft Office PowerPoint</Application>
  <PresentationFormat>Экран (16:9)</PresentationFormat>
  <Paragraphs>64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Amatic SC</vt:lpstr>
      <vt:lpstr>Times New Roman</vt:lpstr>
      <vt:lpstr>Source Code Pro</vt:lpstr>
      <vt:lpstr>Beach Day</vt:lpstr>
      <vt:lpstr>Методика и содержание внеурочного занятия по теме “Виртуальные ловушки, или как не потерять деньги в сети интернет”</vt:lpstr>
      <vt:lpstr>Презентация PowerPoint</vt:lpstr>
      <vt:lpstr>Презентация PowerPoint</vt:lpstr>
      <vt:lpstr>Финансовая пирамида</vt:lpstr>
      <vt:lpstr>Презентация PowerPoint</vt:lpstr>
      <vt:lpstr>Виртуальные ловушки</vt:lpstr>
      <vt:lpstr>Для того, что бы защититься от фишинга необходимо: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безопасной работы в сети интернет:</vt:lpstr>
      <vt:lpstr>Задача:</vt:lpstr>
      <vt:lpstr>Задача:</vt:lpstr>
      <vt:lpstr>Задача: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и содержание внеурочного занятия по теме “Виртуальные ловушки, или как не потерять деньги в сети интернет”</dc:title>
  <dc:creator>Яна</dc:creator>
  <cp:lastModifiedBy>Яна</cp:lastModifiedBy>
  <cp:revision>2</cp:revision>
  <dcterms:modified xsi:type="dcterms:W3CDTF">2020-10-14T06:35:23Z</dcterms:modified>
</cp:coreProperties>
</file>