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7" r:id="rId9"/>
    <p:sldId id="268" r:id="rId10"/>
    <p:sldId id="269" r:id="rId11"/>
    <p:sldId id="270" r:id="rId12"/>
    <p:sldId id="271" r:id="rId13"/>
    <p:sldId id="275" r:id="rId14"/>
    <p:sldId id="276" r:id="rId15"/>
    <p:sldId id="277" r:id="rId16"/>
    <p:sldId id="278" r:id="rId17"/>
    <p:sldId id="262" r:id="rId18"/>
    <p:sldId id="263" r:id="rId19"/>
    <p:sldId id="264" r:id="rId20"/>
    <p:sldId id="265" r:id="rId21"/>
    <p:sldId id="266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655E-8724-433C-811D-F8AF6BCFBED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2E86-2A4F-44C4-8258-316271145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1"/>
            <a:ext cx="7772400" cy="27432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Групповой проект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«Разработка дидактических материалов по теме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«Банки. Банковская деятельность»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для учащихся 7 – 8 классов»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3143248"/>
          </a:xfrm>
        </p:spPr>
        <p:txBody>
          <a:bodyPr>
            <a:normAutofit fontScale="47500" lnSpcReduction="20000"/>
          </a:bodyPr>
          <a:lstStyle/>
          <a:p>
            <a:pPr algn="r" fontAlgn="base"/>
            <a:r>
              <a:rPr lang="ru-RU" b="1" dirty="0">
                <a:solidFill>
                  <a:schemeClr val="tx1"/>
                </a:solidFill>
              </a:rPr>
              <a:t>Участники проекта: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err="1">
                <a:solidFill>
                  <a:schemeClr val="tx1"/>
                </a:solidFill>
              </a:rPr>
              <a:t>Предеина</a:t>
            </a:r>
            <a:r>
              <a:rPr lang="ru-RU" b="1" dirty="0">
                <a:solidFill>
                  <a:schemeClr val="tx1"/>
                </a:solidFill>
              </a:rPr>
              <a:t> К.И.</a:t>
            </a:r>
            <a:r>
              <a:rPr lang="ru-RU" dirty="0">
                <a:solidFill>
                  <a:schemeClr val="tx1"/>
                </a:solidFill>
              </a:rPr>
              <a:t>  – </a:t>
            </a:r>
            <a:r>
              <a:rPr lang="ru-RU" b="1" i="1" dirty="0">
                <a:solidFill>
                  <a:schemeClr val="tx1"/>
                </a:solidFill>
              </a:rPr>
              <a:t> учитель математики,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r" fontAlgn="base"/>
            <a:r>
              <a:rPr lang="ru-RU" b="1" dirty="0">
                <a:solidFill>
                  <a:schemeClr val="tx1"/>
                </a:solidFill>
              </a:rPr>
              <a:t>                                </a:t>
            </a:r>
            <a:r>
              <a:rPr lang="ru-RU" dirty="0">
                <a:solidFill>
                  <a:schemeClr val="tx1"/>
                </a:solidFill>
              </a:rPr>
              <a:t>   </a:t>
            </a:r>
            <a:r>
              <a:rPr lang="ru-RU" b="1" i="1" dirty="0">
                <a:solidFill>
                  <a:schemeClr val="tx1"/>
                </a:solidFill>
              </a:rPr>
              <a:t>МОУ "Краснопольская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>
                <a:solidFill>
                  <a:schemeClr val="tx1"/>
                </a:solidFill>
              </a:rPr>
              <a:t>Холонина Е.А.</a:t>
            </a:r>
            <a:r>
              <a:rPr lang="ru-RU" dirty="0">
                <a:solidFill>
                  <a:schemeClr val="tx1"/>
                </a:solidFill>
              </a:rPr>
              <a:t>  –</a:t>
            </a:r>
            <a:r>
              <a:rPr lang="ru-RU" b="1" i="1" dirty="0">
                <a:solidFill>
                  <a:schemeClr val="tx1"/>
                </a:solidFill>
              </a:rPr>
              <a:t>  учитель начальных классов, 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 МОУ "Краснопольская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</a:rPr>
              <a:t>Клокова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Г.А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–    </a:t>
            </a:r>
            <a:r>
              <a:rPr lang="ru-RU" b="1" i="1" dirty="0">
                <a:solidFill>
                  <a:schemeClr val="tx1"/>
                </a:solidFill>
              </a:rPr>
              <a:t>учитель математики,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 МОУ "Краснопольская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smtClean="0">
                <a:solidFill>
                  <a:schemeClr val="tx1"/>
                </a:solidFill>
              </a:rPr>
              <a:t>                   </a:t>
            </a:r>
            <a:r>
              <a:rPr lang="ru-RU" b="1" dirty="0" err="1" smtClean="0">
                <a:solidFill>
                  <a:schemeClr val="tx1"/>
                </a:solidFill>
              </a:rPr>
              <a:t>Ишимцева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О.В.</a:t>
            </a:r>
            <a:r>
              <a:rPr lang="ru-RU" dirty="0">
                <a:solidFill>
                  <a:schemeClr val="tx1"/>
                </a:solidFill>
              </a:rPr>
              <a:t>	 –  </a:t>
            </a:r>
            <a:r>
              <a:rPr lang="ru-RU" b="1" i="1" dirty="0">
                <a:solidFill>
                  <a:schemeClr val="tx1"/>
                </a:solidFill>
              </a:rPr>
              <a:t>учитель истории </a:t>
            </a:r>
            <a:r>
              <a:rPr lang="ru-RU" b="1" i="1" dirty="0" smtClean="0">
                <a:solidFill>
                  <a:schemeClr val="tx1"/>
                </a:solidFill>
              </a:rPr>
              <a:t>и</a:t>
            </a:r>
          </a:p>
          <a:p>
            <a:pPr algn="r" fontAlgn="base"/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обществознания</a:t>
            </a:r>
            <a:r>
              <a:rPr lang="ru-RU" b="1" i="1" dirty="0" smtClean="0">
                <a:solidFill>
                  <a:schemeClr val="tx1"/>
                </a:solidFill>
              </a:rPr>
              <a:t>, МОУ "</a:t>
            </a:r>
            <a:r>
              <a:rPr lang="ru-RU" b="1" i="1" dirty="0" err="1" smtClean="0">
                <a:solidFill>
                  <a:schemeClr val="tx1"/>
                </a:solidFill>
              </a:rPr>
              <a:t>Саргазинская</a:t>
            </a:r>
            <a:r>
              <a:rPr lang="ru-RU" b="1" i="1" dirty="0" smtClean="0">
                <a:solidFill>
                  <a:schemeClr val="tx1"/>
                </a:solidFill>
              </a:rPr>
              <a:t> СОШ"                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>
                <a:solidFill>
                  <a:schemeClr val="tx1"/>
                </a:solidFill>
              </a:rPr>
              <a:t>Солодовник С.С.</a:t>
            </a:r>
            <a:r>
              <a:rPr lang="ru-RU" dirty="0">
                <a:solidFill>
                  <a:schemeClr val="tx1"/>
                </a:solidFill>
              </a:rPr>
              <a:t>  –   </a:t>
            </a:r>
            <a:r>
              <a:rPr lang="ru-RU" b="1" i="1" dirty="0">
                <a:solidFill>
                  <a:schemeClr val="tx1"/>
                </a:solidFill>
              </a:rPr>
              <a:t>учитель математики,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МОУ "</a:t>
            </a:r>
            <a:r>
              <a:rPr lang="ru-RU" b="1" i="1" dirty="0" err="1">
                <a:solidFill>
                  <a:schemeClr val="tx1"/>
                </a:solidFill>
              </a:rPr>
              <a:t>Саргазинская</a:t>
            </a:r>
            <a:r>
              <a:rPr lang="ru-RU" b="1" i="1" dirty="0">
                <a:solidFill>
                  <a:schemeClr val="tx1"/>
                </a:solidFill>
              </a:rPr>
              <a:t>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err="1">
                <a:solidFill>
                  <a:schemeClr val="tx1"/>
                </a:solidFill>
              </a:rPr>
              <a:t>Какаулина</a:t>
            </a:r>
            <a:r>
              <a:rPr lang="ru-RU" b="1" dirty="0">
                <a:solidFill>
                  <a:schemeClr val="tx1"/>
                </a:solidFill>
              </a:rPr>
              <a:t> М.Ф. - </a:t>
            </a:r>
            <a:r>
              <a:rPr lang="ru-RU" b="1" i="1" dirty="0">
                <a:solidFill>
                  <a:schemeClr val="tx1"/>
                </a:solidFill>
              </a:rPr>
              <a:t>учитель начальных классов,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                            МОУ "</a:t>
            </a:r>
            <a:r>
              <a:rPr lang="ru-RU" b="1" i="1" dirty="0" err="1">
                <a:solidFill>
                  <a:schemeClr val="tx1"/>
                </a:solidFill>
              </a:rPr>
              <a:t>Б-Баландинская</a:t>
            </a:r>
            <a:r>
              <a:rPr lang="ru-RU" b="1" i="1" dirty="0">
                <a:solidFill>
                  <a:schemeClr val="tx1"/>
                </a:solidFill>
              </a:rPr>
              <a:t> ООШ</a:t>
            </a:r>
            <a:r>
              <a:rPr lang="ru-RU" b="1" i="1" dirty="0" smtClean="0">
                <a:solidFill>
                  <a:schemeClr val="tx1"/>
                </a:solidFill>
              </a:rPr>
              <a:t>"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28680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1537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1439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21537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807249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8680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42968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Преимущества </a:t>
            </a:r>
            <a:r>
              <a:rPr lang="ru-RU" sz="3600" b="1" dirty="0"/>
              <a:t>использования рабочей тетради в учебном </a:t>
            </a:r>
            <a:r>
              <a:rPr lang="ru-RU" sz="3600" b="1" dirty="0" smtClean="0"/>
              <a:t>процессе: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pPr lvl="0"/>
            <a:r>
              <a:rPr lang="x-none" sz="2200"/>
              <a:t>наличие рабочей тетради исключает необходимость тратить время на запись домашних заданий, поиск финансовых задач в различных источниках;</a:t>
            </a:r>
            <a:endParaRPr lang="ru-RU" sz="2200" dirty="0"/>
          </a:p>
          <a:p>
            <a:pPr lvl="0"/>
            <a:r>
              <a:rPr lang="x-none" sz="2200"/>
              <a:t>существует возможность провести определенную подготовку учащихся на занятии;</a:t>
            </a:r>
            <a:endParaRPr lang="ru-RU" sz="2200" dirty="0"/>
          </a:p>
          <a:p>
            <a:pPr lvl="0"/>
            <a:r>
              <a:rPr lang="x-none" sz="2200"/>
              <a:t>позволяет учащимся осознать теоретический материал;</a:t>
            </a:r>
            <a:endParaRPr lang="ru-RU" sz="2200" dirty="0"/>
          </a:p>
          <a:p>
            <a:pPr lvl="0"/>
            <a:r>
              <a:rPr lang="x-none" sz="2200"/>
              <a:t>с помощью иллюстраций способствует более полному восприятию получаемой информации, а вследствие этого более прочному усвоению знаний по финансовым вопросам;</a:t>
            </a:r>
            <a:endParaRPr lang="ru-RU" sz="2200" dirty="0"/>
          </a:p>
          <a:p>
            <a:pPr lvl="0"/>
            <a:r>
              <a:rPr lang="x-none" sz="2200"/>
              <a:t>способствует более качественному усвоению изучаемого материала, т.к. при самостоятельной  работе с каждым заданием у ученика появляется возможность максимально приложить свои способности для его выполнения;</a:t>
            </a:r>
            <a:endParaRPr lang="ru-RU" sz="2200" dirty="0"/>
          </a:p>
          <a:p>
            <a:r>
              <a:rPr lang="ru-RU" sz="2200" dirty="0"/>
              <a:t>преподаватель становится организатором процесса обучения и консультантом в ходе выполнения работ учащимися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b="1" dirty="0"/>
              <a:t>Планируемые результаты формирования </a:t>
            </a:r>
            <a:r>
              <a:rPr lang="ru-RU" b="1" dirty="0" smtClean="0"/>
              <a:t>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Предметные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dirty="0"/>
              <a:t>извлекать информацию, представленную в разных формах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Личностные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выражать положительное отношение к процессу познания: проявлять внимание, удивление, желание больше узнать;</a:t>
            </a:r>
          </a:p>
          <a:p>
            <a:r>
              <a:rPr lang="ru-RU" dirty="0"/>
              <a:t>оценивать собственную учебную деятельность: свои достижения, самостоятельность, инициативу, ответственность, причины неудач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Актуальность </a:t>
            </a:r>
            <a:r>
              <a:rPr lang="ru-RU" dirty="0" smtClean="0"/>
              <a:t>экономического образования и воспитания, финансовой грамотности школьников -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4071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необходимость </a:t>
            </a:r>
            <a:r>
              <a:rPr lang="ru-RU" dirty="0"/>
              <a:t>их адаптации к динамично изменяющимся социально-экономическим условиям жизни, повышенными требованиями к личностным качествам будущих кадров рыночной экономики - их активности, самостоятельности, компетентности, деловитости, </a:t>
            </a:r>
            <a:r>
              <a:rPr lang="ru-RU" dirty="0" smtClean="0"/>
              <a:t>ответственности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Регулятивные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dirty="0"/>
              <a:t>планировать решение учебной задачи: выстраивать последовательность необходимых операций (алгоритм действий);</a:t>
            </a:r>
          </a:p>
          <a:p>
            <a:pPr lvl="0"/>
            <a:r>
              <a:rPr lang="ru-RU" dirty="0"/>
              <a:t>оценивать уровень владения тем или иным учебным действием (отвечать на вопрос «что я не знаю и не умею?»)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Коммуникативные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dirty="0"/>
              <a:t>оформлять свои мысли в устной форме; работать в группах, выполнять разные роли.</a:t>
            </a:r>
          </a:p>
          <a:p>
            <a:r>
              <a:rPr lang="ru-RU" dirty="0"/>
              <a:t>применять правила делового сотрудничества: сравнивать разные точки зрения; считаться с мнением другого человека; проявлять терпение и доброжелательность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1"/>
            <a:ext cx="7772400" cy="27432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Групповой проект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«Разработка дидактических материалов по теме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«Банки. Банковская деятельность»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для учащихся 7 – 8 классов»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3143248"/>
          </a:xfrm>
        </p:spPr>
        <p:txBody>
          <a:bodyPr>
            <a:normAutofit fontScale="47500" lnSpcReduction="20000"/>
          </a:bodyPr>
          <a:lstStyle/>
          <a:p>
            <a:pPr algn="r" fontAlgn="base"/>
            <a:r>
              <a:rPr lang="ru-RU" b="1" dirty="0">
                <a:solidFill>
                  <a:schemeClr val="tx1"/>
                </a:solidFill>
              </a:rPr>
              <a:t>Участники проекта: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err="1">
                <a:solidFill>
                  <a:schemeClr val="tx1"/>
                </a:solidFill>
              </a:rPr>
              <a:t>Предеина</a:t>
            </a:r>
            <a:r>
              <a:rPr lang="ru-RU" b="1" dirty="0">
                <a:solidFill>
                  <a:schemeClr val="tx1"/>
                </a:solidFill>
              </a:rPr>
              <a:t> К.И.</a:t>
            </a:r>
            <a:r>
              <a:rPr lang="ru-RU" dirty="0">
                <a:solidFill>
                  <a:schemeClr val="tx1"/>
                </a:solidFill>
              </a:rPr>
              <a:t>  – </a:t>
            </a:r>
            <a:r>
              <a:rPr lang="ru-RU" b="1" i="1" dirty="0">
                <a:solidFill>
                  <a:schemeClr val="tx1"/>
                </a:solidFill>
              </a:rPr>
              <a:t> учитель математики,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r" fontAlgn="base"/>
            <a:r>
              <a:rPr lang="ru-RU" b="1" dirty="0">
                <a:solidFill>
                  <a:schemeClr val="tx1"/>
                </a:solidFill>
              </a:rPr>
              <a:t>                                </a:t>
            </a:r>
            <a:r>
              <a:rPr lang="ru-RU" dirty="0">
                <a:solidFill>
                  <a:schemeClr val="tx1"/>
                </a:solidFill>
              </a:rPr>
              <a:t>   </a:t>
            </a:r>
            <a:r>
              <a:rPr lang="ru-RU" b="1" i="1" dirty="0">
                <a:solidFill>
                  <a:schemeClr val="tx1"/>
                </a:solidFill>
              </a:rPr>
              <a:t>МОУ "Краснопольская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>
                <a:solidFill>
                  <a:schemeClr val="tx1"/>
                </a:solidFill>
              </a:rPr>
              <a:t>Холонина Е.А.</a:t>
            </a:r>
            <a:r>
              <a:rPr lang="ru-RU" dirty="0">
                <a:solidFill>
                  <a:schemeClr val="tx1"/>
                </a:solidFill>
              </a:rPr>
              <a:t>  –</a:t>
            </a:r>
            <a:r>
              <a:rPr lang="ru-RU" b="1" i="1" dirty="0">
                <a:solidFill>
                  <a:schemeClr val="tx1"/>
                </a:solidFill>
              </a:rPr>
              <a:t>  учитель начальных классов, 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 МОУ "Краснопольская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</a:rPr>
              <a:t>Клокова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Г.А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–    </a:t>
            </a:r>
            <a:r>
              <a:rPr lang="ru-RU" b="1" i="1" dirty="0">
                <a:solidFill>
                  <a:schemeClr val="tx1"/>
                </a:solidFill>
              </a:rPr>
              <a:t>учитель математики,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 МОУ "Краснопольская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smtClean="0">
                <a:solidFill>
                  <a:schemeClr val="tx1"/>
                </a:solidFill>
              </a:rPr>
              <a:t>                   </a:t>
            </a:r>
            <a:r>
              <a:rPr lang="ru-RU" b="1" dirty="0" err="1" smtClean="0">
                <a:solidFill>
                  <a:schemeClr val="tx1"/>
                </a:solidFill>
              </a:rPr>
              <a:t>Ишимцева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О.В.</a:t>
            </a:r>
            <a:r>
              <a:rPr lang="ru-RU" dirty="0">
                <a:solidFill>
                  <a:schemeClr val="tx1"/>
                </a:solidFill>
              </a:rPr>
              <a:t>	 –  </a:t>
            </a:r>
            <a:r>
              <a:rPr lang="ru-RU" b="1" i="1" dirty="0">
                <a:solidFill>
                  <a:schemeClr val="tx1"/>
                </a:solidFill>
              </a:rPr>
              <a:t>учитель истории </a:t>
            </a:r>
            <a:r>
              <a:rPr lang="ru-RU" b="1" i="1" dirty="0" smtClean="0">
                <a:solidFill>
                  <a:schemeClr val="tx1"/>
                </a:solidFill>
              </a:rPr>
              <a:t>и</a:t>
            </a:r>
          </a:p>
          <a:p>
            <a:pPr algn="r" fontAlgn="base"/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обществознания</a:t>
            </a:r>
            <a:r>
              <a:rPr lang="ru-RU" b="1" i="1" dirty="0" smtClean="0">
                <a:solidFill>
                  <a:schemeClr val="tx1"/>
                </a:solidFill>
              </a:rPr>
              <a:t>, МОУ "</a:t>
            </a:r>
            <a:r>
              <a:rPr lang="ru-RU" b="1" i="1" dirty="0" err="1" smtClean="0">
                <a:solidFill>
                  <a:schemeClr val="tx1"/>
                </a:solidFill>
              </a:rPr>
              <a:t>Саргазинская</a:t>
            </a:r>
            <a:r>
              <a:rPr lang="ru-RU" b="1" i="1" dirty="0" smtClean="0">
                <a:solidFill>
                  <a:schemeClr val="tx1"/>
                </a:solidFill>
              </a:rPr>
              <a:t> СОШ"                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>
                <a:solidFill>
                  <a:schemeClr val="tx1"/>
                </a:solidFill>
              </a:rPr>
              <a:t>Солодовник С.С.</a:t>
            </a:r>
            <a:r>
              <a:rPr lang="ru-RU" dirty="0">
                <a:solidFill>
                  <a:schemeClr val="tx1"/>
                </a:solidFill>
              </a:rPr>
              <a:t>  –   </a:t>
            </a:r>
            <a:r>
              <a:rPr lang="ru-RU" b="1" i="1" dirty="0">
                <a:solidFill>
                  <a:schemeClr val="tx1"/>
                </a:solidFill>
              </a:rPr>
              <a:t>учитель математики,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МОУ "</a:t>
            </a:r>
            <a:r>
              <a:rPr lang="ru-RU" b="1" i="1" dirty="0" err="1">
                <a:solidFill>
                  <a:schemeClr val="tx1"/>
                </a:solidFill>
              </a:rPr>
              <a:t>Саргазинская</a:t>
            </a:r>
            <a:r>
              <a:rPr lang="ru-RU" b="1" i="1" dirty="0">
                <a:solidFill>
                  <a:schemeClr val="tx1"/>
                </a:solidFill>
              </a:rPr>
              <a:t> СОШ"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dirty="0" err="1">
                <a:solidFill>
                  <a:schemeClr val="tx1"/>
                </a:solidFill>
              </a:rPr>
              <a:t>Какаулина</a:t>
            </a:r>
            <a:r>
              <a:rPr lang="ru-RU" b="1" dirty="0">
                <a:solidFill>
                  <a:schemeClr val="tx1"/>
                </a:solidFill>
              </a:rPr>
              <a:t> М.Ф. - </a:t>
            </a:r>
            <a:r>
              <a:rPr lang="ru-RU" b="1" i="1" dirty="0">
                <a:solidFill>
                  <a:schemeClr val="tx1"/>
                </a:solidFill>
              </a:rPr>
              <a:t>учитель начальных классов,</a:t>
            </a:r>
            <a:endParaRPr lang="ru-RU" dirty="0">
              <a:solidFill>
                <a:schemeClr val="tx1"/>
              </a:solidFill>
            </a:endParaRPr>
          </a:p>
          <a:p>
            <a:pPr algn="r" fontAlgn="base"/>
            <a:r>
              <a:rPr lang="ru-RU" b="1" i="1" dirty="0">
                <a:solidFill>
                  <a:schemeClr val="tx1"/>
                </a:solidFill>
              </a:rPr>
              <a:t>                                МОУ "</a:t>
            </a:r>
            <a:r>
              <a:rPr lang="ru-RU" b="1" i="1" dirty="0" err="1">
                <a:solidFill>
                  <a:schemeClr val="tx1"/>
                </a:solidFill>
              </a:rPr>
              <a:t>Б-Баландинская</a:t>
            </a:r>
            <a:r>
              <a:rPr lang="ru-RU" b="1" i="1" dirty="0">
                <a:solidFill>
                  <a:schemeClr val="tx1"/>
                </a:solidFill>
              </a:rPr>
              <a:t> ООШ</a:t>
            </a:r>
            <a:r>
              <a:rPr lang="ru-RU" b="1" i="1" dirty="0" smtClean="0">
                <a:solidFill>
                  <a:schemeClr val="tx1"/>
                </a:solidFill>
              </a:rPr>
              <a:t>"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Для </a:t>
            </a:r>
            <a:r>
              <a:rPr lang="ru-RU" dirty="0"/>
              <a:t>обучающихся 7-8 классов наиболее приемлем </a:t>
            </a:r>
            <a:r>
              <a:rPr lang="ru-RU" b="1" dirty="0"/>
              <a:t>практический подход </a:t>
            </a:r>
            <a:r>
              <a:rPr lang="ru-RU" dirty="0"/>
              <a:t>к экономическому и финансовому </a:t>
            </a:r>
            <a:r>
              <a:rPr lang="ru-RU" dirty="0" smtClean="0"/>
              <a:t>образованию. </a:t>
            </a:r>
            <a:r>
              <a:rPr lang="ru-RU" dirty="0"/>
              <a:t>Решению этой задачи и должна помочь предметная рабочая тетрадь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x-none" sz="3600"/>
              <a:t>Применение рабочих тетрадей в обучении финансовой грамотности ставит перед собой следующие </a:t>
            </a:r>
            <a:r>
              <a:rPr lang="x-none" sz="3600" b="1"/>
              <a:t>цели: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lnSpcReduction="10000"/>
          </a:bodyPr>
          <a:lstStyle/>
          <a:p>
            <a:pPr lvl="0"/>
            <a:r>
              <a:rPr lang="x-none"/>
              <a:t>обеспечить качественное усвоение материала;</a:t>
            </a:r>
            <a:endParaRPr lang="ru-RU" dirty="0"/>
          </a:p>
          <a:p>
            <a:pPr lvl="0"/>
            <a:r>
              <a:rPr lang="x-none"/>
              <a:t>выработать умения и навыки учебной деятельности;</a:t>
            </a:r>
            <a:endParaRPr lang="ru-RU" dirty="0"/>
          </a:p>
          <a:p>
            <a:pPr lvl="0"/>
            <a:r>
              <a:rPr lang="x-none"/>
              <a:t>способствовать активизации учебно-познавательной деятельности учащихся;</a:t>
            </a:r>
            <a:endParaRPr lang="ru-RU" dirty="0"/>
          </a:p>
          <a:p>
            <a:r>
              <a:rPr lang="ru-RU" dirty="0"/>
              <a:t>формировать навыки самостоятельной работы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Функции рабочей тетради: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x-none"/>
              <a:t>обучающую - предполагает формирование у учащихся необходимых знаний и умений;</a:t>
            </a:r>
            <a:endParaRPr lang="ru-RU" dirty="0"/>
          </a:p>
          <a:p>
            <a:pPr lvl="0"/>
            <a:r>
              <a:rPr lang="x-none"/>
              <a:t>развивающую - способствует развитию устойчивого внимания на занятиях;</a:t>
            </a:r>
            <a:endParaRPr lang="ru-RU" dirty="0"/>
          </a:p>
          <a:p>
            <a:pPr lvl="0"/>
            <a:r>
              <a:rPr lang="x-none"/>
              <a:t>воспитывающую - вырабатывает личностные качества такие как самостоятельность;</a:t>
            </a:r>
            <a:endParaRPr lang="ru-RU" dirty="0"/>
          </a:p>
          <a:p>
            <a:pPr lvl="0"/>
            <a:r>
              <a:rPr lang="x-none"/>
              <a:t>формирующую - формирует у обучаемых навыки самообразования;</a:t>
            </a:r>
            <a:endParaRPr lang="ru-RU" dirty="0"/>
          </a:p>
          <a:p>
            <a:pPr lvl="0"/>
            <a:r>
              <a:rPr lang="x-none"/>
              <a:t>рационализирующую - обучает рациональной организации учебного времени и учебной работы обучаемых;</a:t>
            </a:r>
            <a:endParaRPr lang="ru-RU" dirty="0"/>
          </a:p>
          <a:p>
            <a:r>
              <a:rPr lang="ru-RU" dirty="0"/>
              <a:t>контролирующую - используется для контроля и самоконтроля знаний и умений учащихся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x-none"/>
              <a:t>Каждая тема в тетради представлена </a:t>
            </a:r>
            <a:r>
              <a:rPr lang="x-none" b="1"/>
              <a:t>системой заданий</a:t>
            </a:r>
            <a:r>
              <a:rPr lang="x-none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x-none"/>
              <a:t>вставить пропущенный термин;</a:t>
            </a:r>
            <a:endParaRPr lang="ru-RU" dirty="0"/>
          </a:p>
          <a:p>
            <a:pPr lvl="0"/>
            <a:r>
              <a:rPr lang="x-none"/>
              <a:t>дописать определение;</a:t>
            </a:r>
            <a:endParaRPr lang="ru-RU" dirty="0"/>
          </a:p>
          <a:p>
            <a:pPr lvl="0"/>
            <a:r>
              <a:rPr lang="x-none"/>
              <a:t>ответить на вопрос;</a:t>
            </a:r>
            <a:endParaRPr lang="ru-RU" dirty="0"/>
          </a:p>
          <a:p>
            <a:pPr lvl="0"/>
            <a:r>
              <a:rPr lang="x-none"/>
              <a:t>заполнить таблицу;</a:t>
            </a:r>
            <a:endParaRPr lang="ru-RU" dirty="0"/>
          </a:p>
          <a:p>
            <a:pPr lvl="0"/>
            <a:r>
              <a:rPr lang="x-none"/>
              <a:t>построить схему;</a:t>
            </a:r>
            <a:endParaRPr lang="ru-RU" dirty="0"/>
          </a:p>
          <a:p>
            <a:pPr lvl="0"/>
            <a:r>
              <a:rPr lang="x-none"/>
              <a:t>отметить последовательность;</a:t>
            </a:r>
            <a:endParaRPr lang="ru-RU" dirty="0"/>
          </a:p>
          <a:p>
            <a:pPr lvl="0"/>
            <a:r>
              <a:rPr lang="x-none"/>
              <a:t>найти соответствие;</a:t>
            </a:r>
            <a:endParaRPr lang="ru-RU" dirty="0"/>
          </a:p>
          <a:p>
            <a:pPr lvl="0"/>
            <a:r>
              <a:rPr lang="x-none"/>
              <a:t>решить терминологический кроссворд;</a:t>
            </a:r>
            <a:endParaRPr lang="ru-RU" dirty="0"/>
          </a:p>
          <a:p>
            <a:pPr lvl="0"/>
            <a:r>
              <a:rPr lang="x-none"/>
              <a:t>сделать вывод;</a:t>
            </a:r>
            <a:endParaRPr lang="ru-RU" dirty="0"/>
          </a:p>
          <a:p>
            <a:pPr lvl="0"/>
            <a:r>
              <a:rPr lang="x-none"/>
              <a:t>написать эссе и т.д.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Фрагменты рабочей тетради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Представляем вашему вниманию фрагменты рабочей тетради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143931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71543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A6D0DE"/>
      </a:lt1>
      <a:dk2>
        <a:srgbClr val="FFFFFF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543</Words>
  <Application>Microsoft Office PowerPoint</Application>
  <PresentationFormat>Экран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Групповой проект  «Разработка дидактических материалов по теме  «Банки. Банковская деятельность»  для учащихся 7 – 8 классов»  </vt:lpstr>
      <vt:lpstr>Актуальность экономического образования и воспитания, финансовой грамотности школьников -  </vt:lpstr>
      <vt:lpstr>Слайд 3</vt:lpstr>
      <vt:lpstr>Применение рабочих тетрадей в обучении финансовой грамотности ставит перед собой следующие цели:</vt:lpstr>
      <vt:lpstr>Функции рабочей тетради:</vt:lpstr>
      <vt:lpstr>Каждая тема в тетради представлена системой заданий:</vt:lpstr>
      <vt:lpstr>Фрагменты рабочей тетради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Преимущества использования рабочей тетради в учебном процессе:</vt:lpstr>
      <vt:lpstr>Планируемые результаты формирования УУД</vt:lpstr>
      <vt:lpstr>Слайд 19</vt:lpstr>
      <vt:lpstr>Слайд 20</vt:lpstr>
      <vt:lpstr>Слайд 21</vt:lpstr>
      <vt:lpstr>Групповой проект  «Разработка дидактических материалов по теме  «Банки. Банковская деятельность»  для учащихся 7 – 8 классов»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Групповой проект  «Разработка дидактических материалов по теме  «Банки. Банковская деятельность»  для учащихся 7 – 8 классов»  </dc:title>
  <dc:creator>KlokovaGA</dc:creator>
  <cp:lastModifiedBy>KlokovaGA</cp:lastModifiedBy>
  <cp:revision>9</cp:revision>
  <dcterms:created xsi:type="dcterms:W3CDTF">2020-09-16T15:36:53Z</dcterms:created>
  <dcterms:modified xsi:type="dcterms:W3CDTF">2020-09-16T16:09:47Z</dcterms:modified>
</cp:coreProperties>
</file>