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4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60" r:id="rId14"/>
    <p:sldId id="274" r:id="rId15"/>
    <p:sldId id="275" r:id="rId16"/>
    <p:sldId id="265" r:id="rId17"/>
    <p:sldId id="261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2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E4786-0968-40D2-BCC7-D3F4524554D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775D8-2A66-4D61-A45A-26CC87162FCD}">
      <dgm:prSet phldrT="[Текст]" custT="1"/>
      <dgm:spPr>
        <a:xfrm>
          <a:off x="0" y="0"/>
          <a:ext cx="2554773" cy="14908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>
              <a:solidFill>
                <a:sysClr val="window" lastClr="FFFFFF"/>
              </a:solidFill>
              <a:latin typeface="Bahnschrift Condensed" panose="020B0502040204020203" pitchFamily="34" charset="0"/>
              <a:ea typeface="+mn-ea"/>
              <a:cs typeface="+mn-cs"/>
            </a:rPr>
            <a:t>Прямые</a:t>
          </a:r>
        </a:p>
      </dgm:t>
    </dgm:pt>
    <dgm:pt modelId="{C5A9E987-5EBF-4F01-83DF-CC8A416F5D10}" type="parTrans" cxnId="{F34EA364-FA46-4A7E-B3DB-D5F0A950A2DA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9EC88F42-2B27-4798-95BB-7BD8D0E4F064}" type="sibTrans" cxnId="{F34EA364-FA46-4A7E-B3DB-D5F0A950A2DA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4179FC3D-70A3-487B-BC29-624A58E58241}">
      <dgm:prSet phldrT="[Текст]" custT="1"/>
      <dgm:spPr>
        <a:xfrm>
          <a:off x="4258833" y="0"/>
          <a:ext cx="2708923" cy="14908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dirty="0">
              <a:solidFill>
                <a:sysClr val="window" lastClr="FFFFFF"/>
              </a:solidFill>
              <a:latin typeface="Bahnschrift Condensed" panose="020B0502040204020203" pitchFamily="34" charset="0"/>
              <a:ea typeface="+mn-ea"/>
              <a:cs typeface="+mn-cs"/>
            </a:rPr>
            <a:t>Косвенные</a:t>
          </a:r>
        </a:p>
      </dgm:t>
    </dgm:pt>
    <dgm:pt modelId="{8F3BD7FC-770F-41A2-89CA-395D5247D474}" type="parTrans" cxnId="{E3309F86-63F9-4724-9ACF-1A0C40FC0705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5E86BDEE-B23F-485A-B74C-9BE6375B23EC}" type="sibTrans" cxnId="{E3309F86-63F9-4724-9ACF-1A0C40FC0705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20DD1995-3289-4F6B-8D65-881D4A105F10}">
      <dgm:prSet phldrT="[Текст]" custT="1"/>
      <dgm:spPr>
        <a:xfrm>
          <a:off x="5194922" y="1035565"/>
          <a:ext cx="2236216" cy="149155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ahnschrift Condensed" panose="020B0502040204020203" pitchFamily="34" charset="0"/>
              <a:ea typeface="+mn-ea"/>
              <a:cs typeface="+mn-cs"/>
            </a:rPr>
            <a:t>Акциз</a:t>
          </a:r>
        </a:p>
      </dgm:t>
    </dgm:pt>
    <dgm:pt modelId="{718C49DA-D47F-4C46-B771-3F81F4BAB3F0}" type="parTrans" cxnId="{F3EF4F4D-72EE-436D-921D-0885D7B47EE1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556689CD-E905-4F42-923F-34E047981684}" type="sibTrans" cxnId="{F3EF4F4D-72EE-436D-921D-0885D7B47EE1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A261A078-F01B-497E-B1FF-3A8B7F0766A5}">
      <dgm:prSet phldrT="[Текст]" custT="1"/>
      <dgm:spPr>
        <a:xfrm>
          <a:off x="5410941" y="2475723"/>
          <a:ext cx="2236216" cy="149155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ahnschrift Condensed" panose="020B0502040204020203" pitchFamily="34" charset="0"/>
              <a:ea typeface="+mn-ea"/>
              <a:cs typeface="+mn-cs"/>
            </a:rPr>
            <a:t>Налог на добавленную стоимость</a:t>
          </a:r>
        </a:p>
      </dgm:t>
    </dgm:pt>
    <dgm:pt modelId="{AB8E6ACC-3379-4DE5-AB80-2B8F4AC4DDC8}" type="parTrans" cxnId="{F1E9E21E-C89A-4764-BF04-51335AE931CA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0A5A085B-FAA4-45F9-8819-A37139746C1B}" type="sibTrans" cxnId="{F1E9E21E-C89A-4764-BF04-51335AE931CA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9C182B4A-2267-4575-A5FD-29C3A18C7EC8}">
      <dgm:prSet custT="1"/>
      <dgm:spPr>
        <a:xfrm>
          <a:off x="1197520" y="969161"/>
          <a:ext cx="2236216" cy="149155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ahnschrift Condensed" panose="020B0502040204020203" pitchFamily="34" charset="0"/>
              <a:ea typeface="+mn-ea"/>
              <a:cs typeface="+mn-cs"/>
            </a:rPr>
            <a:t>Налог на доходы физических лиц</a:t>
          </a:r>
        </a:p>
      </dgm:t>
    </dgm:pt>
    <dgm:pt modelId="{391EBEA9-EDE6-4853-88F8-4466FE615AED}" type="parTrans" cxnId="{C02C3096-591C-4E4B-99E0-CE19E727C138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B98B4B5F-1EF4-4F25-8EF2-3F93AC866EB7}" type="sibTrans" cxnId="{C02C3096-591C-4E4B-99E0-CE19E727C138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96935818-3EEB-4FB2-A05F-128F822EAD8B}">
      <dgm:prSet custT="1"/>
      <dgm:spPr>
        <a:xfrm>
          <a:off x="1810534" y="2403710"/>
          <a:ext cx="2236216" cy="149155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ahnschrift Condensed" panose="020B0502040204020203" pitchFamily="34" charset="0"/>
              <a:ea typeface="+mn-ea"/>
              <a:cs typeface="+mn-cs"/>
            </a:rPr>
            <a:t>Налог на прибыль</a:t>
          </a:r>
        </a:p>
      </dgm:t>
    </dgm:pt>
    <dgm:pt modelId="{E29A9DD6-1ADB-449F-9D22-5760F475AB90}" type="parTrans" cxnId="{E73F8A7E-43EB-4470-85D9-44753C3F84F3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DD519EBA-56B9-430C-947F-6684C21807E1}" type="sibTrans" cxnId="{E73F8A7E-43EB-4470-85D9-44753C3F84F3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B8D791A8-D6F7-48A7-B7AF-86500C74E7A4}" type="pres">
      <dgm:prSet presAssocID="{7D4E4786-0968-40D2-BCC7-D3F4524554D7}" presName="list" presStyleCnt="0">
        <dgm:presLayoutVars>
          <dgm:dir/>
          <dgm:animLvl val="lvl"/>
        </dgm:presLayoutVars>
      </dgm:prSet>
      <dgm:spPr/>
    </dgm:pt>
    <dgm:pt modelId="{F6E94282-8C41-4204-922C-81A631D15BF6}" type="pres">
      <dgm:prSet presAssocID="{E0F775D8-2A66-4D61-A45A-26CC87162FCD}" presName="posSpace" presStyleCnt="0"/>
      <dgm:spPr/>
    </dgm:pt>
    <dgm:pt modelId="{F1E57BC9-4FE9-4E98-BE43-D2CD82C84255}" type="pres">
      <dgm:prSet presAssocID="{E0F775D8-2A66-4D61-A45A-26CC87162FCD}" presName="vertFlow" presStyleCnt="0"/>
      <dgm:spPr/>
    </dgm:pt>
    <dgm:pt modelId="{C85BAC91-397F-4F49-A74A-0DDD679DEE42}" type="pres">
      <dgm:prSet presAssocID="{E0F775D8-2A66-4D61-A45A-26CC87162FCD}" presName="topSpace" presStyleCnt="0"/>
      <dgm:spPr/>
    </dgm:pt>
    <dgm:pt modelId="{9E22D47E-1E89-4951-83A4-D11FC4724A94}" type="pres">
      <dgm:prSet presAssocID="{E0F775D8-2A66-4D61-A45A-26CC87162FCD}" presName="firstComp" presStyleCnt="0"/>
      <dgm:spPr/>
    </dgm:pt>
    <dgm:pt modelId="{479B2DEE-5F85-4A1C-86CB-929297BC90AC}" type="pres">
      <dgm:prSet presAssocID="{E0F775D8-2A66-4D61-A45A-26CC87162FCD}" presName="firstChild" presStyleLbl="bgAccFollowNode1" presStyleIdx="0" presStyleCnt="4" custLinFactNeighborX="9946" custLinFactNeighborY="8837"/>
      <dgm:spPr/>
    </dgm:pt>
    <dgm:pt modelId="{F35E7795-454B-47B4-8B7B-ECA38EEEB2C6}" type="pres">
      <dgm:prSet presAssocID="{E0F775D8-2A66-4D61-A45A-26CC87162FCD}" presName="firstChildTx" presStyleLbl="bgAccFollowNode1" presStyleIdx="0" presStyleCnt="4">
        <dgm:presLayoutVars>
          <dgm:bulletEnabled val="1"/>
        </dgm:presLayoutVars>
      </dgm:prSet>
      <dgm:spPr/>
    </dgm:pt>
    <dgm:pt modelId="{6C0FF6A8-5BA4-44AF-BF3D-1DDA66379F9C}" type="pres">
      <dgm:prSet presAssocID="{96935818-3EEB-4FB2-A05F-128F822EAD8B}" presName="comp" presStyleCnt="0"/>
      <dgm:spPr/>
    </dgm:pt>
    <dgm:pt modelId="{31D37E88-DF15-4097-AB0F-25C907BF105B}" type="pres">
      <dgm:prSet presAssocID="{96935818-3EEB-4FB2-A05F-128F822EAD8B}" presName="child" presStyleLbl="bgAccFollowNode1" presStyleIdx="1" presStyleCnt="4" custLinFactNeighborX="18203" custLinFactNeighborY="-7688"/>
      <dgm:spPr/>
    </dgm:pt>
    <dgm:pt modelId="{1A675AE8-B07D-4DF9-BA7C-9B7F0CF29B14}" type="pres">
      <dgm:prSet presAssocID="{96935818-3EEB-4FB2-A05F-128F822EAD8B}" presName="childTx" presStyleLbl="bgAccFollowNode1" presStyleIdx="1" presStyleCnt="4">
        <dgm:presLayoutVars>
          <dgm:bulletEnabled val="1"/>
        </dgm:presLayoutVars>
      </dgm:prSet>
      <dgm:spPr/>
    </dgm:pt>
    <dgm:pt modelId="{0B9C90B3-84DC-472C-B712-CB85BD86E700}" type="pres">
      <dgm:prSet presAssocID="{E0F775D8-2A66-4D61-A45A-26CC87162FCD}" presName="negSpace" presStyleCnt="0"/>
      <dgm:spPr/>
    </dgm:pt>
    <dgm:pt modelId="{0CF25F21-5171-4C5F-BF8F-462CD4331A52}" type="pres">
      <dgm:prSet presAssocID="{E0F775D8-2A66-4D61-A45A-26CC87162FCD}" presName="circle" presStyleLbl="node1" presStyleIdx="0" presStyleCnt="2" custScaleX="171368" custLinFactNeighborX="-20663" custLinFactNeighborY="-32828"/>
      <dgm:spPr/>
    </dgm:pt>
    <dgm:pt modelId="{6DA4314C-B38A-421B-9AE1-2E38F5D61FDF}" type="pres">
      <dgm:prSet presAssocID="{9EC88F42-2B27-4798-95BB-7BD8D0E4F064}" presName="transSpace" presStyleCnt="0"/>
      <dgm:spPr/>
    </dgm:pt>
    <dgm:pt modelId="{AB90761E-D8A4-464F-8999-51321E75584C}" type="pres">
      <dgm:prSet presAssocID="{4179FC3D-70A3-487B-BC29-624A58E58241}" presName="posSpace" presStyleCnt="0"/>
      <dgm:spPr/>
    </dgm:pt>
    <dgm:pt modelId="{5A2DDC88-2A37-4457-88C1-6167555AC703}" type="pres">
      <dgm:prSet presAssocID="{4179FC3D-70A3-487B-BC29-624A58E58241}" presName="vertFlow" presStyleCnt="0"/>
      <dgm:spPr/>
    </dgm:pt>
    <dgm:pt modelId="{08D18D90-7C91-4276-A24F-5C543C9DF711}" type="pres">
      <dgm:prSet presAssocID="{4179FC3D-70A3-487B-BC29-624A58E58241}" presName="topSpace" presStyleCnt="0"/>
      <dgm:spPr/>
    </dgm:pt>
    <dgm:pt modelId="{AB16DEAE-BB3B-4DCA-BA9B-42A87B094A6B}" type="pres">
      <dgm:prSet presAssocID="{4179FC3D-70A3-487B-BC29-624A58E58241}" presName="firstComp" presStyleCnt="0"/>
      <dgm:spPr/>
    </dgm:pt>
    <dgm:pt modelId="{06F30D70-4C6B-43FE-856A-A4EE90A52FDA}" type="pres">
      <dgm:prSet presAssocID="{4179FC3D-70A3-487B-BC29-624A58E58241}" presName="firstChild" presStyleLbl="bgAccFollowNode1" presStyleIdx="2" presStyleCnt="4" custLinFactNeighborX="-17806" custLinFactNeighborY="15498"/>
      <dgm:spPr/>
    </dgm:pt>
    <dgm:pt modelId="{31E01CF7-EE46-49D1-8D24-F31B4FC0571F}" type="pres">
      <dgm:prSet presAssocID="{4179FC3D-70A3-487B-BC29-624A58E58241}" presName="firstChildTx" presStyleLbl="bgAccFollowNode1" presStyleIdx="2" presStyleCnt="4">
        <dgm:presLayoutVars>
          <dgm:bulletEnabled val="1"/>
        </dgm:presLayoutVars>
      </dgm:prSet>
      <dgm:spPr/>
    </dgm:pt>
    <dgm:pt modelId="{986AFFE2-A114-45A4-A855-E03C25077ADD}" type="pres">
      <dgm:prSet presAssocID="{A261A078-F01B-497E-B1FF-3A8B7F0766A5}" presName="comp" presStyleCnt="0"/>
      <dgm:spPr/>
    </dgm:pt>
    <dgm:pt modelId="{4627A4CA-B0A5-4C6A-9F74-3CE55FCA4DAC}" type="pres">
      <dgm:prSet presAssocID="{A261A078-F01B-497E-B1FF-3A8B7F0766A5}" presName="child" presStyleLbl="bgAccFollowNode1" presStyleIdx="3" presStyleCnt="4" custLinFactNeighborX="-9785" custLinFactNeighborY="2110"/>
      <dgm:spPr/>
    </dgm:pt>
    <dgm:pt modelId="{38D2CAD9-159D-4F5A-A655-7750697EBB45}" type="pres">
      <dgm:prSet presAssocID="{A261A078-F01B-497E-B1FF-3A8B7F0766A5}" presName="childTx" presStyleLbl="bgAccFollowNode1" presStyleIdx="3" presStyleCnt="4">
        <dgm:presLayoutVars>
          <dgm:bulletEnabled val="1"/>
        </dgm:presLayoutVars>
      </dgm:prSet>
      <dgm:spPr/>
    </dgm:pt>
    <dgm:pt modelId="{C5391ECA-116B-4624-8F35-2AC5C2A85036}" type="pres">
      <dgm:prSet presAssocID="{4179FC3D-70A3-487B-BC29-624A58E58241}" presName="negSpace" presStyleCnt="0"/>
      <dgm:spPr/>
    </dgm:pt>
    <dgm:pt modelId="{AD0E483E-7001-4D4C-B212-FFD81B8BA2DF}" type="pres">
      <dgm:prSet presAssocID="{4179FC3D-70A3-487B-BC29-624A58E58241}" presName="circle" presStyleLbl="node1" presStyleIdx="1" presStyleCnt="2" custScaleX="181708" custLinFactNeighborX="-15662" custLinFactNeighborY="-32828"/>
      <dgm:spPr/>
    </dgm:pt>
  </dgm:ptLst>
  <dgm:cxnLst>
    <dgm:cxn modelId="{EA6F421D-54EE-4C2C-BF11-A19A7F5402A6}" type="presOf" srcId="{9C182B4A-2267-4575-A5FD-29C3A18C7EC8}" destId="{F35E7795-454B-47B4-8B7B-ECA38EEEB2C6}" srcOrd="1" destOrd="0" presId="urn:microsoft.com/office/officeart/2005/8/layout/hList9"/>
    <dgm:cxn modelId="{F1E9E21E-C89A-4764-BF04-51335AE931CA}" srcId="{4179FC3D-70A3-487B-BC29-624A58E58241}" destId="{A261A078-F01B-497E-B1FF-3A8B7F0766A5}" srcOrd="1" destOrd="0" parTransId="{AB8E6ACC-3379-4DE5-AB80-2B8F4AC4DDC8}" sibTransId="{0A5A085B-FAA4-45F9-8819-A37139746C1B}"/>
    <dgm:cxn modelId="{85E8212A-A29A-459E-9687-5DCD46681F92}" type="presOf" srcId="{96935818-3EEB-4FB2-A05F-128F822EAD8B}" destId="{31D37E88-DF15-4097-AB0F-25C907BF105B}" srcOrd="0" destOrd="0" presId="urn:microsoft.com/office/officeart/2005/8/layout/hList9"/>
    <dgm:cxn modelId="{C31E1C35-D6D8-4025-9FF8-35ED916AE24E}" type="presOf" srcId="{96935818-3EEB-4FB2-A05F-128F822EAD8B}" destId="{1A675AE8-B07D-4DF9-BA7C-9B7F0CF29B14}" srcOrd="1" destOrd="0" presId="urn:microsoft.com/office/officeart/2005/8/layout/hList9"/>
    <dgm:cxn modelId="{26C0A835-C35F-4288-876A-F54458E405B8}" type="presOf" srcId="{E0F775D8-2A66-4D61-A45A-26CC87162FCD}" destId="{0CF25F21-5171-4C5F-BF8F-462CD4331A52}" srcOrd="0" destOrd="0" presId="urn:microsoft.com/office/officeart/2005/8/layout/hList9"/>
    <dgm:cxn modelId="{A5428C5B-A286-4B1C-B4F7-623F5829358D}" type="presOf" srcId="{A261A078-F01B-497E-B1FF-3A8B7F0766A5}" destId="{4627A4CA-B0A5-4C6A-9F74-3CE55FCA4DAC}" srcOrd="0" destOrd="0" presId="urn:microsoft.com/office/officeart/2005/8/layout/hList9"/>
    <dgm:cxn modelId="{99282864-FD89-4808-844D-92F05CE5AC2C}" type="presOf" srcId="{9C182B4A-2267-4575-A5FD-29C3A18C7EC8}" destId="{479B2DEE-5F85-4A1C-86CB-929297BC90AC}" srcOrd="0" destOrd="0" presId="urn:microsoft.com/office/officeart/2005/8/layout/hList9"/>
    <dgm:cxn modelId="{F34EA364-FA46-4A7E-B3DB-D5F0A950A2DA}" srcId="{7D4E4786-0968-40D2-BCC7-D3F4524554D7}" destId="{E0F775D8-2A66-4D61-A45A-26CC87162FCD}" srcOrd="0" destOrd="0" parTransId="{C5A9E987-5EBF-4F01-83DF-CC8A416F5D10}" sibTransId="{9EC88F42-2B27-4798-95BB-7BD8D0E4F064}"/>
    <dgm:cxn modelId="{F3EF4F4D-72EE-436D-921D-0885D7B47EE1}" srcId="{4179FC3D-70A3-487B-BC29-624A58E58241}" destId="{20DD1995-3289-4F6B-8D65-881D4A105F10}" srcOrd="0" destOrd="0" parTransId="{718C49DA-D47F-4C46-B771-3F81F4BAB3F0}" sibTransId="{556689CD-E905-4F42-923F-34E047981684}"/>
    <dgm:cxn modelId="{D0792E71-7F93-45AD-AC0D-96755E55C0E2}" type="presOf" srcId="{4179FC3D-70A3-487B-BC29-624A58E58241}" destId="{AD0E483E-7001-4D4C-B212-FFD81B8BA2DF}" srcOrd="0" destOrd="0" presId="urn:microsoft.com/office/officeart/2005/8/layout/hList9"/>
    <dgm:cxn modelId="{E2BAF175-4E6C-4F8E-B313-F62D006E0549}" type="presOf" srcId="{7D4E4786-0968-40D2-BCC7-D3F4524554D7}" destId="{B8D791A8-D6F7-48A7-B7AF-86500C74E7A4}" srcOrd="0" destOrd="0" presId="urn:microsoft.com/office/officeart/2005/8/layout/hList9"/>
    <dgm:cxn modelId="{E73F8A7E-43EB-4470-85D9-44753C3F84F3}" srcId="{E0F775D8-2A66-4D61-A45A-26CC87162FCD}" destId="{96935818-3EEB-4FB2-A05F-128F822EAD8B}" srcOrd="1" destOrd="0" parTransId="{E29A9DD6-1ADB-449F-9D22-5760F475AB90}" sibTransId="{DD519EBA-56B9-430C-947F-6684C21807E1}"/>
    <dgm:cxn modelId="{E3309F86-63F9-4724-9ACF-1A0C40FC0705}" srcId="{7D4E4786-0968-40D2-BCC7-D3F4524554D7}" destId="{4179FC3D-70A3-487B-BC29-624A58E58241}" srcOrd="1" destOrd="0" parTransId="{8F3BD7FC-770F-41A2-89CA-395D5247D474}" sibTransId="{5E86BDEE-B23F-485A-B74C-9BE6375B23EC}"/>
    <dgm:cxn modelId="{C02C3096-591C-4E4B-99E0-CE19E727C138}" srcId="{E0F775D8-2A66-4D61-A45A-26CC87162FCD}" destId="{9C182B4A-2267-4575-A5FD-29C3A18C7EC8}" srcOrd="0" destOrd="0" parTransId="{391EBEA9-EDE6-4853-88F8-4466FE615AED}" sibTransId="{B98B4B5F-1EF4-4F25-8EF2-3F93AC866EB7}"/>
    <dgm:cxn modelId="{ACDDC797-7C18-49AF-A4EA-75FBBBB46BCE}" type="presOf" srcId="{20DD1995-3289-4F6B-8D65-881D4A105F10}" destId="{06F30D70-4C6B-43FE-856A-A4EE90A52FDA}" srcOrd="0" destOrd="0" presId="urn:microsoft.com/office/officeart/2005/8/layout/hList9"/>
    <dgm:cxn modelId="{23443CD2-3610-4507-9FD5-3D3A6E6AF162}" type="presOf" srcId="{20DD1995-3289-4F6B-8D65-881D4A105F10}" destId="{31E01CF7-EE46-49D1-8D24-F31B4FC0571F}" srcOrd="1" destOrd="0" presId="urn:microsoft.com/office/officeart/2005/8/layout/hList9"/>
    <dgm:cxn modelId="{FB8BE8E2-9E10-4988-9280-B81F725DAB86}" type="presOf" srcId="{A261A078-F01B-497E-B1FF-3A8B7F0766A5}" destId="{38D2CAD9-159D-4F5A-A655-7750697EBB45}" srcOrd="1" destOrd="0" presId="urn:microsoft.com/office/officeart/2005/8/layout/hList9"/>
    <dgm:cxn modelId="{DCE292C8-E856-4380-9351-560B5BA4E684}" type="presParOf" srcId="{B8D791A8-D6F7-48A7-B7AF-86500C74E7A4}" destId="{F6E94282-8C41-4204-922C-81A631D15BF6}" srcOrd="0" destOrd="0" presId="urn:microsoft.com/office/officeart/2005/8/layout/hList9"/>
    <dgm:cxn modelId="{E349A4C2-CCB5-4EB0-9CBF-ABF07015C01D}" type="presParOf" srcId="{B8D791A8-D6F7-48A7-B7AF-86500C74E7A4}" destId="{F1E57BC9-4FE9-4E98-BE43-D2CD82C84255}" srcOrd="1" destOrd="0" presId="urn:microsoft.com/office/officeart/2005/8/layout/hList9"/>
    <dgm:cxn modelId="{01F22FC7-3CCD-4898-B15E-23A69D561233}" type="presParOf" srcId="{F1E57BC9-4FE9-4E98-BE43-D2CD82C84255}" destId="{C85BAC91-397F-4F49-A74A-0DDD679DEE42}" srcOrd="0" destOrd="0" presId="urn:microsoft.com/office/officeart/2005/8/layout/hList9"/>
    <dgm:cxn modelId="{DA487ED5-4E72-4382-8A78-C68BB72D4429}" type="presParOf" srcId="{F1E57BC9-4FE9-4E98-BE43-D2CD82C84255}" destId="{9E22D47E-1E89-4951-83A4-D11FC4724A94}" srcOrd="1" destOrd="0" presId="urn:microsoft.com/office/officeart/2005/8/layout/hList9"/>
    <dgm:cxn modelId="{D230323D-2350-42E2-B084-DB9E084298D6}" type="presParOf" srcId="{9E22D47E-1E89-4951-83A4-D11FC4724A94}" destId="{479B2DEE-5F85-4A1C-86CB-929297BC90AC}" srcOrd="0" destOrd="0" presId="urn:microsoft.com/office/officeart/2005/8/layout/hList9"/>
    <dgm:cxn modelId="{3F9EB0D3-512A-4D3B-8D4A-233D7CD322F8}" type="presParOf" srcId="{9E22D47E-1E89-4951-83A4-D11FC4724A94}" destId="{F35E7795-454B-47B4-8B7B-ECA38EEEB2C6}" srcOrd="1" destOrd="0" presId="urn:microsoft.com/office/officeart/2005/8/layout/hList9"/>
    <dgm:cxn modelId="{0D537BD0-6405-4496-9CBE-7803479AA029}" type="presParOf" srcId="{F1E57BC9-4FE9-4E98-BE43-D2CD82C84255}" destId="{6C0FF6A8-5BA4-44AF-BF3D-1DDA66379F9C}" srcOrd="2" destOrd="0" presId="urn:microsoft.com/office/officeart/2005/8/layout/hList9"/>
    <dgm:cxn modelId="{9E20881E-322B-4319-AE91-F2FB8DFC5EF4}" type="presParOf" srcId="{6C0FF6A8-5BA4-44AF-BF3D-1DDA66379F9C}" destId="{31D37E88-DF15-4097-AB0F-25C907BF105B}" srcOrd="0" destOrd="0" presId="urn:microsoft.com/office/officeart/2005/8/layout/hList9"/>
    <dgm:cxn modelId="{F419F110-BA76-42CE-A304-EED418ED4FBC}" type="presParOf" srcId="{6C0FF6A8-5BA4-44AF-BF3D-1DDA66379F9C}" destId="{1A675AE8-B07D-4DF9-BA7C-9B7F0CF29B14}" srcOrd="1" destOrd="0" presId="urn:microsoft.com/office/officeart/2005/8/layout/hList9"/>
    <dgm:cxn modelId="{4AC59306-A019-4CDD-A5E4-B2E5F6228955}" type="presParOf" srcId="{B8D791A8-D6F7-48A7-B7AF-86500C74E7A4}" destId="{0B9C90B3-84DC-472C-B712-CB85BD86E700}" srcOrd="2" destOrd="0" presId="urn:microsoft.com/office/officeart/2005/8/layout/hList9"/>
    <dgm:cxn modelId="{FAF7493E-2535-4388-9646-670C5A8EF192}" type="presParOf" srcId="{B8D791A8-D6F7-48A7-B7AF-86500C74E7A4}" destId="{0CF25F21-5171-4C5F-BF8F-462CD4331A52}" srcOrd="3" destOrd="0" presId="urn:microsoft.com/office/officeart/2005/8/layout/hList9"/>
    <dgm:cxn modelId="{0AF7EC9E-16CA-4551-B237-25A341EC113E}" type="presParOf" srcId="{B8D791A8-D6F7-48A7-B7AF-86500C74E7A4}" destId="{6DA4314C-B38A-421B-9AE1-2E38F5D61FDF}" srcOrd="4" destOrd="0" presId="urn:microsoft.com/office/officeart/2005/8/layout/hList9"/>
    <dgm:cxn modelId="{5369003E-BAF4-40BA-82E8-CFFBF9CEFA41}" type="presParOf" srcId="{B8D791A8-D6F7-48A7-B7AF-86500C74E7A4}" destId="{AB90761E-D8A4-464F-8999-51321E75584C}" srcOrd="5" destOrd="0" presId="urn:microsoft.com/office/officeart/2005/8/layout/hList9"/>
    <dgm:cxn modelId="{F4D54CE2-9505-4E29-ABEE-01E3710D2551}" type="presParOf" srcId="{B8D791A8-D6F7-48A7-B7AF-86500C74E7A4}" destId="{5A2DDC88-2A37-4457-88C1-6167555AC703}" srcOrd="6" destOrd="0" presId="urn:microsoft.com/office/officeart/2005/8/layout/hList9"/>
    <dgm:cxn modelId="{36341C46-BD3E-4BDF-9FDF-7D427021E54F}" type="presParOf" srcId="{5A2DDC88-2A37-4457-88C1-6167555AC703}" destId="{08D18D90-7C91-4276-A24F-5C543C9DF711}" srcOrd="0" destOrd="0" presId="urn:microsoft.com/office/officeart/2005/8/layout/hList9"/>
    <dgm:cxn modelId="{C9F1AA1A-321E-40D9-A530-121126694558}" type="presParOf" srcId="{5A2DDC88-2A37-4457-88C1-6167555AC703}" destId="{AB16DEAE-BB3B-4DCA-BA9B-42A87B094A6B}" srcOrd="1" destOrd="0" presId="urn:microsoft.com/office/officeart/2005/8/layout/hList9"/>
    <dgm:cxn modelId="{99F18ACC-8F77-4784-BB7F-80F13EB554EF}" type="presParOf" srcId="{AB16DEAE-BB3B-4DCA-BA9B-42A87B094A6B}" destId="{06F30D70-4C6B-43FE-856A-A4EE90A52FDA}" srcOrd="0" destOrd="0" presId="urn:microsoft.com/office/officeart/2005/8/layout/hList9"/>
    <dgm:cxn modelId="{5F0E863F-7A28-4FC4-80B5-A72DDA87916B}" type="presParOf" srcId="{AB16DEAE-BB3B-4DCA-BA9B-42A87B094A6B}" destId="{31E01CF7-EE46-49D1-8D24-F31B4FC0571F}" srcOrd="1" destOrd="0" presId="urn:microsoft.com/office/officeart/2005/8/layout/hList9"/>
    <dgm:cxn modelId="{0191D1D6-74B8-448A-9C66-80FA9CB5BF87}" type="presParOf" srcId="{5A2DDC88-2A37-4457-88C1-6167555AC703}" destId="{986AFFE2-A114-45A4-A855-E03C25077ADD}" srcOrd="2" destOrd="0" presId="urn:microsoft.com/office/officeart/2005/8/layout/hList9"/>
    <dgm:cxn modelId="{8E383284-18BA-4CD5-B0F8-DEA2205A2F14}" type="presParOf" srcId="{986AFFE2-A114-45A4-A855-E03C25077ADD}" destId="{4627A4CA-B0A5-4C6A-9F74-3CE55FCA4DAC}" srcOrd="0" destOrd="0" presId="urn:microsoft.com/office/officeart/2005/8/layout/hList9"/>
    <dgm:cxn modelId="{734BF1C3-7FB7-453A-A78A-ED6ADDFFBA96}" type="presParOf" srcId="{986AFFE2-A114-45A4-A855-E03C25077ADD}" destId="{38D2CAD9-159D-4F5A-A655-7750697EBB45}" srcOrd="1" destOrd="0" presId="urn:microsoft.com/office/officeart/2005/8/layout/hList9"/>
    <dgm:cxn modelId="{366E3F05-CCD4-41A1-9585-1432012D9992}" type="presParOf" srcId="{B8D791A8-D6F7-48A7-B7AF-86500C74E7A4}" destId="{C5391ECA-116B-4624-8F35-2AC5C2A85036}" srcOrd="7" destOrd="0" presId="urn:microsoft.com/office/officeart/2005/8/layout/hList9"/>
    <dgm:cxn modelId="{429BB835-990E-4B5F-AD94-291007EAF0D2}" type="presParOf" srcId="{B8D791A8-D6F7-48A7-B7AF-86500C74E7A4}" destId="{AD0E483E-7001-4D4C-B212-FFD81B8BA2D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EF743F-1D0C-44DD-B790-66DCF5E103D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4F569B-3E90-4F2C-8D24-93569DED28D5}">
      <dgm:prSet phldrT="[Текст]" custT="1"/>
      <dgm:spPr/>
      <dgm:t>
        <a:bodyPr/>
        <a:lstStyle/>
        <a:p>
          <a:r>
            <a:rPr lang="ru-RU" sz="2400" b="1" dirty="0">
              <a:latin typeface="Bahnschrift Condensed" panose="020B0502040204020203" pitchFamily="34" charset="0"/>
            </a:rPr>
            <a:t>Прогрессивные</a:t>
          </a:r>
        </a:p>
      </dgm:t>
    </dgm:pt>
    <dgm:pt modelId="{067F937F-E6B4-43CC-825A-EB38F31DEDD6}" type="parTrans" cxnId="{D8910942-F5D7-4E1E-BB91-60DA298A9A93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8BE04BD3-7122-4879-925C-9E8DD551C63C}" type="sibTrans" cxnId="{D8910942-F5D7-4E1E-BB91-60DA298A9A93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A6174E4B-3144-4442-8C34-D63B996FAF17}">
      <dgm:prSet phldrT="[Текст]" custT="1"/>
      <dgm:spPr/>
      <dgm:t>
        <a:bodyPr/>
        <a:lstStyle/>
        <a:p>
          <a:r>
            <a:rPr lang="ru-RU" sz="2400" dirty="0">
              <a:latin typeface="Bahnschrift Condensed" panose="020B0502040204020203" pitchFamily="34" charset="0"/>
            </a:rPr>
            <a:t>Рост дохода</a:t>
          </a:r>
        </a:p>
      </dgm:t>
    </dgm:pt>
    <dgm:pt modelId="{111E678A-30D5-4E42-A105-C788BDF935E3}" type="parTrans" cxnId="{AF29829C-6BF3-41CF-982B-891BD8C4D0AA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766E7111-091E-4A02-B836-ED6C38EA1FC7}" type="sibTrans" cxnId="{AF29829C-6BF3-41CF-982B-891BD8C4D0AA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16B23AE1-5A79-4328-ABC8-EFC45DF2521C}">
      <dgm:prSet phldrT="[Текст]" custT="1"/>
      <dgm:spPr/>
      <dgm:t>
        <a:bodyPr/>
        <a:lstStyle/>
        <a:p>
          <a:r>
            <a:rPr lang="ru-RU" sz="2400" b="1" dirty="0">
              <a:latin typeface="Bahnschrift Condensed" panose="020B0502040204020203" pitchFamily="34" charset="0"/>
            </a:rPr>
            <a:t>Регрессивные</a:t>
          </a:r>
        </a:p>
      </dgm:t>
    </dgm:pt>
    <dgm:pt modelId="{25E61249-206C-4775-9D1A-ED979C2B6462}" type="parTrans" cxnId="{B800CD92-098D-469B-96AC-E8E3CE51AA6F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07B1B2C7-4933-4A01-8060-8B98A588BF12}" type="sibTrans" cxnId="{B800CD92-098D-469B-96AC-E8E3CE51AA6F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D1877CDA-F02E-4DE7-99CE-2C57EB835E21}">
      <dgm:prSet phldrT="[Текст]" custT="1"/>
      <dgm:spPr/>
      <dgm:t>
        <a:bodyPr/>
        <a:lstStyle/>
        <a:p>
          <a:r>
            <a:rPr lang="ru-RU" sz="2400" b="1" dirty="0">
              <a:latin typeface="Bahnschrift Condensed" panose="020B0502040204020203" pitchFamily="34" charset="0"/>
            </a:rPr>
            <a:t>Пропорциональные</a:t>
          </a:r>
        </a:p>
      </dgm:t>
    </dgm:pt>
    <dgm:pt modelId="{74D20431-572B-462B-ACA7-9438DE7483D7}" type="parTrans" cxnId="{D08947D1-596B-4A89-BEA3-9C82B89D81DB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4149E373-FC63-4E4F-AC46-D003626623E0}" type="sibTrans" cxnId="{D08947D1-596B-4A89-BEA3-9C82B89D81DB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817FA9B4-07EF-4D06-A31A-C3A8D7BF264A}">
      <dgm:prSet phldrT="[Текст]" custT="1"/>
      <dgm:spPr/>
      <dgm:t>
        <a:bodyPr/>
        <a:lstStyle/>
        <a:p>
          <a:r>
            <a:rPr lang="ru-RU" sz="2400" dirty="0">
              <a:latin typeface="Bahnschrift Condensed" panose="020B0502040204020203" pitchFamily="34" charset="0"/>
            </a:rPr>
            <a:t>Постоянная налоговая ставка</a:t>
          </a:r>
        </a:p>
      </dgm:t>
    </dgm:pt>
    <dgm:pt modelId="{A3314ECC-E384-46E1-8E3A-D1044B98AF21}" type="parTrans" cxnId="{2EBEBBA7-FA21-4579-B8F6-4EFBF4917974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80B72617-4FE0-431A-AD70-1E389D4807F0}" type="sibTrans" cxnId="{2EBEBBA7-FA21-4579-B8F6-4EFBF4917974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9ACB04A6-9537-4670-BD16-4EBF445DAD2C}">
      <dgm:prSet custT="1"/>
      <dgm:spPr/>
      <dgm:t>
        <a:bodyPr/>
        <a:lstStyle/>
        <a:p>
          <a:r>
            <a:rPr lang="ru-RU" sz="2400" dirty="0">
              <a:latin typeface="Bahnschrift Condensed" panose="020B0502040204020203" pitchFamily="34" charset="0"/>
            </a:rPr>
            <a:t>Рост налоговой ставки</a:t>
          </a:r>
        </a:p>
      </dgm:t>
    </dgm:pt>
    <dgm:pt modelId="{EE0076F4-0F72-40C2-9B39-FFA8D3F77D56}" type="parTrans" cxnId="{C088ECE5-B249-4B18-8E00-E541F4080CEE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ECFFC216-D3F3-4DF5-BD9F-0DF0348E4A62}" type="sibTrans" cxnId="{C088ECE5-B249-4B18-8E00-E541F4080CEE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64607E97-06CD-4C3B-BA6C-577E02460401}">
      <dgm:prSet custT="1"/>
      <dgm:spPr/>
      <dgm:t>
        <a:bodyPr/>
        <a:lstStyle/>
        <a:p>
          <a:r>
            <a:rPr lang="ru-RU" sz="2400" dirty="0">
              <a:latin typeface="Bahnschrift Condensed" panose="020B0502040204020203" pitchFamily="34" charset="0"/>
            </a:rPr>
            <a:t>Снижение налоговой ставки</a:t>
          </a:r>
        </a:p>
      </dgm:t>
    </dgm:pt>
    <dgm:pt modelId="{5A155D1B-2756-4C65-9E3F-017C950817AD}" type="parTrans" cxnId="{0E2A5DB2-E39C-490F-8AC7-43D3C3EEBEA1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8A4F3989-AA4D-4FEE-B299-875B4B68F8C0}" type="sibTrans" cxnId="{0E2A5DB2-E39C-490F-8AC7-43D3C3EEBEA1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45FCC576-8647-4A47-995E-DDC4EBD8D345}">
      <dgm:prSet custT="1"/>
      <dgm:spPr/>
      <dgm:t>
        <a:bodyPr/>
        <a:lstStyle/>
        <a:p>
          <a:r>
            <a:rPr lang="ru-RU" sz="2400" dirty="0">
              <a:latin typeface="Bahnschrift Condensed" panose="020B0502040204020203" pitchFamily="34" charset="0"/>
            </a:rPr>
            <a:t>Рост дохода</a:t>
          </a:r>
        </a:p>
      </dgm:t>
    </dgm:pt>
    <dgm:pt modelId="{F2DD37BF-927F-4259-B51C-9EDF7DF4098F}" type="parTrans" cxnId="{89FE584D-6BD3-4C35-B9BF-236C458A4E6C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3362582E-B113-41DC-AADD-D4455AC4B1D5}" type="sibTrans" cxnId="{89FE584D-6BD3-4C35-B9BF-236C458A4E6C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01FC6089-EEEC-483D-BF74-F258D4E400E1}">
      <dgm:prSet custT="1"/>
      <dgm:spPr/>
      <dgm:t>
        <a:bodyPr/>
        <a:lstStyle/>
        <a:p>
          <a:r>
            <a:rPr lang="ru-RU" sz="2400" dirty="0">
              <a:latin typeface="Bahnschrift Condensed" panose="020B0502040204020203" pitchFamily="34" charset="0"/>
            </a:rPr>
            <a:t>Рост дохода</a:t>
          </a:r>
        </a:p>
      </dgm:t>
    </dgm:pt>
    <dgm:pt modelId="{59D4146A-0613-457B-AC72-BB0AC029ECCA}" type="parTrans" cxnId="{6383912D-B2FD-4B33-869B-F6A3EE08C21F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A6184BAE-FB57-4D3C-B2F8-8AC95FF2D7E2}" type="sibTrans" cxnId="{6383912D-B2FD-4B33-869B-F6A3EE08C21F}">
      <dgm:prSet/>
      <dgm:spPr/>
      <dgm:t>
        <a:bodyPr/>
        <a:lstStyle/>
        <a:p>
          <a:endParaRPr lang="ru-RU" sz="2400">
            <a:latin typeface="Bahnschrift Condensed" panose="020B0502040204020203" pitchFamily="34" charset="0"/>
          </a:endParaRPr>
        </a:p>
      </dgm:t>
    </dgm:pt>
    <dgm:pt modelId="{192DE73C-FE7B-47F6-ACD2-C0C786026B1A}" type="pres">
      <dgm:prSet presAssocID="{8BEF743F-1D0C-44DD-B790-66DCF5E103D1}" presName="theList" presStyleCnt="0">
        <dgm:presLayoutVars>
          <dgm:dir/>
          <dgm:animLvl val="lvl"/>
          <dgm:resizeHandles val="exact"/>
        </dgm:presLayoutVars>
      </dgm:prSet>
      <dgm:spPr/>
    </dgm:pt>
    <dgm:pt modelId="{93F396DA-9585-4187-9068-8F6CB2D641AE}" type="pres">
      <dgm:prSet presAssocID="{664F569B-3E90-4F2C-8D24-93569DED28D5}" presName="compNode" presStyleCnt="0"/>
      <dgm:spPr/>
    </dgm:pt>
    <dgm:pt modelId="{A9ED2270-6AFD-4717-B328-C6F6934E40C4}" type="pres">
      <dgm:prSet presAssocID="{664F569B-3E90-4F2C-8D24-93569DED28D5}" presName="aNode" presStyleLbl="bgShp" presStyleIdx="0" presStyleCnt="3"/>
      <dgm:spPr/>
    </dgm:pt>
    <dgm:pt modelId="{F2297E32-7ABD-4F11-A439-44CD348DDBA3}" type="pres">
      <dgm:prSet presAssocID="{664F569B-3E90-4F2C-8D24-93569DED28D5}" presName="textNode" presStyleLbl="bgShp" presStyleIdx="0" presStyleCnt="3"/>
      <dgm:spPr/>
    </dgm:pt>
    <dgm:pt modelId="{76B71D63-26A1-4014-934F-7A51413B019A}" type="pres">
      <dgm:prSet presAssocID="{664F569B-3E90-4F2C-8D24-93569DED28D5}" presName="compChildNode" presStyleCnt="0"/>
      <dgm:spPr/>
    </dgm:pt>
    <dgm:pt modelId="{B94EE133-1582-435D-BC77-01B7643628C1}" type="pres">
      <dgm:prSet presAssocID="{664F569B-3E90-4F2C-8D24-93569DED28D5}" presName="theInnerList" presStyleCnt="0"/>
      <dgm:spPr/>
    </dgm:pt>
    <dgm:pt modelId="{4EC9F9B1-A0B7-4E20-861A-441D6883F21B}" type="pres">
      <dgm:prSet presAssocID="{A6174E4B-3144-4442-8C34-D63B996FAF17}" presName="childNode" presStyleLbl="node1" presStyleIdx="0" presStyleCnt="6" custLinFactNeighborX="-1715" custLinFactNeighborY="-95251">
        <dgm:presLayoutVars>
          <dgm:bulletEnabled val="1"/>
        </dgm:presLayoutVars>
      </dgm:prSet>
      <dgm:spPr/>
    </dgm:pt>
    <dgm:pt modelId="{7381A0DC-CC2F-4C7B-9945-27CD9988B4EB}" type="pres">
      <dgm:prSet presAssocID="{A6174E4B-3144-4442-8C34-D63B996FAF17}" presName="aSpace2" presStyleCnt="0"/>
      <dgm:spPr/>
    </dgm:pt>
    <dgm:pt modelId="{0FA539C6-F29E-4E1C-9838-456ACD0EAD42}" type="pres">
      <dgm:prSet presAssocID="{9ACB04A6-9537-4670-BD16-4EBF445DAD2C}" presName="childNode" presStyleLbl="node1" presStyleIdx="1" presStyleCnt="6">
        <dgm:presLayoutVars>
          <dgm:bulletEnabled val="1"/>
        </dgm:presLayoutVars>
      </dgm:prSet>
      <dgm:spPr/>
    </dgm:pt>
    <dgm:pt modelId="{1C9C0FA5-DB21-40CC-BB37-9C6C02E78C05}" type="pres">
      <dgm:prSet presAssocID="{664F569B-3E90-4F2C-8D24-93569DED28D5}" presName="aSpace" presStyleCnt="0"/>
      <dgm:spPr/>
    </dgm:pt>
    <dgm:pt modelId="{C00B28E3-CDF3-45EC-8A64-E5D75C1B04CE}" type="pres">
      <dgm:prSet presAssocID="{16B23AE1-5A79-4328-ABC8-EFC45DF2521C}" presName="compNode" presStyleCnt="0"/>
      <dgm:spPr/>
    </dgm:pt>
    <dgm:pt modelId="{8A240E25-0A9D-4FE0-985F-62580417DC98}" type="pres">
      <dgm:prSet presAssocID="{16B23AE1-5A79-4328-ABC8-EFC45DF2521C}" presName="aNode" presStyleLbl="bgShp" presStyleIdx="1" presStyleCnt="3" custLinFactNeighborX="631" custLinFactNeighborY="571"/>
      <dgm:spPr/>
    </dgm:pt>
    <dgm:pt modelId="{2594845A-A66C-4B55-806D-4D09236B24B1}" type="pres">
      <dgm:prSet presAssocID="{16B23AE1-5A79-4328-ABC8-EFC45DF2521C}" presName="textNode" presStyleLbl="bgShp" presStyleIdx="1" presStyleCnt="3"/>
      <dgm:spPr/>
    </dgm:pt>
    <dgm:pt modelId="{64EDA6CE-001B-40AD-B182-452FFCB38D5D}" type="pres">
      <dgm:prSet presAssocID="{16B23AE1-5A79-4328-ABC8-EFC45DF2521C}" presName="compChildNode" presStyleCnt="0"/>
      <dgm:spPr/>
    </dgm:pt>
    <dgm:pt modelId="{9317E30F-31DC-4E35-8102-D20572789BF6}" type="pres">
      <dgm:prSet presAssocID="{16B23AE1-5A79-4328-ABC8-EFC45DF2521C}" presName="theInnerList" presStyleCnt="0"/>
      <dgm:spPr/>
    </dgm:pt>
    <dgm:pt modelId="{000A55C8-FDB3-4874-B55A-FA7B8DAC9CB8}" type="pres">
      <dgm:prSet presAssocID="{45FCC576-8647-4A47-995E-DDC4EBD8D345}" presName="childNode" presStyleLbl="node1" presStyleIdx="2" presStyleCnt="6" custLinFactNeighborX="2047" custLinFactNeighborY="-82931">
        <dgm:presLayoutVars>
          <dgm:bulletEnabled val="1"/>
        </dgm:presLayoutVars>
      </dgm:prSet>
      <dgm:spPr/>
    </dgm:pt>
    <dgm:pt modelId="{851C5825-A44B-40AF-9241-9F6052FAC2B7}" type="pres">
      <dgm:prSet presAssocID="{45FCC576-8647-4A47-995E-DDC4EBD8D345}" presName="aSpace2" presStyleCnt="0"/>
      <dgm:spPr/>
    </dgm:pt>
    <dgm:pt modelId="{1E06A563-AFF7-4AFC-B1F4-75E1641AFB89}" type="pres">
      <dgm:prSet presAssocID="{64607E97-06CD-4C3B-BA6C-577E02460401}" presName="childNode" presStyleLbl="node1" presStyleIdx="3" presStyleCnt="6" custLinFactNeighborX="3154" custLinFactNeighborY="-8213">
        <dgm:presLayoutVars>
          <dgm:bulletEnabled val="1"/>
        </dgm:presLayoutVars>
      </dgm:prSet>
      <dgm:spPr/>
    </dgm:pt>
    <dgm:pt modelId="{F22D7BEB-8CA0-4C1D-900D-617AA631C00C}" type="pres">
      <dgm:prSet presAssocID="{16B23AE1-5A79-4328-ABC8-EFC45DF2521C}" presName="aSpace" presStyleCnt="0"/>
      <dgm:spPr/>
    </dgm:pt>
    <dgm:pt modelId="{23EF581B-61F6-4248-B5C1-CCD2FE85046F}" type="pres">
      <dgm:prSet presAssocID="{D1877CDA-F02E-4DE7-99CE-2C57EB835E21}" presName="compNode" presStyleCnt="0"/>
      <dgm:spPr/>
    </dgm:pt>
    <dgm:pt modelId="{444F6F8F-AEF3-4F7B-BF86-BFD31E4A0298}" type="pres">
      <dgm:prSet presAssocID="{D1877CDA-F02E-4DE7-99CE-2C57EB835E21}" presName="aNode" presStyleLbl="bgShp" presStyleIdx="2" presStyleCnt="3"/>
      <dgm:spPr/>
    </dgm:pt>
    <dgm:pt modelId="{B0BBC598-639F-479E-AF7F-B376F972B50C}" type="pres">
      <dgm:prSet presAssocID="{D1877CDA-F02E-4DE7-99CE-2C57EB835E21}" presName="textNode" presStyleLbl="bgShp" presStyleIdx="2" presStyleCnt="3"/>
      <dgm:spPr/>
    </dgm:pt>
    <dgm:pt modelId="{ADBDAC7B-ECC0-4DE9-9291-BA22A0C36965}" type="pres">
      <dgm:prSet presAssocID="{D1877CDA-F02E-4DE7-99CE-2C57EB835E21}" presName="compChildNode" presStyleCnt="0"/>
      <dgm:spPr/>
    </dgm:pt>
    <dgm:pt modelId="{8A7BD094-CFFA-407E-BFFC-DB03B91AC26C}" type="pres">
      <dgm:prSet presAssocID="{D1877CDA-F02E-4DE7-99CE-2C57EB835E21}" presName="theInnerList" presStyleCnt="0"/>
      <dgm:spPr/>
    </dgm:pt>
    <dgm:pt modelId="{1D255D71-2952-4F57-9B0C-ADEA30DCA732}" type="pres">
      <dgm:prSet presAssocID="{01FC6089-EEEC-483D-BF74-F258D4E400E1}" presName="childNode" presStyleLbl="node1" presStyleIdx="4" presStyleCnt="6" custLinFactNeighborX="1778" custLinFactNeighborY="-95251">
        <dgm:presLayoutVars>
          <dgm:bulletEnabled val="1"/>
        </dgm:presLayoutVars>
      </dgm:prSet>
      <dgm:spPr/>
    </dgm:pt>
    <dgm:pt modelId="{373B35EA-3B4B-4273-BB0D-D224D67E8607}" type="pres">
      <dgm:prSet presAssocID="{01FC6089-EEEC-483D-BF74-F258D4E400E1}" presName="aSpace2" presStyleCnt="0"/>
      <dgm:spPr/>
    </dgm:pt>
    <dgm:pt modelId="{9E8D27A3-4016-4E64-B8BF-A1D8F3B16523}" type="pres">
      <dgm:prSet presAssocID="{817FA9B4-07EF-4D06-A31A-C3A8D7BF264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089CCC0E-8223-43B1-B992-D58B61E818B6}" type="presOf" srcId="{D1877CDA-F02E-4DE7-99CE-2C57EB835E21}" destId="{B0BBC598-639F-479E-AF7F-B376F972B50C}" srcOrd="1" destOrd="0" presId="urn:microsoft.com/office/officeart/2005/8/layout/lProcess2"/>
    <dgm:cxn modelId="{6383912D-B2FD-4B33-869B-F6A3EE08C21F}" srcId="{D1877CDA-F02E-4DE7-99CE-2C57EB835E21}" destId="{01FC6089-EEEC-483D-BF74-F258D4E400E1}" srcOrd="0" destOrd="0" parTransId="{59D4146A-0613-457B-AC72-BB0AC029ECCA}" sibTransId="{A6184BAE-FB57-4D3C-B2F8-8AC95FF2D7E2}"/>
    <dgm:cxn modelId="{9824AB2E-C435-486B-82EA-AC0DE26ADACE}" type="presOf" srcId="{16B23AE1-5A79-4328-ABC8-EFC45DF2521C}" destId="{2594845A-A66C-4B55-806D-4D09236B24B1}" srcOrd="1" destOrd="0" presId="urn:microsoft.com/office/officeart/2005/8/layout/lProcess2"/>
    <dgm:cxn modelId="{889DBC2F-DE70-407D-B07A-A9B5B63F3A3D}" type="presOf" srcId="{664F569B-3E90-4F2C-8D24-93569DED28D5}" destId="{A9ED2270-6AFD-4717-B328-C6F6934E40C4}" srcOrd="0" destOrd="0" presId="urn:microsoft.com/office/officeart/2005/8/layout/lProcess2"/>
    <dgm:cxn modelId="{8BCC4834-5277-4AFA-A91A-AB81F752822B}" type="presOf" srcId="{9ACB04A6-9537-4670-BD16-4EBF445DAD2C}" destId="{0FA539C6-F29E-4E1C-9838-456ACD0EAD42}" srcOrd="0" destOrd="0" presId="urn:microsoft.com/office/officeart/2005/8/layout/lProcess2"/>
    <dgm:cxn modelId="{3D0FD83A-A2F8-4498-BF00-2B3670155C15}" type="presOf" srcId="{64607E97-06CD-4C3B-BA6C-577E02460401}" destId="{1E06A563-AFF7-4AFC-B1F4-75E1641AFB89}" srcOrd="0" destOrd="0" presId="urn:microsoft.com/office/officeart/2005/8/layout/lProcess2"/>
    <dgm:cxn modelId="{E3A66840-EFCD-4F8C-BEF6-3CC58D002D53}" type="presOf" srcId="{8BEF743F-1D0C-44DD-B790-66DCF5E103D1}" destId="{192DE73C-FE7B-47F6-ACD2-C0C786026B1A}" srcOrd="0" destOrd="0" presId="urn:microsoft.com/office/officeart/2005/8/layout/lProcess2"/>
    <dgm:cxn modelId="{D8910942-F5D7-4E1E-BB91-60DA298A9A93}" srcId="{8BEF743F-1D0C-44DD-B790-66DCF5E103D1}" destId="{664F569B-3E90-4F2C-8D24-93569DED28D5}" srcOrd="0" destOrd="0" parTransId="{067F937F-E6B4-43CC-825A-EB38F31DEDD6}" sibTransId="{8BE04BD3-7122-4879-925C-9E8DD551C63C}"/>
    <dgm:cxn modelId="{9BA0C04A-F1A1-4074-B7E7-5C4A24CBCDC3}" type="presOf" srcId="{D1877CDA-F02E-4DE7-99CE-2C57EB835E21}" destId="{444F6F8F-AEF3-4F7B-BF86-BFD31E4A0298}" srcOrd="0" destOrd="0" presId="urn:microsoft.com/office/officeart/2005/8/layout/lProcess2"/>
    <dgm:cxn modelId="{89FE584D-6BD3-4C35-B9BF-236C458A4E6C}" srcId="{16B23AE1-5A79-4328-ABC8-EFC45DF2521C}" destId="{45FCC576-8647-4A47-995E-DDC4EBD8D345}" srcOrd="0" destOrd="0" parTransId="{F2DD37BF-927F-4259-B51C-9EDF7DF4098F}" sibTransId="{3362582E-B113-41DC-AADD-D4455AC4B1D5}"/>
    <dgm:cxn modelId="{BCD50676-91B2-48A0-9124-AD2F155D1A97}" type="presOf" srcId="{817FA9B4-07EF-4D06-A31A-C3A8D7BF264A}" destId="{9E8D27A3-4016-4E64-B8BF-A1D8F3B16523}" srcOrd="0" destOrd="0" presId="urn:microsoft.com/office/officeart/2005/8/layout/lProcess2"/>
    <dgm:cxn modelId="{6FEF517D-12CC-4DBF-BC86-F98E9F9F4A6C}" type="presOf" srcId="{01FC6089-EEEC-483D-BF74-F258D4E400E1}" destId="{1D255D71-2952-4F57-9B0C-ADEA30DCA732}" srcOrd="0" destOrd="0" presId="urn:microsoft.com/office/officeart/2005/8/layout/lProcess2"/>
    <dgm:cxn modelId="{282DCF86-44C5-4C40-83E1-8A9BD5F7971A}" type="presOf" srcId="{45FCC576-8647-4A47-995E-DDC4EBD8D345}" destId="{000A55C8-FDB3-4874-B55A-FA7B8DAC9CB8}" srcOrd="0" destOrd="0" presId="urn:microsoft.com/office/officeart/2005/8/layout/lProcess2"/>
    <dgm:cxn modelId="{7480498C-AC19-4231-B299-B8A87C9F087F}" type="presOf" srcId="{A6174E4B-3144-4442-8C34-D63B996FAF17}" destId="{4EC9F9B1-A0B7-4E20-861A-441D6883F21B}" srcOrd="0" destOrd="0" presId="urn:microsoft.com/office/officeart/2005/8/layout/lProcess2"/>
    <dgm:cxn modelId="{B800CD92-098D-469B-96AC-E8E3CE51AA6F}" srcId="{8BEF743F-1D0C-44DD-B790-66DCF5E103D1}" destId="{16B23AE1-5A79-4328-ABC8-EFC45DF2521C}" srcOrd="1" destOrd="0" parTransId="{25E61249-206C-4775-9D1A-ED979C2B6462}" sibTransId="{07B1B2C7-4933-4A01-8060-8B98A588BF12}"/>
    <dgm:cxn modelId="{AF29829C-6BF3-41CF-982B-891BD8C4D0AA}" srcId="{664F569B-3E90-4F2C-8D24-93569DED28D5}" destId="{A6174E4B-3144-4442-8C34-D63B996FAF17}" srcOrd="0" destOrd="0" parTransId="{111E678A-30D5-4E42-A105-C788BDF935E3}" sibTransId="{766E7111-091E-4A02-B836-ED6C38EA1FC7}"/>
    <dgm:cxn modelId="{2A8101A6-DDA4-477A-B68B-1387EED02663}" type="presOf" srcId="{16B23AE1-5A79-4328-ABC8-EFC45DF2521C}" destId="{8A240E25-0A9D-4FE0-985F-62580417DC98}" srcOrd="0" destOrd="0" presId="urn:microsoft.com/office/officeart/2005/8/layout/lProcess2"/>
    <dgm:cxn modelId="{2EBEBBA7-FA21-4579-B8F6-4EFBF4917974}" srcId="{D1877CDA-F02E-4DE7-99CE-2C57EB835E21}" destId="{817FA9B4-07EF-4D06-A31A-C3A8D7BF264A}" srcOrd="1" destOrd="0" parTransId="{A3314ECC-E384-46E1-8E3A-D1044B98AF21}" sibTransId="{80B72617-4FE0-431A-AD70-1E389D4807F0}"/>
    <dgm:cxn modelId="{0E2A5DB2-E39C-490F-8AC7-43D3C3EEBEA1}" srcId="{16B23AE1-5A79-4328-ABC8-EFC45DF2521C}" destId="{64607E97-06CD-4C3B-BA6C-577E02460401}" srcOrd="1" destOrd="0" parTransId="{5A155D1B-2756-4C65-9E3F-017C950817AD}" sibTransId="{8A4F3989-AA4D-4FEE-B299-875B4B68F8C0}"/>
    <dgm:cxn modelId="{D08947D1-596B-4A89-BEA3-9C82B89D81DB}" srcId="{8BEF743F-1D0C-44DD-B790-66DCF5E103D1}" destId="{D1877CDA-F02E-4DE7-99CE-2C57EB835E21}" srcOrd="2" destOrd="0" parTransId="{74D20431-572B-462B-ACA7-9438DE7483D7}" sibTransId="{4149E373-FC63-4E4F-AC46-D003626623E0}"/>
    <dgm:cxn modelId="{D16D00D3-C2B8-4103-A405-A2714CA76166}" type="presOf" srcId="{664F569B-3E90-4F2C-8D24-93569DED28D5}" destId="{F2297E32-7ABD-4F11-A439-44CD348DDBA3}" srcOrd="1" destOrd="0" presId="urn:microsoft.com/office/officeart/2005/8/layout/lProcess2"/>
    <dgm:cxn modelId="{C088ECE5-B249-4B18-8E00-E541F4080CEE}" srcId="{664F569B-3E90-4F2C-8D24-93569DED28D5}" destId="{9ACB04A6-9537-4670-BD16-4EBF445DAD2C}" srcOrd="1" destOrd="0" parTransId="{EE0076F4-0F72-40C2-9B39-FFA8D3F77D56}" sibTransId="{ECFFC216-D3F3-4DF5-BD9F-0DF0348E4A62}"/>
    <dgm:cxn modelId="{D0463EFB-FBA3-4A78-BEB4-6D8DDDF8AC88}" type="presParOf" srcId="{192DE73C-FE7B-47F6-ACD2-C0C786026B1A}" destId="{93F396DA-9585-4187-9068-8F6CB2D641AE}" srcOrd="0" destOrd="0" presId="urn:microsoft.com/office/officeart/2005/8/layout/lProcess2"/>
    <dgm:cxn modelId="{5CCAB98F-0961-4A2C-95D5-3584D212669F}" type="presParOf" srcId="{93F396DA-9585-4187-9068-8F6CB2D641AE}" destId="{A9ED2270-6AFD-4717-B328-C6F6934E40C4}" srcOrd="0" destOrd="0" presId="urn:microsoft.com/office/officeart/2005/8/layout/lProcess2"/>
    <dgm:cxn modelId="{C294D21A-4E52-4056-96FF-810DF58639A0}" type="presParOf" srcId="{93F396DA-9585-4187-9068-8F6CB2D641AE}" destId="{F2297E32-7ABD-4F11-A439-44CD348DDBA3}" srcOrd="1" destOrd="0" presId="urn:microsoft.com/office/officeart/2005/8/layout/lProcess2"/>
    <dgm:cxn modelId="{3F419933-962D-4DAC-8A42-170C5E989A2D}" type="presParOf" srcId="{93F396DA-9585-4187-9068-8F6CB2D641AE}" destId="{76B71D63-26A1-4014-934F-7A51413B019A}" srcOrd="2" destOrd="0" presId="urn:microsoft.com/office/officeart/2005/8/layout/lProcess2"/>
    <dgm:cxn modelId="{55901C61-0704-43E4-9434-99AA08D84159}" type="presParOf" srcId="{76B71D63-26A1-4014-934F-7A51413B019A}" destId="{B94EE133-1582-435D-BC77-01B7643628C1}" srcOrd="0" destOrd="0" presId="urn:microsoft.com/office/officeart/2005/8/layout/lProcess2"/>
    <dgm:cxn modelId="{C9A82EBF-E09A-4B05-BFA6-9C2BF7C493BE}" type="presParOf" srcId="{B94EE133-1582-435D-BC77-01B7643628C1}" destId="{4EC9F9B1-A0B7-4E20-861A-441D6883F21B}" srcOrd="0" destOrd="0" presId="urn:microsoft.com/office/officeart/2005/8/layout/lProcess2"/>
    <dgm:cxn modelId="{DE43909B-0304-434E-8F1A-BBC3BD392820}" type="presParOf" srcId="{B94EE133-1582-435D-BC77-01B7643628C1}" destId="{7381A0DC-CC2F-4C7B-9945-27CD9988B4EB}" srcOrd="1" destOrd="0" presId="urn:microsoft.com/office/officeart/2005/8/layout/lProcess2"/>
    <dgm:cxn modelId="{838B323B-EDF3-41E5-BB0A-C5687BF1C51B}" type="presParOf" srcId="{B94EE133-1582-435D-BC77-01B7643628C1}" destId="{0FA539C6-F29E-4E1C-9838-456ACD0EAD42}" srcOrd="2" destOrd="0" presId="urn:microsoft.com/office/officeart/2005/8/layout/lProcess2"/>
    <dgm:cxn modelId="{92F487E2-3747-4E48-A955-24B107279C68}" type="presParOf" srcId="{192DE73C-FE7B-47F6-ACD2-C0C786026B1A}" destId="{1C9C0FA5-DB21-40CC-BB37-9C6C02E78C05}" srcOrd="1" destOrd="0" presId="urn:microsoft.com/office/officeart/2005/8/layout/lProcess2"/>
    <dgm:cxn modelId="{03BA6E8C-0115-40D7-8C52-B52C428B9827}" type="presParOf" srcId="{192DE73C-FE7B-47F6-ACD2-C0C786026B1A}" destId="{C00B28E3-CDF3-45EC-8A64-E5D75C1B04CE}" srcOrd="2" destOrd="0" presId="urn:microsoft.com/office/officeart/2005/8/layout/lProcess2"/>
    <dgm:cxn modelId="{419705A8-484F-4E9E-9E0E-A8C39F6A4BF1}" type="presParOf" srcId="{C00B28E3-CDF3-45EC-8A64-E5D75C1B04CE}" destId="{8A240E25-0A9D-4FE0-985F-62580417DC98}" srcOrd="0" destOrd="0" presId="urn:microsoft.com/office/officeart/2005/8/layout/lProcess2"/>
    <dgm:cxn modelId="{19A2CFB3-1E16-41B6-B9FE-386121C3DF65}" type="presParOf" srcId="{C00B28E3-CDF3-45EC-8A64-E5D75C1B04CE}" destId="{2594845A-A66C-4B55-806D-4D09236B24B1}" srcOrd="1" destOrd="0" presId="urn:microsoft.com/office/officeart/2005/8/layout/lProcess2"/>
    <dgm:cxn modelId="{BC25D9BF-F0CB-49CD-B86D-659BA14C1865}" type="presParOf" srcId="{C00B28E3-CDF3-45EC-8A64-E5D75C1B04CE}" destId="{64EDA6CE-001B-40AD-B182-452FFCB38D5D}" srcOrd="2" destOrd="0" presId="urn:microsoft.com/office/officeart/2005/8/layout/lProcess2"/>
    <dgm:cxn modelId="{C11B37D4-82C4-4502-B8C1-081B5B085196}" type="presParOf" srcId="{64EDA6CE-001B-40AD-B182-452FFCB38D5D}" destId="{9317E30F-31DC-4E35-8102-D20572789BF6}" srcOrd="0" destOrd="0" presId="urn:microsoft.com/office/officeart/2005/8/layout/lProcess2"/>
    <dgm:cxn modelId="{F17AB12B-7070-405D-BFFE-7805C0432025}" type="presParOf" srcId="{9317E30F-31DC-4E35-8102-D20572789BF6}" destId="{000A55C8-FDB3-4874-B55A-FA7B8DAC9CB8}" srcOrd="0" destOrd="0" presId="urn:microsoft.com/office/officeart/2005/8/layout/lProcess2"/>
    <dgm:cxn modelId="{D75B7CE9-C779-49CD-B696-FBE1E6865625}" type="presParOf" srcId="{9317E30F-31DC-4E35-8102-D20572789BF6}" destId="{851C5825-A44B-40AF-9241-9F6052FAC2B7}" srcOrd="1" destOrd="0" presId="urn:microsoft.com/office/officeart/2005/8/layout/lProcess2"/>
    <dgm:cxn modelId="{AC558EB8-2CEB-416E-AE82-9BB510B8D4A6}" type="presParOf" srcId="{9317E30F-31DC-4E35-8102-D20572789BF6}" destId="{1E06A563-AFF7-4AFC-B1F4-75E1641AFB89}" srcOrd="2" destOrd="0" presId="urn:microsoft.com/office/officeart/2005/8/layout/lProcess2"/>
    <dgm:cxn modelId="{430CEAF1-CAED-4FAE-9E1D-469D315EF6D3}" type="presParOf" srcId="{192DE73C-FE7B-47F6-ACD2-C0C786026B1A}" destId="{F22D7BEB-8CA0-4C1D-900D-617AA631C00C}" srcOrd="3" destOrd="0" presId="urn:microsoft.com/office/officeart/2005/8/layout/lProcess2"/>
    <dgm:cxn modelId="{43185759-6594-4405-B108-9A30678DC443}" type="presParOf" srcId="{192DE73C-FE7B-47F6-ACD2-C0C786026B1A}" destId="{23EF581B-61F6-4248-B5C1-CCD2FE85046F}" srcOrd="4" destOrd="0" presId="urn:microsoft.com/office/officeart/2005/8/layout/lProcess2"/>
    <dgm:cxn modelId="{424D191D-6BC0-4CEE-AF93-B413BA4EC415}" type="presParOf" srcId="{23EF581B-61F6-4248-B5C1-CCD2FE85046F}" destId="{444F6F8F-AEF3-4F7B-BF86-BFD31E4A0298}" srcOrd="0" destOrd="0" presId="urn:microsoft.com/office/officeart/2005/8/layout/lProcess2"/>
    <dgm:cxn modelId="{17671571-6EBC-498E-8E98-08A96DF02A8D}" type="presParOf" srcId="{23EF581B-61F6-4248-B5C1-CCD2FE85046F}" destId="{B0BBC598-639F-479E-AF7F-B376F972B50C}" srcOrd="1" destOrd="0" presId="urn:microsoft.com/office/officeart/2005/8/layout/lProcess2"/>
    <dgm:cxn modelId="{69F9C04E-AFF3-434C-B765-5B003F6178BA}" type="presParOf" srcId="{23EF581B-61F6-4248-B5C1-CCD2FE85046F}" destId="{ADBDAC7B-ECC0-4DE9-9291-BA22A0C36965}" srcOrd="2" destOrd="0" presId="urn:microsoft.com/office/officeart/2005/8/layout/lProcess2"/>
    <dgm:cxn modelId="{F3C569A7-36E5-4975-A9E1-87B063C9122D}" type="presParOf" srcId="{ADBDAC7B-ECC0-4DE9-9291-BA22A0C36965}" destId="{8A7BD094-CFFA-407E-BFFC-DB03B91AC26C}" srcOrd="0" destOrd="0" presId="urn:microsoft.com/office/officeart/2005/8/layout/lProcess2"/>
    <dgm:cxn modelId="{E9F6E4B4-F623-44B3-B7F1-BC010365F258}" type="presParOf" srcId="{8A7BD094-CFFA-407E-BFFC-DB03B91AC26C}" destId="{1D255D71-2952-4F57-9B0C-ADEA30DCA732}" srcOrd="0" destOrd="0" presId="urn:microsoft.com/office/officeart/2005/8/layout/lProcess2"/>
    <dgm:cxn modelId="{DC8652E2-68E6-4E58-81A2-5747BE8EBF3A}" type="presParOf" srcId="{8A7BD094-CFFA-407E-BFFC-DB03B91AC26C}" destId="{373B35EA-3B4B-4273-BB0D-D224D67E8607}" srcOrd="1" destOrd="0" presId="urn:microsoft.com/office/officeart/2005/8/layout/lProcess2"/>
    <dgm:cxn modelId="{D1DB06AE-03A7-4205-B0D0-4B1D5F0B542B}" type="presParOf" srcId="{8A7BD094-CFFA-407E-BFFC-DB03B91AC26C}" destId="{9E8D27A3-4016-4E64-B8BF-A1D8F3B1652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B2DEE-5F85-4A1C-86CB-929297BC90AC}">
      <dsp:nvSpPr>
        <dsp:cNvPr id="0" name=""/>
        <dsp:cNvSpPr/>
      </dsp:nvSpPr>
      <dsp:spPr>
        <a:xfrm>
          <a:off x="1419934" y="1100970"/>
          <a:ext cx="2236216" cy="149155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ahnschrift Condensed" panose="020B0502040204020203" pitchFamily="34" charset="0"/>
              <a:ea typeface="+mn-ea"/>
              <a:cs typeface="+mn-cs"/>
            </a:rPr>
            <a:t>Налог на доходы физических лиц</a:t>
          </a:r>
        </a:p>
      </dsp:txBody>
      <dsp:txXfrm>
        <a:off x="1777729" y="1100970"/>
        <a:ext cx="1878422" cy="1491556"/>
      </dsp:txXfrm>
    </dsp:sp>
    <dsp:sp modelId="{31D37E88-DF15-4097-AB0F-25C907BF105B}">
      <dsp:nvSpPr>
        <dsp:cNvPr id="0" name=""/>
        <dsp:cNvSpPr/>
      </dsp:nvSpPr>
      <dsp:spPr>
        <a:xfrm>
          <a:off x="1604579" y="2346047"/>
          <a:ext cx="2236216" cy="149155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ahnschrift Condensed" panose="020B0502040204020203" pitchFamily="34" charset="0"/>
              <a:ea typeface="+mn-ea"/>
              <a:cs typeface="+mn-cs"/>
            </a:rPr>
            <a:t>Налог на прибыль</a:t>
          </a:r>
        </a:p>
      </dsp:txBody>
      <dsp:txXfrm>
        <a:off x="1962374" y="2346047"/>
        <a:ext cx="1878422" cy="1491556"/>
      </dsp:txXfrm>
    </dsp:sp>
    <dsp:sp modelId="{0CF25F21-5171-4C5F-BF8F-462CD4331A52}">
      <dsp:nvSpPr>
        <dsp:cNvPr id="0" name=""/>
        <dsp:cNvSpPr/>
      </dsp:nvSpPr>
      <dsp:spPr>
        <a:xfrm>
          <a:off x="0" y="0"/>
          <a:ext cx="2554773" cy="14908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" lastClr="FFFFFF"/>
              </a:solidFill>
              <a:latin typeface="Bahnschrift Condensed" panose="020B0502040204020203" pitchFamily="34" charset="0"/>
              <a:ea typeface="+mn-ea"/>
              <a:cs typeface="+mn-cs"/>
            </a:rPr>
            <a:t>Прямые</a:t>
          </a:r>
        </a:p>
      </dsp:txBody>
      <dsp:txXfrm>
        <a:off x="374138" y="218324"/>
        <a:ext cx="1806497" cy="1054163"/>
      </dsp:txXfrm>
    </dsp:sp>
    <dsp:sp modelId="{06F30D70-4C6B-43FE-856A-A4EE90A52FDA}">
      <dsp:nvSpPr>
        <dsp:cNvPr id="0" name=""/>
        <dsp:cNvSpPr/>
      </dsp:nvSpPr>
      <dsp:spPr>
        <a:xfrm>
          <a:off x="5590330" y="1200322"/>
          <a:ext cx="2236216" cy="149155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ahnschrift Condensed" panose="020B0502040204020203" pitchFamily="34" charset="0"/>
              <a:ea typeface="+mn-ea"/>
              <a:cs typeface="+mn-cs"/>
            </a:rPr>
            <a:t>Акциз</a:t>
          </a:r>
        </a:p>
      </dsp:txBody>
      <dsp:txXfrm>
        <a:off x="5948125" y="1200322"/>
        <a:ext cx="1878422" cy="1491556"/>
      </dsp:txXfrm>
    </dsp:sp>
    <dsp:sp modelId="{4627A4CA-B0A5-4C6A-9F74-3CE55FCA4DAC}">
      <dsp:nvSpPr>
        <dsp:cNvPr id="0" name=""/>
        <dsp:cNvSpPr/>
      </dsp:nvSpPr>
      <dsp:spPr>
        <a:xfrm>
          <a:off x="5769697" y="2492190"/>
          <a:ext cx="2236216" cy="149155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ahnschrift Condensed" panose="020B0502040204020203" pitchFamily="34" charset="0"/>
              <a:ea typeface="+mn-ea"/>
              <a:cs typeface="+mn-cs"/>
            </a:rPr>
            <a:t>Налог на добавленную стоимость</a:t>
          </a:r>
        </a:p>
      </dsp:txBody>
      <dsp:txXfrm>
        <a:off x="6127492" y="2492190"/>
        <a:ext cx="1878422" cy="1491556"/>
      </dsp:txXfrm>
    </dsp:sp>
    <dsp:sp modelId="{AD0E483E-7001-4D4C-B212-FFD81B8BA2DF}">
      <dsp:nvSpPr>
        <dsp:cNvPr id="0" name=""/>
        <dsp:cNvSpPr/>
      </dsp:nvSpPr>
      <dsp:spPr>
        <a:xfrm>
          <a:off x="4258833" y="0"/>
          <a:ext cx="2708923" cy="149081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" lastClr="FFFFFF"/>
              </a:solidFill>
              <a:latin typeface="Bahnschrift Condensed" panose="020B0502040204020203" pitchFamily="34" charset="0"/>
              <a:ea typeface="+mn-ea"/>
              <a:cs typeface="+mn-cs"/>
            </a:rPr>
            <a:t>Косвенные</a:t>
          </a:r>
        </a:p>
      </dsp:txBody>
      <dsp:txXfrm>
        <a:off x="4655546" y="218324"/>
        <a:ext cx="1915497" cy="1054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D2270-6AFD-4717-B328-C6F6934E40C4}">
      <dsp:nvSpPr>
        <dsp:cNvPr id="0" name=""/>
        <dsp:cNvSpPr/>
      </dsp:nvSpPr>
      <dsp:spPr>
        <a:xfrm>
          <a:off x="1004" y="0"/>
          <a:ext cx="2611933" cy="4324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Bahnschrift Condensed" panose="020B0502040204020203" pitchFamily="34" charset="0"/>
            </a:rPr>
            <a:t>Прогрессивные</a:t>
          </a:r>
        </a:p>
      </dsp:txBody>
      <dsp:txXfrm>
        <a:off x="1004" y="0"/>
        <a:ext cx="2611933" cy="1297305"/>
      </dsp:txXfrm>
    </dsp:sp>
    <dsp:sp modelId="{4EC9F9B1-A0B7-4E20-861A-441D6883F21B}">
      <dsp:nvSpPr>
        <dsp:cNvPr id="0" name=""/>
        <dsp:cNvSpPr/>
      </dsp:nvSpPr>
      <dsp:spPr>
        <a:xfrm>
          <a:off x="226362" y="1107505"/>
          <a:ext cx="2089546" cy="130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Bahnschrift Condensed" panose="020B0502040204020203" pitchFamily="34" charset="0"/>
            </a:rPr>
            <a:t>Рост дохода</a:t>
          </a:r>
        </a:p>
      </dsp:txBody>
      <dsp:txXfrm>
        <a:off x="264550" y="1145693"/>
        <a:ext cx="2013170" cy="1227474"/>
      </dsp:txXfrm>
    </dsp:sp>
    <dsp:sp modelId="{0FA539C6-F29E-4E1C-9838-456ACD0EAD42}">
      <dsp:nvSpPr>
        <dsp:cNvPr id="0" name=""/>
        <dsp:cNvSpPr/>
      </dsp:nvSpPr>
      <dsp:spPr>
        <a:xfrm>
          <a:off x="262197" y="2803014"/>
          <a:ext cx="2089546" cy="130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Bahnschrift Condensed" panose="020B0502040204020203" pitchFamily="34" charset="0"/>
            </a:rPr>
            <a:t>Рост налоговой ставки</a:t>
          </a:r>
        </a:p>
      </dsp:txBody>
      <dsp:txXfrm>
        <a:off x="300385" y="2841202"/>
        <a:ext cx="2013170" cy="1227474"/>
      </dsp:txXfrm>
    </dsp:sp>
    <dsp:sp modelId="{8A240E25-0A9D-4FE0-985F-62580417DC98}">
      <dsp:nvSpPr>
        <dsp:cNvPr id="0" name=""/>
        <dsp:cNvSpPr/>
      </dsp:nvSpPr>
      <dsp:spPr>
        <a:xfrm>
          <a:off x="2825314" y="0"/>
          <a:ext cx="2611933" cy="4324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Bahnschrift Condensed" panose="020B0502040204020203" pitchFamily="34" charset="0"/>
            </a:rPr>
            <a:t>Регрессивные</a:t>
          </a:r>
        </a:p>
      </dsp:txBody>
      <dsp:txXfrm>
        <a:off x="2825314" y="0"/>
        <a:ext cx="2611933" cy="1297305"/>
      </dsp:txXfrm>
    </dsp:sp>
    <dsp:sp modelId="{000A55C8-FDB3-4874-B55A-FA7B8DAC9CB8}">
      <dsp:nvSpPr>
        <dsp:cNvPr id="0" name=""/>
        <dsp:cNvSpPr/>
      </dsp:nvSpPr>
      <dsp:spPr>
        <a:xfrm>
          <a:off x="3112799" y="1132218"/>
          <a:ext cx="2089546" cy="130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Bahnschrift Condensed" panose="020B0502040204020203" pitchFamily="34" charset="0"/>
            </a:rPr>
            <a:t>Рост дохода</a:t>
          </a:r>
        </a:p>
      </dsp:txBody>
      <dsp:txXfrm>
        <a:off x="3150987" y="1170406"/>
        <a:ext cx="2013170" cy="1227474"/>
      </dsp:txXfrm>
    </dsp:sp>
    <dsp:sp modelId="{1E06A563-AFF7-4AFC-B1F4-75E1641AFB89}">
      <dsp:nvSpPr>
        <dsp:cNvPr id="0" name=""/>
        <dsp:cNvSpPr/>
      </dsp:nvSpPr>
      <dsp:spPr>
        <a:xfrm>
          <a:off x="3135930" y="2786540"/>
          <a:ext cx="2089546" cy="130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Bahnschrift Condensed" panose="020B0502040204020203" pitchFamily="34" charset="0"/>
            </a:rPr>
            <a:t>Снижение налоговой ставки</a:t>
          </a:r>
        </a:p>
      </dsp:txBody>
      <dsp:txXfrm>
        <a:off x="3174118" y="2824728"/>
        <a:ext cx="2013170" cy="1227474"/>
      </dsp:txXfrm>
    </dsp:sp>
    <dsp:sp modelId="{444F6F8F-AEF3-4F7B-BF86-BFD31E4A0298}">
      <dsp:nvSpPr>
        <dsp:cNvPr id="0" name=""/>
        <dsp:cNvSpPr/>
      </dsp:nvSpPr>
      <dsp:spPr>
        <a:xfrm>
          <a:off x="5616661" y="0"/>
          <a:ext cx="2611933" cy="4324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Bahnschrift Condensed" panose="020B0502040204020203" pitchFamily="34" charset="0"/>
            </a:rPr>
            <a:t>Пропорциональные</a:t>
          </a:r>
        </a:p>
      </dsp:txBody>
      <dsp:txXfrm>
        <a:off x="5616661" y="0"/>
        <a:ext cx="2611933" cy="1297305"/>
      </dsp:txXfrm>
    </dsp:sp>
    <dsp:sp modelId="{1D255D71-2952-4F57-9B0C-ADEA30DCA732}">
      <dsp:nvSpPr>
        <dsp:cNvPr id="0" name=""/>
        <dsp:cNvSpPr/>
      </dsp:nvSpPr>
      <dsp:spPr>
        <a:xfrm>
          <a:off x="5915007" y="1107505"/>
          <a:ext cx="2089546" cy="130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Bahnschrift Condensed" panose="020B0502040204020203" pitchFamily="34" charset="0"/>
            </a:rPr>
            <a:t>Рост дохода</a:t>
          </a:r>
        </a:p>
      </dsp:txBody>
      <dsp:txXfrm>
        <a:off x="5953195" y="1145693"/>
        <a:ext cx="2013170" cy="1227474"/>
      </dsp:txXfrm>
    </dsp:sp>
    <dsp:sp modelId="{9E8D27A3-4016-4E64-B8BF-A1D8F3B16523}">
      <dsp:nvSpPr>
        <dsp:cNvPr id="0" name=""/>
        <dsp:cNvSpPr/>
      </dsp:nvSpPr>
      <dsp:spPr>
        <a:xfrm>
          <a:off x="5877855" y="2803014"/>
          <a:ext cx="2089546" cy="130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Bahnschrift Condensed" panose="020B0502040204020203" pitchFamily="34" charset="0"/>
            </a:rPr>
            <a:t>Постоянная налоговая ставка</a:t>
          </a:r>
        </a:p>
      </dsp:txBody>
      <dsp:txXfrm>
        <a:off x="5916043" y="2841202"/>
        <a:ext cx="2013170" cy="1227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9EBBF-D206-4B36-A39E-BF6DB6FA9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465" y="159836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 descr="Изображение выглядит как текст, LEGO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9494F75-C0BB-4B38-B9FA-5725AB030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24" y="2666198"/>
            <a:ext cx="7276553" cy="419180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48A8A65B-5230-4C23-81F5-FF0385CADC85}"/>
              </a:ext>
            </a:extLst>
          </p:cNvPr>
          <p:cNvSpPr/>
          <p:nvPr userDrawn="1"/>
        </p:nvSpPr>
        <p:spPr>
          <a:xfrm>
            <a:off x="823775" y="4243674"/>
            <a:ext cx="2848028" cy="181338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35134 w 4027593"/>
              <a:gd name="connsiteY0" fmla="*/ 2668373 h 2670829"/>
              <a:gd name="connsiteX1" fmla="*/ 64391 w 4027593"/>
              <a:gd name="connsiteY1" fmla="*/ 2218433 h 2670829"/>
              <a:gd name="connsiteX2" fmla="*/ 673991 w 4027593"/>
              <a:gd name="connsiteY2" fmla="*/ 752487 h 2670829"/>
              <a:gd name="connsiteX3" fmla="*/ 3358837 w 4027593"/>
              <a:gd name="connsiteY3" fmla="*/ 9708 h 2670829"/>
              <a:gd name="connsiteX4" fmla="*/ 3765535 w 4027593"/>
              <a:gd name="connsiteY4" fmla="*/ 1245974 h 2670829"/>
              <a:gd name="connsiteX5" fmla="*/ 3867134 w 4027593"/>
              <a:gd name="connsiteY5" fmla="*/ 2073287 h 2670829"/>
              <a:gd name="connsiteX6" fmla="*/ 1835134 w 4027593"/>
              <a:gd name="connsiteY6" fmla="*/ 2668373 h 2670829"/>
              <a:gd name="connsiteX0" fmla="*/ 1835134 w 4909037"/>
              <a:gd name="connsiteY0" fmla="*/ 2668375 h 2877367"/>
              <a:gd name="connsiteX1" fmla="*/ 64391 w 4909037"/>
              <a:gd name="connsiteY1" fmla="*/ 2218435 h 2877367"/>
              <a:gd name="connsiteX2" fmla="*/ 673991 w 4909037"/>
              <a:gd name="connsiteY2" fmla="*/ 752489 h 2877367"/>
              <a:gd name="connsiteX3" fmla="*/ 3358837 w 4909037"/>
              <a:gd name="connsiteY3" fmla="*/ 9710 h 2877367"/>
              <a:gd name="connsiteX4" fmla="*/ 3765535 w 4909037"/>
              <a:gd name="connsiteY4" fmla="*/ 1245976 h 2877367"/>
              <a:gd name="connsiteX5" fmla="*/ 4855224 w 4909037"/>
              <a:gd name="connsiteY5" fmla="*/ 2779069 h 2877367"/>
              <a:gd name="connsiteX6" fmla="*/ 1835134 w 4909037"/>
              <a:gd name="connsiteY6" fmla="*/ 2668375 h 2877367"/>
              <a:gd name="connsiteX0" fmla="*/ 1835134 w 4957386"/>
              <a:gd name="connsiteY0" fmla="*/ 2668375 h 3060296"/>
              <a:gd name="connsiteX1" fmla="*/ 64391 w 4957386"/>
              <a:gd name="connsiteY1" fmla="*/ 2218435 h 3060296"/>
              <a:gd name="connsiteX2" fmla="*/ 673991 w 4957386"/>
              <a:gd name="connsiteY2" fmla="*/ 752489 h 3060296"/>
              <a:gd name="connsiteX3" fmla="*/ 3358837 w 4957386"/>
              <a:gd name="connsiteY3" fmla="*/ 9710 h 3060296"/>
              <a:gd name="connsiteX4" fmla="*/ 3765535 w 4957386"/>
              <a:gd name="connsiteY4" fmla="*/ 1245976 h 3060296"/>
              <a:gd name="connsiteX5" fmla="*/ 4855224 w 4957386"/>
              <a:gd name="connsiteY5" fmla="*/ 2779069 h 3060296"/>
              <a:gd name="connsiteX6" fmla="*/ 863866 w 4957386"/>
              <a:gd name="connsiteY6" fmla="*/ 3052687 h 3060296"/>
              <a:gd name="connsiteX7" fmla="*/ 1835134 w 4957386"/>
              <a:gd name="connsiteY7" fmla="*/ 2668375 h 3060296"/>
              <a:gd name="connsiteX0" fmla="*/ 90983 w 4977684"/>
              <a:gd name="connsiteY0" fmla="*/ 2756598 h 3060296"/>
              <a:gd name="connsiteX1" fmla="*/ 84688 w 4977684"/>
              <a:gd name="connsiteY1" fmla="*/ 2218435 h 3060296"/>
              <a:gd name="connsiteX2" fmla="*/ 694288 w 4977684"/>
              <a:gd name="connsiteY2" fmla="*/ 752489 h 3060296"/>
              <a:gd name="connsiteX3" fmla="*/ 3379134 w 4977684"/>
              <a:gd name="connsiteY3" fmla="*/ 9710 h 3060296"/>
              <a:gd name="connsiteX4" fmla="*/ 3785832 w 4977684"/>
              <a:gd name="connsiteY4" fmla="*/ 1245976 h 3060296"/>
              <a:gd name="connsiteX5" fmla="*/ 4875521 w 4977684"/>
              <a:gd name="connsiteY5" fmla="*/ 2779069 h 3060296"/>
              <a:gd name="connsiteX6" fmla="*/ 884163 w 4977684"/>
              <a:gd name="connsiteY6" fmla="*/ 3052687 h 3060296"/>
              <a:gd name="connsiteX7" fmla="*/ 90983 w 4977684"/>
              <a:gd name="connsiteY7" fmla="*/ 2756598 h 3060296"/>
              <a:gd name="connsiteX0" fmla="*/ 90983 w 5250734"/>
              <a:gd name="connsiteY0" fmla="*/ 2746890 h 3065706"/>
              <a:gd name="connsiteX1" fmla="*/ 84688 w 5250734"/>
              <a:gd name="connsiteY1" fmla="*/ 2208727 h 3065706"/>
              <a:gd name="connsiteX2" fmla="*/ 694288 w 5250734"/>
              <a:gd name="connsiteY2" fmla="*/ 742781 h 3065706"/>
              <a:gd name="connsiteX3" fmla="*/ 3379134 w 5250734"/>
              <a:gd name="connsiteY3" fmla="*/ 2 h 3065706"/>
              <a:gd name="connsiteX4" fmla="*/ 4950368 w 5250734"/>
              <a:gd name="connsiteY4" fmla="*/ 742223 h 3065706"/>
              <a:gd name="connsiteX5" fmla="*/ 4875521 w 5250734"/>
              <a:gd name="connsiteY5" fmla="*/ 2769361 h 3065706"/>
              <a:gd name="connsiteX6" fmla="*/ 884163 w 5250734"/>
              <a:gd name="connsiteY6" fmla="*/ 3042979 h 3065706"/>
              <a:gd name="connsiteX7" fmla="*/ 90983 w 5250734"/>
              <a:gd name="connsiteY7" fmla="*/ 2746890 h 3065706"/>
              <a:gd name="connsiteX0" fmla="*/ 114524 w 5274277"/>
              <a:gd name="connsiteY0" fmla="*/ 3005381 h 3324197"/>
              <a:gd name="connsiteX1" fmla="*/ 108229 w 5274277"/>
              <a:gd name="connsiteY1" fmla="*/ 2467218 h 3324197"/>
              <a:gd name="connsiteX2" fmla="*/ 1088362 w 5274277"/>
              <a:gd name="connsiteY2" fmla="*/ 171983 h 3324197"/>
              <a:gd name="connsiteX3" fmla="*/ 3402675 w 5274277"/>
              <a:gd name="connsiteY3" fmla="*/ 258493 h 3324197"/>
              <a:gd name="connsiteX4" fmla="*/ 4973909 w 5274277"/>
              <a:gd name="connsiteY4" fmla="*/ 1000714 h 3324197"/>
              <a:gd name="connsiteX5" fmla="*/ 4899062 w 5274277"/>
              <a:gd name="connsiteY5" fmla="*/ 3027852 h 3324197"/>
              <a:gd name="connsiteX6" fmla="*/ 907704 w 5274277"/>
              <a:gd name="connsiteY6" fmla="*/ 3301470 h 3324197"/>
              <a:gd name="connsiteX7" fmla="*/ 114524 w 5274277"/>
              <a:gd name="connsiteY7" fmla="*/ 3005381 h 3324197"/>
              <a:gd name="connsiteX0" fmla="*/ 106288 w 5283683"/>
              <a:gd name="connsiteY0" fmla="*/ 3164182 h 3324199"/>
              <a:gd name="connsiteX1" fmla="*/ 117637 w 5283683"/>
              <a:gd name="connsiteY1" fmla="*/ 2467220 h 3324199"/>
              <a:gd name="connsiteX2" fmla="*/ 1097770 w 5283683"/>
              <a:gd name="connsiteY2" fmla="*/ 171985 h 3324199"/>
              <a:gd name="connsiteX3" fmla="*/ 3412083 w 5283683"/>
              <a:gd name="connsiteY3" fmla="*/ 258495 h 3324199"/>
              <a:gd name="connsiteX4" fmla="*/ 4983317 w 5283683"/>
              <a:gd name="connsiteY4" fmla="*/ 1000716 h 3324199"/>
              <a:gd name="connsiteX5" fmla="*/ 4908470 w 5283683"/>
              <a:gd name="connsiteY5" fmla="*/ 3027854 h 3324199"/>
              <a:gd name="connsiteX6" fmla="*/ 917112 w 5283683"/>
              <a:gd name="connsiteY6" fmla="*/ 3301472 h 3324199"/>
              <a:gd name="connsiteX7" fmla="*/ 106288 w 5283683"/>
              <a:gd name="connsiteY7" fmla="*/ 3164182 h 3324199"/>
              <a:gd name="connsiteX0" fmla="*/ 202241 w 5220839"/>
              <a:gd name="connsiteY0" fmla="*/ 3111248 h 3324199"/>
              <a:gd name="connsiteX1" fmla="*/ 54791 w 5220839"/>
              <a:gd name="connsiteY1" fmla="*/ 2467220 h 3324199"/>
              <a:gd name="connsiteX2" fmla="*/ 1034924 w 5220839"/>
              <a:gd name="connsiteY2" fmla="*/ 171985 h 3324199"/>
              <a:gd name="connsiteX3" fmla="*/ 3349237 w 5220839"/>
              <a:gd name="connsiteY3" fmla="*/ 258495 h 3324199"/>
              <a:gd name="connsiteX4" fmla="*/ 4920471 w 5220839"/>
              <a:gd name="connsiteY4" fmla="*/ 1000716 h 3324199"/>
              <a:gd name="connsiteX5" fmla="*/ 4845624 w 5220839"/>
              <a:gd name="connsiteY5" fmla="*/ 3027854 h 3324199"/>
              <a:gd name="connsiteX6" fmla="*/ 854266 w 5220839"/>
              <a:gd name="connsiteY6" fmla="*/ 3301472 h 3324199"/>
              <a:gd name="connsiteX7" fmla="*/ 202241 w 5220839"/>
              <a:gd name="connsiteY7" fmla="*/ 3111248 h 332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839" h="332419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79781773-A6AF-445B-98A7-19BA50546A92}"/>
              </a:ext>
            </a:extLst>
          </p:cNvPr>
          <p:cNvSpPr/>
          <p:nvPr userDrawn="1"/>
        </p:nvSpPr>
        <p:spPr>
          <a:xfrm>
            <a:off x="6684746" y="-165233"/>
            <a:ext cx="2191069" cy="1235483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0">
            <a:extLst>
              <a:ext uri="{FF2B5EF4-FFF2-40B4-BE49-F238E27FC236}">
                <a16:creationId xmlns:a16="http://schemas.microsoft.com/office/drawing/2014/main" id="{9E4DF5EB-D242-4221-A8A2-BBC2F63A8976}"/>
              </a:ext>
            </a:extLst>
          </p:cNvPr>
          <p:cNvSpPr/>
          <p:nvPr userDrawn="1"/>
        </p:nvSpPr>
        <p:spPr>
          <a:xfrm>
            <a:off x="10469335" y="921980"/>
            <a:ext cx="1147109" cy="700812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20413 w 4012872"/>
              <a:gd name="connsiteY0" fmla="*/ 2026422 h 2028878"/>
              <a:gd name="connsiteX1" fmla="*/ 49670 w 4012872"/>
              <a:gd name="connsiteY1" fmla="*/ 1576482 h 2028878"/>
              <a:gd name="connsiteX2" fmla="*/ 659270 w 4012872"/>
              <a:gd name="connsiteY2" fmla="*/ 110536 h 2028878"/>
              <a:gd name="connsiteX3" fmla="*/ 2423213 w 4012872"/>
              <a:gd name="connsiteY3" fmla="*/ 159804 h 2028878"/>
              <a:gd name="connsiteX4" fmla="*/ 3750814 w 4012872"/>
              <a:gd name="connsiteY4" fmla="*/ 604023 h 2028878"/>
              <a:gd name="connsiteX5" fmla="*/ 3852413 w 4012872"/>
              <a:gd name="connsiteY5" fmla="*/ 1431336 h 2028878"/>
              <a:gd name="connsiteX6" fmla="*/ 1820413 w 4012872"/>
              <a:gd name="connsiteY6" fmla="*/ 2026422 h 2028878"/>
              <a:gd name="connsiteX0" fmla="*/ 1772244 w 3964703"/>
              <a:gd name="connsiteY0" fmla="*/ 1867836 h 1869432"/>
              <a:gd name="connsiteX1" fmla="*/ 1501 w 3964703"/>
              <a:gd name="connsiteY1" fmla="*/ 1417896 h 1869432"/>
              <a:gd name="connsiteX2" fmla="*/ 1482292 w 3964703"/>
              <a:gd name="connsiteY2" fmla="*/ 555080 h 1869432"/>
              <a:gd name="connsiteX3" fmla="*/ 2375044 w 3964703"/>
              <a:gd name="connsiteY3" fmla="*/ 1218 h 1869432"/>
              <a:gd name="connsiteX4" fmla="*/ 3702645 w 3964703"/>
              <a:gd name="connsiteY4" fmla="*/ 445437 h 1869432"/>
              <a:gd name="connsiteX5" fmla="*/ 3804244 w 3964703"/>
              <a:gd name="connsiteY5" fmla="*/ 1272750 h 1869432"/>
              <a:gd name="connsiteX6" fmla="*/ 1772244 w 3964703"/>
              <a:gd name="connsiteY6" fmla="*/ 1867836 h 1869432"/>
              <a:gd name="connsiteX0" fmla="*/ 1772613 w 3965072"/>
              <a:gd name="connsiteY0" fmla="*/ 1867836 h 1869432"/>
              <a:gd name="connsiteX1" fmla="*/ 1870 w 3965072"/>
              <a:gd name="connsiteY1" fmla="*/ 1417896 h 1869432"/>
              <a:gd name="connsiteX2" fmla="*/ 1482661 w 3965072"/>
              <a:gd name="connsiteY2" fmla="*/ 555080 h 1869432"/>
              <a:gd name="connsiteX3" fmla="*/ 2375413 w 3965072"/>
              <a:gd name="connsiteY3" fmla="*/ 1218 h 1869432"/>
              <a:gd name="connsiteX4" fmla="*/ 3703014 w 3965072"/>
              <a:gd name="connsiteY4" fmla="*/ 445437 h 1869432"/>
              <a:gd name="connsiteX5" fmla="*/ 3804613 w 3965072"/>
              <a:gd name="connsiteY5" fmla="*/ 1272750 h 1869432"/>
              <a:gd name="connsiteX6" fmla="*/ 1772613 w 3965072"/>
              <a:gd name="connsiteY6" fmla="*/ 1867836 h 1869432"/>
              <a:gd name="connsiteX0" fmla="*/ 1810018 w 4002477"/>
              <a:gd name="connsiteY0" fmla="*/ 2458104 h 2461969"/>
              <a:gd name="connsiteX1" fmla="*/ 39275 w 4002477"/>
              <a:gd name="connsiteY1" fmla="*/ 2008164 h 2461969"/>
              <a:gd name="connsiteX2" fmla="*/ 849915 w 4002477"/>
              <a:gd name="connsiteY2" fmla="*/ 106619 h 2461969"/>
              <a:gd name="connsiteX3" fmla="*/ 2412818 w 4002477"/>
              <a:gd name="connsiteY3" fmla="*/ 591486 h 2461969"/>
              <a:gd name="connsiteX4" fmla="*/ 3740419 w 4002477"/>
              <a:gd name="connsiteY4" fmla="*/ 1035705 h 2461969"/>
              <a:gd name="connsiteX5" fmla="*/ 3842018 w 4002477"/>
              <a:gd name="connsiteY5" fmla="*/ 1863018 h 2461969"/>
              <a:gd name="connsiteX6" fmla="*/ 1810018 w 4002477"/>
              <a:gd name="connsiteY6" fmla="*/ 2458104 h 2461969"/>
              <a:gd name="connsiteX0" fmla="*/ 1800849 w 3993308"/>
              <a:gd name="connsiteY0" fmla="*/ 2435797 h 2439662"/>
              <a:gd name="connsiteX1" fmla="*/ 30106 w 3993308"/>
              <a:gd name="connsiteY1" fmla="*/ 1985857 h 2439662"/>
              <a:gd name="connsiteX2" fmla="*/ 840746 w 3993308"/>
              <a:gd name="connsiteY2" fmla="*/ 84312 h 2439662"/>
              <a:gd name="connsiteX3" fmla="*/ 2805737 w 3993308"/>
              <a:gd name="connsiteY3" fmla="*/ 401643 h 2439662"/>
              <a:gd name="connsiteX4" fmla="*/ 3731250 w 3993308"/>
              <a:gd name="connsiteY4" fmla="*/ 1013398 h 2439662"/>
              <a:gd name="connsiteX5" fmla="*/ 3832849 w 3993308"/>
              <a:gd name="connsiteY5" fmla="*/ 1840711 h 2439662"/>
              <a:gd name="connsiteX6" fmla="*/ 1800849 w 3993308"/>
              <a:gd name="connsiteY6" fmla="*/ 2435797 h 243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308" h="2439662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875AD-2FA4-4843-972D-AD350534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3A0A33-7BB5-4BE1-82C4-27198AA07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17106-385A-488B-AAF8-FAF53D2E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22A4CD-2E0F-4F16-8662-A1233A9B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898B7F-49AC-4CEC-8AE3-34EFB589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3088AB-BD8E-4C0F-B5FE-A0B4DDDB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6816E-9C0B-4A96-8495-6F091B29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5F8CA6-7DA5-4E7A-BD5B-80912AF4B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940D9E-C157-4550-936B-7211F396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BD36C-6DB1-4FC0-9546-3FD9E0A9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DA37C-8AEA-4936-BDB9-937E4DCA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811D7E-D225-4402-992B-4CD9BBD33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4613F7-9757-4E3B-B011-F12C65547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C9193-8057-466C-943E-41DF8AFD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7DE2F-0458-4BD3-BD6C-23178DD2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18F0A3-3AEA-4354-AB18-669356FA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DE303-745B-44B1-86AE-5FCA7B47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25C06-8714-4AAA-BE20-2AAF5663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86943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B1A2A-CCDA-40DF-BC51-FED4D4D4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B2A71-7C8F-4A79-B7C4-FA6DE8BA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331C08-F123-4CD6-8280-27C75891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3F2C5-61CF-4413-AA31-4CB0EC5E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2F03864-ADC4-4F92-9BC9-E24475423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вал 10">
            <a:extLst>
              <a:ext uri="{FF2B5EF4-FFF2-40B4-BE49-F238E27FC236}">
                <a16:creationId xmlns:a16="http://schemas.microsoft.com/office/drawing/2014/main" id="{80D03198-0264-4BE2-92E4-BC57F506D99D}"/>
              </a:ext>
            </a:extLst>
          </p:cNvPr>
          <p:cNvSpPr/>
          <p:nvPr userDrawn="1"/>
        </p:nvSpPr>
        <p:spPr>
          <a:xfrm>
            <a:off x="9669425" y="5211762"/>
            <a:ext cx="2522574" cy="1606167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35134 w 4027593"/>
              <a:gd name="connsiteY0" fmla="*/ 2668373 h 2670829"/>
              <a:gd name="connsiteX1" fmla="*/ 64391 w 4027593"/>
              <a:gd name="connsiteY1" fmla="*/ 2218433 h 2670829"/>
              <a:gd name="connsiteX2" fmla="*/ 673991 w 4027593"/>
              <a:gd name="connsiteY2" fmla="*/ 752487 h 2670829"/>
              <a:gd name="connsiteX3" fmla="*/ 3358837 w 4027593"/>
              <a:gd name="connsiteY3" fmla="*/ 9708 h 2670829"/>
              <a:gd name="connsiteX4" fmla="*/ 3765535 w 4027593"/>
              <a:gd name="connsiteY4" fmla="*/ 1245974 h 2670829"/>
              <a:gd name="connsiteX5" fmla="*/ 3867134 w 4027593"/>
              <a:gd name="connsiteY5" fmla="*/ 2073287 h 2670829"/>
              <a:gd name="connsiteX6" fmla="*/ 1835134 w 4027593"/>
              <a:gd name="connsiteY6" fmla="*/ 2668373 h 2670829"/>
              <a:gd name="connsiteX0" fmla="*/ 1835134 w 4909037"/>
              <a:gd name="connsiteY0" fmla="*/ 2668375 h 2877367"/>
              <a:gd name="connsiteX1" fmla="*/ 64391 w 4909037"/>
              <a:gd name="connsiteY1" fmla="*/ 2218435 h 2877367"/>
              <a:gd name="connsiteX2" fmla="*/ 673991 w 4909037"/>
              <a:gd name="connsiteY2" fmla="*/ 752489 h 2877367"/>
              <a:gd name="connsiteX3" fmla="*/ 3358837 w 4909037"/>
              <a:gd name="connsiteY3" fmla="*/ 9710 h 2877367"/>
              <a:gd name="connsiteX4" fmla="*/ 3765535 w 4909037"/>
              <a:gd name="connsiteY4" fmla="*/ 1245976 h 2877367"/>
              <a:gd name="connsiteX5" fmla="*/ 4855224 w 4909037"/>
              <a:gd name="connsiteY5" fmla="*/ 2779069 h 2877367"/>
              <a:gd name="connsiteX6" fmla="*/ 1835134 w 4909037"/>
              <a:gd name="connsiteY6" fmla="*/ 2668375 h 2877367"/>
              <a:gd name="connsiteX0" fmla="*/ 1835134 w 4957386"/>
              <a:gd name="connsiteY0" fmla="*/ 2668375 h 3060296"/>
              <a:gd name="connsiteX1" fmla="*/ 64391 w 4957386"/>
              <a:gd name="connsiteY1" fmla="*/ 2218435 h 3060296"/>
              <a:gd name="connsiteX2" fmla="*/ 673991 w 4957386"/>
              <a:gd name="connsiteY2" fmla="*/ 752489 h 3060296"/>
              <a:gd name="connsiteX3" fmla="*/ 3358837 w 4957386"/>
              <a:gd name="connsiteY3" fmla="*/ 9710 h 3060296"/>
              <a:gd name="connsiteX4" fmla="*/ 3765535 w 4957386"/>
              <a:gd name="connsiteY4" fmla="*/ 1245976 h 3060296"/>
              <a:gd name="connsiteX5" fmla="*/ 4855224 w 4957386"/>
              <a:gd name="connsiteY5" fmla="*/ 2779069 h 3060296"/>
              <a:gd name="connsiteX6" fmla="*/ 863866 w 4957386"/>
              <a:gd name="connsiteY6" fmla="*/ 3052687 h 3060296"/>
              <a:gd name="connsiteX7" fmla="*/ 1835134 w 4957386"/>
              <a:gd name="connsiteY7" fmla="*/ 2668375 h 3060296"/>
              <a:gd name="connsiteX0" fmla="*/ 90983 w 4977684"/>
              <a:gd name="connsiteY0" fmla="*/ 2756598 h 3060296"/>
              <a:gd name="connsiteX1" fmla="*/ 84688 w 4977684"/>
              <a:gd name="connsiteY1" fmla="*/ 2218435 h 3060296"/>
              <a:gd name="connsiteX2" fmla="*/ 694288 w 4977684"/>
              <a:gd name="connsiteY2" fmla="*/ 752489 h 3060296"/>
              <a:gd name="connsiteX3" fmla="*/ 3379134 w 4977684"/>
              <a:gd name="connsiteY3" fmla="*/ 9710 h 3060296"/>
              <a:gd name="connsiteX4" fmla="*/ 3785832 w 4977684"/>
              <a:gd name="connsiteY4" fmla="*/ 1245976 h 3060296"/>
              <a:gd name="connsiteX5" fmla="*/ 4875521 w 4977684"/>
              <a:gd name="connsiteY5" fmla="*/ 2779069 h 3060296"/>
              <a:gd name="connsiteX6" fmla="*/ 884163 w 4977684"/>
              <a:gd name="connsiteY6" fmla="*/ 3052687 h 3060296"/>
              <a:gd name="connsiteX7" fmla="*/ 90983 w 4977684"/>
              <a:gd name="connsiteY7" fmla="*/ 2756598 h 3060296"/>
              <a:gd name="connsiteX0" fmla="*/ 90983 w 5250734"/>
              <a:gd name="connsiteY0" fmla="*/ 2746890 h 3065706"/>
              <a:gd name="connsiteX1" fmla="*/ 84688 w 5250734"/>
              <a:gd name="connsiteY1" fmla="*/ 2208727 h 3065706"/>
              <a:gd name="connsiteX2" fmla="*/ 694288 w 5250734"/>
              <a:gd name="connsiteY2" fmla="*/ 742781 h 3065706"/>
              <a:gd name="connsiteX3" fmla="*/ 3379134 w 5250734"/>
              <a:gd name="connsiteY3" fmla="*/ 2 h 3065706"/>
              <a:gd name="connsiteX4" fmla="*/ 4950368 w 5250734"/>
              <a:gd name="connsiteY4" fmla="*/ 742223 h 3065706"/>
              <a:gd name="connsiteX5" fmla="*/ 4875521 w 5250734"/>
              <a:gd name="connsiteY5" fmla="*/ 2769361 h 3065706"/>
              <a:gd name="connsiteX6" fmla="*/ 884163 w 5250734"/>
              <a:gd name="connsiteY6" fmla="*/ 3042979 h 3065706"/>
              <a:gd name="connsiteX7" fmla="*/ 90983 w 5250734"/>
              <a:gd name="connsiteY7" fmla="*/ 2746890 h 3065706"/>
              <a:gd name="connsiteX0" fmla="*/ 114524 w 5274277"/>
              <a:gd name="connsiteY0" fmla="*/ 3005381 h 3324197"/>
              <a:gd name="connsiteX1" fmla="*/ 108229 w 5274277"/>
              <a:gd name="connsiteY1" fmla="*/ 2467218 h 3324197"/>
              <a:gd name="connsiteX2" fmla="*/ 1088362 w 5274277"/>
              <a:gd name="connsiteY2" fmla="*/ 171983 h 3324197"/>
              <a:gd name="connsiteX3" fmla="*/ 3402675 w 5274277"/>
              <a:gd name="connsiteY3" fmla="*/ 258493 h 3324197"/>
              <a:gd name="connsiteX4" fmla="*/ 4973909 w 5274277"/>
              <a:gd name="connsiteY4" fmla="*/ 1000714 h 3324197"/>
              <a:gd name="connsiteX5" fmla="*/ 4899062 w 5274277"/>
              <a:gd name="connsiteY5" fmla="*/ 3027852 h 3324197"/>
              <a:gd name="connsiteX6" fmla="*/ 907704 w 5274277"/>
              <a:gd name="connsiteY6" fmla="*/ 3301470 h 3324197"/>
              <a:gd name="connsiteX7" fmla="*/ 114524 w 5274277"/>
              <a:gd name="connsiteY7" fmla="*/ 3005381 h 3324197"/>
              <a:gd name="connsiteX0" fmla="*/ 106288 w 5283683"/>
              <a:gd name="connsiteY0" fmla="*/ 3164182 h 3324199"/>
              <a:gd name="connsiteX1" fmla="*/ 117637 w 5283683"/>
              <a:gd name="connsiteY1" fmla="*/ 2467220 h 3324199"/>
              <a:gd name="connsiteX2" fmla="*/ 1097770 w 5283683"/>
              <a:gd name="connsiteY2" fmla="*/ 171985 h 3324199"/>
              <a:gd name="connsiteX3" fmla="*/ 3412083 w 5283683"/>
              <a:gd name="connsiteY3" fmla="*/ 258495 h 3324199"/>
              <a:gd name="connsiteX4" fmla="*/ 4983317 w 5283683"/>
              <a:gd name="connsiteY4" fmla="*/ 1000716 h 3324199"/>
              <a:gd name="connsiteX5" fmla="*/ 4908470 w 5283683"/>
              <a:gd name="connsiteY5" fmla="*/ 3027854 h 3324199"/>
              <a:gd name="connsiteX6" fmla="*/ 917112 w 5283683"/>
              <a:gd name="connsiteY6" fmla="*/ 3301472 h 3324199"/>
              <a:gd name="connsiteX7" fmla="*/ 106288 w 5283683"/>
              <a:gd name="connsiteY7" fmla="*/ 3164182 h 3324199"/>
              <a:gd name="connsiteX0" fmla="*/ 202241 w 5220839"/>
              <a:gd name="connsiteY0" fmla="*/ 3111248 h 3324199"/>
              <a:gd name="connsiteX1" fmla="*/ 54791 w 5220839"/>
              <a:gd name="connsiteY1" fmla="*/ 2467220 h 3324199"/>
              <a:gd name="connsiteX2" fmla="*/ 1034924 w 5220839"/>
              <a:gd name="connsiteY2" fmla="*/ 171985 h 3324199"/>
              <a:gd name="connsiteX3" fmla="*/ 3349237 w 5220839"/>
              <a:gd name="connsiteY3" fmla="*/ 258495 h 3324199"/>
              <a:gd name="connsiteX4" fmla="*/ 4920471 w 5220839"/>
              <a:gd name="connsiteY4" fmla="*/ 1000716 h 3324199"/>
              <a:gd name="connsiteX5" fmla="*/ 4845624 w 5220839"/>
              <a:gd name="connsiteY5" fmla="*/ 3027854 h 3324199"/>
              <a:gd name="connsiteX6" fmla="*/ 854266 w 5220839"/>
              <a:gd name="connsiteY6" fmla="*/ 3301472 h 3324199"/>
              <a:gd name="connsiteX7" fmla="*/ 202241 w 5220839"/>
              <a:gd name="connsiteY7" fmla="*/ 3111248 h 332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839" h="332419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10">
            <a:extLst>
              <a:ext uri="{FF2B5EF4-FFF2-40B4-BE49-F238E27FC236}">
                <a16:creationId xmlns:a16="http://schemas.microsoft.com/office/drawing/2014/main" id="{7947D24E-4337-47CF-B5B2-393CAB249D86}"/>
              </a:ext>
            </a:extLst>
          </p:cNvPr>
          <p:cNvSpPr/>
          <p:nvPr userDrawn="1"/>
        </p:nvSpPr>
        <p:spPr>
          <a:xfrm>
            <a:off x="9562980" y="40071"/>
            <a:ext cx="2629020" cy="1606167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20413 w 4012872"/>
              <a:gd name="connsiteY0" fmla="*/ 2026422 h 2028878"/>
              <a:gd name="connsiteX1" fmla="*/ 49670 w 4012872"/>
              <a:gd name="connsiteY1" fmla="*/ 1576482 h 2028878"/>
              <a:gd name="connsiteX2" fmla="*/ 659270 w 4012872"/>
              <a:gd name="connsiteY2" fmla="*/ 110536 h 2028878"/>
              <a:gd name="connsiteX3" fmla="*/ 2423213 w 4012872"/>
              <a:gd name="connsiteY3" fmla="*/ 159804 h 2028878"/>
              <a:gd name="connsiteX4" fmla="*/ 3750814 w 4012872"/>
              <a:gd name="connsiteY4" fmla="*/ 604023 h 2028878"/>
              <a:gd name="connsiteX5" fmla="*/ 3852413 w 4012872"/>
              <a:gd name="connsiteY5" fmla="*/ 1431336 h 2028878"/>
              <a:gd name="connsiteX6" fmla="*/ 1820413 w 4012872"/>
              <a:gd name="connsiteY6" fmla="*/ 2026422 h 2028878"/>
              <a:gd name="connsiteX0" fmla="*/ 1772244 w 3964703"/>
              <a:gd name="connsiteY0" fmla="*/ 1867836 h 1869432"/>
              <a:gd name="connsiteX1" fmla="*/ 1501 w 3964703"/>
              <a:gd name="connsiteY1" fmla="*/ 1417896 h 1869432"/>
              <a:gd name="connsiteX2" fmla="*/ 1482292 w 3964703"/>
              <a:gd name="connsiteY2" fmla="*/ 555080 h 1869432"/>
              <a:gd name="connsiteX3" fmla="*/ 2375044 w 3964703"/>
              <a:gd name="connsiteY3" fmla="*/ 1218 h 1869432"/>
              <a:gd name="connsiteX4" fmla="*/ 3702645 w 3964703"/>
              <a:gd name="connsiteY4" fmla="*/ 445437 h 1869432"/>
              <a:gd name="connsiteX5" fmla="*/ 3804244 w 3964703"/>
              <a:gd name="connsiteY5" fmla="*/ 1272750 h 1869432"/>
              <a:gd name="connsiteX6" fmla="*/ 1772244 w 3964703"/>
              <a:gd name="connsiteY6" fmla="*/ 1867836 h 1869432"/>
              <a:gd name="connsiteX0" fmla="*/ 1772613 w 3965072"/>
              <a:gd name="connsiteY0" fmla="*/ 1867836 h 1869432"/>
              <a:gd name="connsiteX1" fmla="*/ 1870 w 3965072"/>
              <a:gd name="connsiteY1" fmla="*/ 1417896 h 1869432"/>
              <a:gd name="connsiteX2" fmla="*/ 1482661 w 3965072"/>
              <a:gd name="connsiteY2" fmla="*/ 555080 h 1869432"/>
              <a:gd name="connsiteX3" fmla="*/ 2375413 w 3965072"/>
              <a:gd name="connsiteY3" fmla="*/ 1218 h 1869432"/>
              <a:gd name="connsiteX4" fmla="*/ 3703014 w 3965072"/>
              <a:gd name="connsiteY4" fmla="*/ 445437 h 1869432"/>
              <a:gd name="connsiteX5" fmla="*/ 3804613 w 3965072"/>
              <a:gd name="connsiteY5" fmla="*/ 1272750 h 1869432"/>
              <a:gd name="connsiteX6" fmla="*/ 1772613 w 3965072"/>
              <a:gd name="connsiteY6" fmla="*/ 1867836 h 1869432"/>
              <a:gd name="connsiteX0" fmla="*/ 1810018 w 4002477"/>
              <a:gd name="connsiteY0" fmla="*/ 2458104 h 2461969"/>
              <a:gd name="connsiteX1" fmla="*/ 39275 w 4002477"/>
              <a:gd name="connsiteY1" fmla="*/ 2008164 h 2461969"/>
              <a:gd name="connsiteX2" fmla="*/ 849915 w 4002477"/>
              <a:gd name="connsiteY2" fmla="*/ 106619 h 2461969"/>
              <a:gd name="connsiteX3" fmla="*/ 2412818 w 4002477"/>
              <a:gd name="connsiteY3" fmla="*/ 591486 h 2461969"/>
              <a:gd name="connsiteX4" fmla="*/ 3740419 w 4002477"/>
              <a:gd name="connsiteY4" fmla="*/ 1035705 h 2461969"/>
              <a:gd name="connsiteX5" fmla="*/ 3842018 w 4002477"/>
              <a:gd name="connsiteY5" fmla="*/ 1863018 h 2461969"/>
              <a:gd name="connsiteX6" fmla="*/ 1810018 w 4002477"/>
              <a:gd name="connsiteY6" fmla="*/ 2458104 h 2461969"/>
              <a:gd name="connsiteX0" fmla="*/ 1800849 w 3993308"/>
              <a:gd name="connsiteY0" fmla="*/ 2435797 h 2439662"/>
              <a:gd name="connsiteX1" fmla="*/ 30106 w 3993308"/>
              <a:gd name="connsiteY1" fmla="*/ 1985857 h 2439662"/>
              <a:gd name="connsiteX2" fmla="*/ 840746 w 3993308"/>
              <a:gd name="connsiteY2" fmla="*/ 84312 h 2439662"/>
              <a:gd name="connsiteX3" fmla="*/ 2805737 w 3993308"/>
              <a:gd name="connsiteY3" fmla="*/ 401643 h 2439662"/>
              <a:gd name="connsiteX4" fmla="*/ 3731250 w 3993308"/>
              <a:gd name="connsiteY4" fmla="*/ 1013398 h 2439662"/>
              <a:gd name="connsiteX5" fmla="*/ 3832849 w 3993308"/>
              <a:gd name="connsiteY5" fmla="*/ 1840711 h 2439662"/>
              <a:gd name="connsiteX6" fmla="*/ 1800849 w 3993308"/>
              <a:gd name="connsiteY6" fmla="*/ 2435797 h 243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308" h="2439662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Доллар со сплошной заливкой">
            <a:extLst>
              <a:ext uri="{FF2B5EF4-FFF2-40B4-BE49-F238E27FC236}">
                <a16:creationId xmlns:a16="http://schemas.microsoft.com/office/drawing/2014/main" id="{B1147FE4-C42D-4100-8818-84433D9FD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367" y="420801"/>
            <a:ext cx="914400" cy="914400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82000"/>
              </a:prstClr>
            </a:outerShdw>
          </a:effectLst>
        </p:spPr>
      </p:pic>
      <p:pic>
        <p:nvPicPr>
          <p:cNvPr id="12" name="Рисунок 11" descr="Евро со сплошной заливкой">
            <a:extLst>
              <a:ext uri="{FF2B5EF4-FFF2-40B4-BE49-F238E27FC236}">
                <a16:creationId xmlns:a16="http://schemas.microsoft.com/office/drawing/2014/main" id="{23BAB04D-2558-4DD6-87C8-C8B8F6FED1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1300" y="5583046"/>
            <a:ext cx="914400" cy="914400"/>
          </a:xfrm>
          <a:prstGeom prst="rect">
            <a:avLst/>
          </a:prstGeom>
          <a:effectLst>
            <a:outerShdw blurRad="114300" dist="63500" dir="5400000" sx="101000" sy="101000" algn="t" rotWithShape="0">
              <a:prstClr val="black">
                <a:alpha val="8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2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87A18-424C-4140-BBEA-433FA501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F4178E-52FB-429D-ABC4-03278404A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06F63-E9E4-4884-88F4-8FFE872A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DE338-9B6D-4327-AE73-6462F02A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8993F3-209B-4E3B-B7D8-8B78D02E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2F739-29EC-481C-8493-A625D994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EA5B38-A30A-4C3B-9C36-E992A90EF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810F21-8925-4CC3-88D0-6479091BB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AB29CE-DEBE-44F2-BECA-C998D41A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4311E1-35C9-4C68-A73C-8AE4487B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C4A377-660C-49BB-89EE-EC7D64D4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3B5A9-F709-4505-9F1B-8B6E93B1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B6C5AA-D438-47D9-854B-DFDB20ED5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5DA76-B53A-430D-9E27-721060C85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FD333B-CE08-4664-A57E-ED35FF6AF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05583A-030A-4150-AFA7-A3EB1D828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05E313-8B29-4B13-9284-214C7623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AE39DE-5E8E-4EF8-BF0D-6121F621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92EEAF-6D20-4302-A5C5-B2B4FBB1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E031E-0A8C-4C25-941F-B6A8B2E3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291F3C-33C9-4592-9155-C0F075C6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94182E-DB40-42D2-8E26-B91B3D62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67CF86-40F1-4C2E-BDA7-FE8BF8D8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08F165-E708-4F91-9B57-89FB28B3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0E1C8B-FB7C-460E-913B-EBF2D847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163BEF-983B-4802-82DC-D9A4314A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7DE79-0C2D-43C4-A1AC-EB21E4E1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54FFA-8609-4ADE-9CE1-84485C3E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31574D-F9B2-48DF-A18C-B9CB1D67B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BC1623-6F95-4C7A-BA96-2C2AA9D5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04694-6C3C-489B-B71E-E1EDDA379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3D767A-78C2-4727-82BA-5FFE6112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C9A58-645F-4E20-A819-A79ED804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EBAD0-8457-4578-B78C-36911DB47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A31760-58A3-4A16-955C-4706AC683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F494-F163-4AD9-9706-056EE0CA607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8E31B-D065-44BC-951A-36228A457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7DB12B-34BF-43AC-BB0A-7DBE587F4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  <a:extLst>
              <a:ext uri="{FF2B5EF4-FFF2-40B4-BE49-F238E27FC236}">
                <a16:creationId xmlns:a16="http://schemas.microsoft.com/office/drawing/2014/main" id="{A42C5533-85E5-4D13-8C47-693A83D6466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hyperlink" Target="presentation-creation.ru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gov.ru/rn91/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alog-nalog.ru/nalogovaya_sistema_rf/nalogovaya_sistema_rf_ponyatie_elementy_i_struktura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-creation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53DE2-D691-4A42-B508-7AA500F9C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751" y="1057760"/>
            <a:ext cx="6312092" cy="19490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ru-RU" dirty="0">
                <a:latin typeface="Bahnschrift Condensed" panose="020B0502040204020203" pitchFamily="34" charset="0"/>
              </a:rPr>
              <a:t>Разработка урока по теме «Налоги».</a:t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sz="2000" dirty="0">
                <a:latin typeface="Bahnschrift Condensed" panose="020B0502040204020203" pitchFamily="34" charset="0"/>
              </a:rPr>
              <a:t>Работу выполнили:</a:t>
            </a:r>
            <a:br>
              <a:rPr lang="ru-RU" sz="2000" dirty="0">
                <a:latin typeface="Bahnschrift Condensed" panose="020B0502040204020203" pitchFamily="34" charset="0"/>
              </a:rPr>
            </a:br>
            <a:r>
              <a:rPr lang="ru-RU" sz="2000" dirty="0">
                <a:latin typeface="Bahnschrift Condensed" panose="020B0502040204020203" pitchFamily="34" charset="0"/>
              </a:rPr>
              <a:t>Гончаренко Е. А.</a:t>
            </a:r>
            <a:br>
              <a:rPr lang="ru-RU" sz="2000" dirty="0">
                <a:latin typeface="Bahnschrift Condensed" panose="020B0502040204020203" pitchFamily="34" charset="0"/>
              </a:rPr>
            </a:br>
            <a:r>
              <a:rPr lang="ru-RU" sz="2000" dirty="0">
                <a:latin typeface="Bahnschrift Condensed" panose="020B0502040204020203" pitchFamily="34" charset="0"/>
              </a:rPr>
              <a:t>Зуева Т. А.</a:t>
            </a:r>
            <a:br>
              <a:rPr lang="ru-RU" sz="2000" dirty="0">
                <a:latin typeface="Bahnschrift Condensed" panose="020B0502040204020203" pitchFamily="34" charset="0"/>
              </a:rPr>
            </a:br>
            <a:r>
              <a:rPr lang="ru-RU" sz="2000" dirty="0">
                <a:latin typeface="Bahnschrift Condensed" panose="020B0502040204020203" pitchFamily="34" charset="0"/>
              </a:rPr>
              <a:t>Сербина В. С.</a:t>
            </a:r>
          </a:p>
        </p:txBody>
      </p:sp>
    </p:spTree>
    <p:extLst>
      <p:ext uri="{BB962C8B-B14F-4D97-AF65-F5344CB8AC3E}">
        <p14:creationId xmlns:p14="http://schemas.microsoft.com/office/powerpoint/2010/main" val="10604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671D-7666-4244-9732-E8B14B61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13" y="127000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4000" dirty="0">
                <a:latin typeface="Bahnschrift Condensed" panose="020B0502040204020203" pitchFamily="34" charset="0"/>
              </a:rPr>
            </a:br>
            <a:br>
              <a:rPr lang="ru-RU" sz="4000" dirty="0">
                <a:latin typeface="Bahnschrift Condensed" panose="020B0502040204020203" pitchFamily="34" charset="0"/>
              </a:rPr>
            </a:br>
            <a:endParaRPr lang="ru-RU" sz="4000" dirty="0">
              <a:latin typeface="Bahnschrift Condensed" panose="020B0502040204020203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9FC6D-B06A-4816-AABA-AC1C1D01C53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93225" y="110994"/>
            <a:ext cx="44694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accent2"/>
                </a:solidFill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 ГРУППА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2"/>
                </a:solidFill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Виды налогов Российской Федерации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2"/>
                </a:solidFill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по зависимости ставки налога от дохода: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547769"/>
              </p:ext>
            </p:extLst>
          </p:nvPr>
        </p:nvGraphicFramePr>
        <p:xfrm>
          <a:off x="1404551" y="1779931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93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9FC6D-B06A-4816-AABA-AC1C1D01C53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36780" y="295660"/>
            <a:ext cx="23823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accent2"/>
                </a:solidFill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 ГРУППА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2"/>
                </a:solidFill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Ставки налогов в РФ: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Bahnschrift Condensed" panose="020B0502040204020203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396014"/>
              </p:ext>
            </p:extLst>
          </p:nvPr>
        </p:nvGraphicFramePr>
        <p:xfrm>
          <a:off x="1252271" y="1455220"/>
          <a:ext cx="8301608" cy="430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5810">
                <a:tc>
                  <a:txBody>
                    <a:bodyPr/>
                    <a:lstStyle/>
                    <a:p>
                      <a:r>
                        <a:rPr kumimoji="0" lang="ru-RU" sz="4000" b="1" kern="1200" dirty="0">
                          <a:solidFill>
                            <a:schemeClr val="lt1"/>
                          </a:solidFill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Вид налога</a:t>
                      </a:r>
                      <a:endParaRPr lang="ru-RU" sz="40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0" b="1" kern="1200" dirty="0">
                          <a:solidFill>
                            <a:schemeClr val="lt1"/>
                          </a:solidFill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Налоговая ставка</a:t>
                      </a:r>
                      <a:endParaRPr lang="ru-RU" sz="40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810">
                <a:tc>
                  <a:txBody>
                    <a:bodyPr/>
                    <a:lstStyle/>
                    <a:p>
                      <a:r>
                        <a:rPr kumimoji="0" lang="ru-RU" sz="3600" b="1" kern="1200" dirty="0">
                          <a:solidFill>
                            <a:schemeClr val="dk1"/>
                          </a:solidFill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НДС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latin typeface="Bahnschrift Condensed" panose="020B0502040204020203" pitchFamily="34" charset="0"/>
                        </a:rPr>
                        <a:t>20 %</a:t>
                      </a:r>
                    </a:p>
                    <a:p>
                      <a:endParaRPr lang="ru-RU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810">
                <a:tc>
                  <a:txBody>
                    <a:bodyPr/>
                    <a:lstStyle/>
                    <a:p>
                      <a:r>
                        <a:rPr lang="ru-RU" sz="3600" b="1" dirty="0">
                          <a:latin typeface="Bahnschrift Condensed" panose="020B0502040204020203" pitchFamily="34" charset="0"/>
                          <a:ea typeface="Calibri"/>
                        </a:rPr>
                        <a:t>Налог на прибыль</a:t>
                      </a:r>
                      <a:endParaRPr kumimoji="0" lang="ru-RU" sz="3600" b="1" kern="1200" dirty="0">
                        <a:solidFill>
                          <a:schemeClr val="dk1"/>
                        </a:solidFill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>
                          <a:latin typeface="Bahnschrift Condensed" panose="020B0502040204020203" pitchFamily="34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5810">
                <a:tc>
                  <a:txBody>
                    <a:bodyPr/>
                    <a:lstStyle/>
                    <a:p>
                      <a:r>
                        <a:rPr kumimoji="0" lang="ru-RU" sz="3600" b="1" kern="1200" dirty="0">
                          <a:solidFill>
                            <a:schemeClr val="dk1"/>
                          </a:solidFill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НДФЛ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>
                          <a:latin typeface="Bahnschrift Condensed" panose="020B0502040204020203" pitchFamily="34" charset="0"/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671D-7666-4244-9732-E8B14B61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16" y="26767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Bahnschrift Condensed" panose="020B0502040204020203" pitchFamily="34" charset="0"/>
              </a:rPr>
              <a:t>5. Выполнить задание на закрепление материала с применением РЭШ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A6765506-3966-4F56-8586-27DF737BEC82}"/>
              </a:ext>
            </a:extLst>
          </p:cNvPr>
          <p:cNvSpPr txBox="1">
            <a:spLocks/>
          </p:cNvSpPr>
          <p:nvPr/>
        </p:nvSpPr>
        <p:spPr>
          <a:xfrm>
            <a:off x="804513" y="1769328"/>
            <a:ext cx="9657542" cy="31404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9FC6D-B06A-4816-AABA-AC1C1D01C53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CD2B35-27B7-4BA4-86CA-75EE0EAA60B6}"/>
              </a:ext>
            </a:extLst>
          </p:cNvPr>
          <p:cNvSpPr/>
          <p:nvPr/>
        </p:nvSpPr>
        <p:spPr>
          <a:xfrm>
            <a:off x="1597337" y="1226456"/>
            <a:ext cx="8880656" cy="4405088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15650" t="13297" r="25022" b="21631"/>
          <a:stretch/>
        </p:blipFill>
        <p:spPr bwMode="auto">
          <a:xfrm>
            <a:off x="2911404" y="1398373"/>
            <a:ext cx="6397353" cy="4061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91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CD2B35-27B7-4BA4-86CA-75EE0EAA60B6}"/>
              </a:ext>
            </a:extLst>
          </p:cNvPr>
          <p:cNvSpPr/>
          <p:nvPr/>
        </p:nvSpPr>
        <p:spPr>
          <a:xfrm>
            <a:off x="1597337" y="370703"/>
            <a:ext cx="9853258" cy="6120713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0512" t="11034" r="28471" b="4798"/>
          <a:stretch/>
        </p:blipFill>
        <p:spPr bwMode="auto">
          <a:xfrm>
            <a:off x="3858699" y="650789"/>
            <a:ext cx="5680718" cy="5428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73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CD2B35-27B7-4BA4-86CA-75EE0EAA60B6}"/>
              </a:ext>
            </a:extLst>
          </p:cNvPr>
          <p:cNvSpPr/>
          <p:nvPr/>
        </p:nvSpPr>
        <p:spPr>
          <a:xfrm>
            <a:off x="1209889" y="794951"/>
            <a:ext cx="9655550" cy="5288692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4315" t="11730" r="28736" b="5941"/>
          <a:stretch/>
        </p:blipFill>
        <p:spPr bwMode="auto">
          <a:xfrm>
            <a:off x="3750004" y="1087395"/>
            <a:ext cx="4575321" cy="4703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86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7AC05-2E8B-4642-8506-417D32EF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6. Подведение итогов.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4CCBE8-5726-4059-8551-CE743769E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792" y="1850346"/>
            <a:ext cx="2160000" cy="216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D80398-7C75-4554-810D-1DFEDB830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5222" y="1850346"/>
            <a:ext cx="2160000" cy="21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0C0DBD-B58B-46F9-8578-F2854A3994ED}"/>
              </a:ext>
            </a:extLst>
          </p:cNvPr>
          <p:cNvSpPr txBox="1"/>
          <p:nvPr/>
        </p:nvSpPr>
        <p:spPr>
          <a:xfrm>
            <a:off x="1061651" y="256473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2D55D6-96B0-43C9-8CD0-B09A438F1AF3}"/>
              </a:ext>
            </a:extLst>
          </p:cNvPr>
          <p:cNvSpPr txBox="1"/>
          <p:nvPr/>
        </p:nvSpPr>
        <p:spPr>
          <a:xfrm>
            <a:off x="3581753" y="254771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4970A9-CC69-47FA-B7CC-E2A1FDD426A3}"/>
              </a:ext>
            </a:extLst>
          </p:cNvPr>
          <p:cNvSpPr txBox="1"/>
          <p:nvPr/>
        </p:nvSpPr>
        <p:spPr>
          <a:xfrm>
            <a:off x="6020513" y="2388432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4E29F9-43ED-4170-9E93-CC247F48F0E8}"/>
              </a:ext>
            </a:extLst>
          </p:cNvPr>
          <p:cNvSpPr txBox="1"/>
          <p:nvPr/>
        </p:nvSpPr>
        <p:spPr>
          <a:xfrm>
            <a:off x="8558356" y="2388432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C57C3C-1F97-4F60-8FD5-B4D009E78508}"/>
              </a:ext>
            </a:extLst>
          </p:cNvPr>
          <p:cNvSpPr txBox="1"/>
          <p:nvPr/>
        </p:nvSpPr>
        <p:spPr>
          <a:xfrm>
            <a:off x="505744" y="4367405"/>
            <a:ext cx="1756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ahnschrift Condensed" panose="020B0502040204020203" pitchFamily="34" charset="0"/>
              </a:rPr>
              <a:t>Что же вы сегодня узнали? </a:t>
            </a:r>
          </a:p>
        </p:txBody>
      </p:sp>
      <p:sp>
        <p:nvSpPr>
          <p:cNvPr id="26" name="Половина рамки 25">
            <a:extLst>
              <a:ext uri="{FF2B5EF4-FFF2-40B4-BE49-F238E27FC236}">
                <a16:creationId xmlns:a16="http://schemas.microsoft.com/office/drawing/2014/main" id="{D3192779-ECF9-4949-9F20-FD4C01981DA9}"/>
              </a:ext>
            </a:extLst>
          </p:cNvPr>
          <p:cNvSpPr/>
          <p:nvPr/>
        </p:nvSpPr>
        <p:spPr>
          <a:xfrm rot="13533709">
            <a:off x="1275899" y="3981727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оловина рамки 26">
            <a:extLst>
              <a:ext uri="{FF2B5EF4-FFF2-40B4-BE49-F238E27FC236}">
                <a16:creationId xmlns:a16="http://schemas.microsoft.com/office/drawing/2014/main" id="{B3D0274B-A1EC-4764-8572-5551CAF5699E}"/>
              </a:ext>
            </a:extLst>
          </p:cNvPr>
          <p:cNvSpPr/>
          <p:nvPr/>
        </p:nvSpPr>
        <p:spPr>
          <a:xfrm rot="13533709">
            <a:off x="1275899" y="4080308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оловина рамки 27">
            <a:extLst>
              <a:ext uri="{FF2B5EF4-FFF2-40B4-BE49-F238E27FC236}">
                <a16:creationId xmlns:a16="http://schemas.microsoft.com/office/drawing/2014/main" id="{A80850B0-6603-4FEB-BB63-AFD81708BBF8}"/>
              </a:ext>
            </a:extLst>
          </p:cNvPr>
          <p:cNvSpPr/>
          <p:nvPr/>
        </p:nvSpPr>
        <p:spPr>
          <a:xfrm rot="13533709">
            <a:off x="3815017" y="4002159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оловина рамки 28">
            <a:extLst>
              <a:ext uri="{FF2B5EF4-FFF2-40B4-BE49-F238E27FC236}">
                <a16:creationId xmlns:a16="http://schemas.microsoft.com/office/drawing/2014/main" id="{79D49E63-7F10-4A5B-8142-EF256407A6C0}"/>
              </a:ext>
            </a:extLst>
          </p:cNvPr>
          <p:cNvSpPr/>
          <p:nvPr/>
        </p:nvSpPr>
        <p:spPr>
          <a:xfrm rot="13533709">
            <a:off x="3815017" y="4100740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B3B0BA-2F3B-4158-8E14-86E33926FB39}"/>
              </a:ext>
            </a:extLst>
          </p:cNvPr>
          <p:cNvSpPr txBox="1"/>
          <p:nvPr/>
        </p:nvSpPr>
        <p:spPr>
          <a:xfrm>
            <a:off x="2934494" y="4403946"/>
            <a:ext cx="197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ahnschrift Condensed" panose="020B0502040204020203" pitchFamily="34" charset="0"/>
              </a:rPr>
              <a:t>Составили ли вы свое мнение о налогах?</a:t>
            </a:r>
          </a:p>
        </p:txBody>
      </p:sp>
      <p:sp>
        <p:nvSpPr>
          <p:cNvPr id="40" name="Нижний колонтитул 4">
            <a:extLst>
              <a:ext uri="{FF2B5EF4-FFF2-40B4-BE49-F238E27FC236}">
                <a16:creationId xmlns:a16="http://schemas.microsoft.com/office/drawing/2014/main" id="{236DD407-7DFA-4F90-8537-D41F405DBEBC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858" y="1946392"/>
            <a:ext cx="6324995" cy="317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Bahnschrift Condensed" panose="020B0502040204020203" pitchFamily="34" charset="0"/>
              </a:rPr>
              <a:t>Учащимся предлагается выразить свое отношение к налогам при помощи карточек, которые находятся на столах.</a:t>
            </a:r>
          </a:p>
          <a:p>
            <a:endParaRPr lang="ru-RU" sz="2000" dirty="0">
              <a:latin typeface="Bahnschrift Condensed" panose="020B0502040204020203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Красная карточка: Налоги нужно платить всегда, так как это соблюдение законов государства.</a:t>
            </a:r>
          </a:p>
          <a:p>
            <a:endParaRPr lang="ru-RU" sz="20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Белая карточка: Можно платить только некоторые налоги</a:t>
            </a: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Синяя карточка: Налоги вообще не нужно платить, так как любой налог – это грабеж.</a:t>
            </a:r>
          </a:p>
        </p:txBody>
      </p:sp>
    </p:spTree>
    <p:extLst>
      <p:ext uri="{BB962C8B-B14F-4D97-AF65-F5344CB8AC3E}">
        <p14:creationId xmlns:p14="http://schemas.microsoft.com/office/powerpoint/2010/main" val="15777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171ED-12C9-49CA-B3C4-6D8F25FA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Bahnschrift Condensed" panose="020B0502040204020203" pitchFamily="34" charset="0"/>
              </a:rPr>
              <a:t>РЕСУРСЫ: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2EB7A-22CF-4E17-B0ED-4A30ABC07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  <a:hlinkClick r:id="rId2"/>
              </a:rPr>
              <a:t>https://resh.edu.ru/</a:t>
            </a:r>
            <a:endParaRPr lang="ru-RU" dirty="0">
              <a:latin typeface="Bahnschrift Condensed" panose="020B0502040204020203" pitchFamily="34" charset="0"/>
            </a:endParaRPr>
          </a:p>
          <a:p>
            <a:r>
              <a:rPr lang="en-US" dirty="0">
                <a:latin typeface="Bahnschrift Condensed" panose="020B0502040204020203" pitchFamily="34" charset="0"/>
                <a:hlinkClick r:id="rId3"/>
              </a:rPr>
              <a:t>https://www.nalog.gov.ru/rn91/</a:t>
            </a:r>
            <a:endParaRPr lang="ru-RU" dirty="0">
              <a:latin typeface="Bahnschrift Condensed" panose="020B0502040204020203" pitchFamily="34" charset="0"/>
            </a:endParaRPr>
          </a:p>
          <a:p>
            <a:r>
              <a:rPr lang="en-US" u="sng" dirty="0">
                <a:latin typeface="Bahnschrift Condensed" panose="020B0502040204020203" pitchFamily="34" charset="0"/>
                <a:hlinkClick r:id="rId4"/>
              </a:rPr>
              <a:t>https://nalog-nalog.ru/nalogovaya_sistema_rf/nalogovaya_sistema_rf_ponyatie_elementy_i_struktura/</a:t>
            </a:r>
            <a:endParaRPr lang="ru-RU" u="sng" dirty="0">
              <a:latin typeface="Bahnschrift Condensed" panose="020B0502040204020203" pitchFamily="34" charset="0"/>
            </a:endParaRPr>
          </a:p>
          <a:p>
            <a:r>
              <a:rPr lang="en-US" u="sng" dirty="0">
                <a:latin typeface="Bahnschrift Condensed" panose="020B0502040204020203" pitchFamily="34" charset="0"/>
              </a:rPr>
              <a:t>http://www.consultant.ru/document/cons_doc_LAW_19671/</a:t>
            </a:r>
            <a:endParaRPr lang="ru-RU" sz="2800" u="sng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53DE2-D691-4A42-B508-7AA500F9C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799" y="967144"/>
            <a:ext cx="6312092" cy="19490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ru-RU" dirty="0">
                <a:latin typeface="Bahnschrift Condensed" panose="020B0502040204020203" pitchFamily="34" charset="0"/>
              </a:rPr>
              <a:t>СПАСИБО ЗА ВНИМАНИЕ!</a:t>
            </a:r>
            <a:br>
              <a:rPr lang="ru-RU" dirty="0">
                <a:latin typeface="Bahnschrift Condensed" panose="020B0502040204020203" pitchFamily="34" charset="0"/>
              </a:rPr>
            </a:br>
            <a:endParaRPr lang="ru-RU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3F9830-6522-48B2-9FC3-B83E4D273F34}"/>
              </a:ext>
            </a:extLst>
          </p:cNvPr>
          <p:cNvSpPr/>
          <p:nvPr/>
        </p:nvSpPr>
        <p:spPr>
          <a:xfrm>
            <a:off x="5225143" y="3556000"/>
            <a:ext cx="6807200" cy="2936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3F3AA5F-D45A-4C24-9E91-4D19DF61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99" y="1930315"/>
            <a:ext cx="5452670" cy="1521340"/>
          </a:xfrm>
        </p:spPr>
        <p:txBody>
          <a:bodyPr>
            <a:no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«Гражданин охотно платит налоги, зная, что они необходимы для поддержания дарующей ему свою защиту родины.»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П.– А. Гольбах.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(французский писатель)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D5981F-0B88-44F3-8271-C9EBA66A6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88" y="2072369"/>
            <a:ext cx="5556824" cy="3704318"/>
          </a:xfrm>
          <a:prstGeom prst="rect">
            <a:avLst/>
          </a:prstGeom>
          <a:effectLst>
            <a:outerShdw blurRad="2286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62A9F1D-4043-4E12-8487-5AAF76896A31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671D-7666-4244-9732-E8B14B61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9" y="19213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ahnschrift Condensed" panose="020B0502040204020203" pitchFamily="34" charset="0"/>
              </a:rPr>
              <a:t>1. Определение темы, цели и задач урока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A6765506-3966-4F56-8586-27DF737BEC82}"/>
              </a:ext>
            </a:extLst>
          </p:cNvPr>
          <p:cNvSpPr txBox="1">
            <a:spLocks/>
          </p:cNvSpPr>
          <p:nvPr/>
        </p:nvSpPr>
        <p:spPr>
          <a:xfrm>
            <a:off x="1035172" y="1892895"/>
            <a:ext cx="9657542" cy="31404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solidFill>
                  <a:schemeClr val="accent2"/>
                </a:solidFill>
                <a:latin typeface="Bahnschrift Condensed" panose="020B0502040204020203" pitchFamily="34" charset="0"/>
              </a:rPr>
              <a:t>«Это является одним из важнейших признаков любого государства. Многие исторические события начинались в результате конфликтов из-за них. По словам Н. Тургенева: «Они, </a:t>
            </a:r>
            <a:r>
              <a:rPr lang="ru-RU" dirty="0" err="1">
                <a:solidFill>
                  <a:schemeClr val="accent2"/>
                </a:solidFill>
                <a:latin typeface="Bahnschrift Condensed" panose="020B0502040204020203" pitchFamily="34" charset="0"/>
              </a:rPr>
              <a:t>определительней</a:t>
            </a:r>
            <a:r>
              <a:rPr lang="ru-RU" dirty="0">
                <a:solidFill>
                  <a:schemeClr val="accent2"/>
                </a:solidFill>
                <a:latin typeface="Bahnschrift Condensed" panose="020B0502040204020203" pitchFamily="34" charset="0"/>
              </a:rPr>
              <a:t> сказать, дурные их системы, были одною из причин как видно из истории, что нидерландцы сделались независимыми от Испании, швейцарцы от Австрии, </a:t>
            </a:r>
            <a:r>
              <a:rPr lang="ru-RU" dirty="0" err="1">
                <a:solidFill>
                  <a:schemeClr val="accent2"/>
                </a:solidFill>
                <a:latin typeface="Bahnschrift Condensed" panose="020B0502040204020203" pitchFamily="34" charset="0"/>
              </a:rPr>
              <a:t>фрисландцы</a:t>
            </a:r>
            <a:r>
              <a:rPr lang="ru-RU" dirty="0">
                <a:solidFill>
                  <a:schemeClr val="accent2"/>
                </a:solidFill>
                <a:latin typeface="Bahnschrift Condensed" panose="020B0502040204020203" pitchFamily="34" charset="0"/>
              </a:rPr>
              <a:t> от Дании, и, наконец, </a:t>
            </a:r>
            <a:r>
              <a:rPr lang="ru-RU" dirty="0" err="1">
                <a:solidFill>
                  <a:schemeClr val="accent2"/>
                </a:solidFill>
                <a:latin typeface="Bahnschrift Condensed" panose="020B0502040204020203" pitchFamily="34" charset="0"/>
              </a:rPr>
              <a:t>козаки</a:t>
            </a:r>
            <a:r>
              <a:rPr lang="ru-RU" dirty="0">
                <a:solidFill>
                  <a:schemeClr val="accent2"/>
                </a:solidFill>
                <a:latin typeface="Bahnschrift Condensed" panose="020B0502040204020203" pitchFamily="34" charset="0"/>
              </a:rPr>
              <a:t> от Польши…».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2"/>
                </a:solidFill>
                <a:latin typeface="Bahnschrift Condensed" panose="020B0502040204020203" pitchFamily="34" charset="0"/>
              </a:rPr>
              <a:t>Кроме того, борьба североамериканских колоний Англии за независимость (1775—1783 гг.) была во многом обусловлена принятием английским парламентом закона о нём?»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9FC6D-B06A-4816-AABA-AC1C1D01C53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1A655-2D41-4286-B2E4-BA93F358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02" y="645211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Bahnschrift Condensed" panose="020B0502040204020203" pitchFamily="34" charset="0"/>
              </a:rPr>
              <a:t>Тема: «Налоги».</a:t>
            </a:r>
            <a:br>
              <a:rPr lang="ru-RU" sz="3200" dirty="0">
                <a:latin typeface="Bahnschrift Condensed" panose="020B0502040204020203" pitchFamily="34" charset="0"/>
              </a:rPr>
            </a:br>
            <a:br>
              <a:rPr lang="ru-RU" sz="3200" dirty="0">
                <a:latin typeface="Bahnschrift Condensed" panose="020B0502040204020203" pitchFamily="34" charset="0"/>
              </a:rPr>
            </a:br>
            <a:r>
              <a:rPr lang="ru-RU" sz="3200" dirty="0">
                <a:latin typeface="Bahnschrift Condensed" panose="020B0502040204020203" pitchFamily="34" charset="0"/>
              </a:rPr>
              <a:t>Цель: формирование налоговых знаний у обучающихся.</a:t>
            </a:r>
            <a:br>
              <a:rPr lang="ru-RU" sz="3200" dirty="0">
                <a:latin typeface="Bahnschrift Condensed" panose="020B0502040204020203" pitchFamily="34" charset="0"/>
              </a:rPr>
            </a:br>
            <a:br>
              <a:rPr lang="ru-RU" sz="3200" dirty="0">
                <a:latin typeface="Bahnschrift Condensed" panose="020B0502040204020203" pitchFamily="34" charset="0"/>
              </a:rPr>
            </a:br>
            <a:r>
              <a:rPr lang="ru-RU" sz="3200" dirty="0">
                <a:latin typeface="Bahnschrift Condensed" panose="020B0502040204020203" pitchFamily="34" charset="0"/>
              </a:rPr>
              <a:t>Задачи: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B20CC0-C8FB-4A90-8BA3-AEFF6E8F11DC}"/>
              </a:ext>
            </a:extLst>
          </p:cNvPr>
          <p:cNvSpPr/>
          <p:nvPr/>
        </p:nvSpPr>
        <p:spPr>
          <a:xfrm>
            <a:off x="405036" y="2680971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9C54B8E-18A9-4D4D-8113-8D22EB8CCA1E}"/>
              </a:ext>
            </a:extLst>
          </p:cNvPr>
          <p:cNvSpPr/>
          <p:nvPr/>
        </p:nvSpPr>
        <p:spPr>
          <a:xfrm>
            <a:off x="1481360" y="2327028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4C3E1-C602-4730-A5ED-4577318572F5}"/>
              </a:ext>
            </a:extLst>
          </p:cNvPr>
          <p:cNvSpPr txBox="1"/>
          <p:nvPr/>
        </p:nvSpPr>
        <p:spPr>
          <a:xfrm>
            <a:off x="1481361" y="232702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DFB27F-6D7D-4010-AAFF-01A94EC544BF}"/>
              </a:ext>
            </a:extLst>
          </p:cNvPr>
          <p:cNvSpPr/>
          <p:nvPr/>
        </p:nvSpPr>
        <p:spPr>
          <a:xfrm>
            <a:off x="3753077" y="2046658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6F899B2-110F-4E84-ACE4-26DEE8200762}"/>
              </a:ext>
            </a:extLst>
          </p:cNvPr>
          <p:cNvSpPr txBox="1">
            <a:spLocks/>
          </p:cNvSpPr>
          <p:nvPr/>
        </p:nvSpPr>
        <p:spPr>
          <a:xfrm>
            <a:off x="3753077" y="257190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понять сущность и значение налогов;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F40BB87-89FD-49DA-896D-EE05DBB75DFC}"/>
              </a:ext>
            </a:extLst>
          </p:cNvPr>
          <p:cNvSpPr/>
          <p:nvPr/>
        </p:nvSpPr>
        <p:spPr>
          <a:xfrm>
            <a:off x="4819877" y="1705356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59F02-3B98-45C5-AA3B-6DDC91344386}"/>
              </a:ext>
            </a:extLst>
          </p:cNvPr>
          <p:cNvSpPr txBox="1"/>
          <p:nvPr/>
        </p:nvSpPr>
        <p:spPr>
          <a:xfrm>
            <a:off x="4829403" y="169068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1D5963-6662-4B64-BBC1-4FAFCEF5B787}"/>
              </a:ext>
            </a:extLst>
          </p:cNvPr>
          <p:cNvSpPr/>
          <p:nvPr/>
        </p:nvSpPr>
        <p:spPr>
          <a:xfrm>
            <a:off x="7203850" y="2640403"/>
            <a:ext cx="2886075" cy="31805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AEE92C6-39B5-466D-96FE-B9624D3655D5}"/>
              </a:ext>
            </a:extLst>
          </p:cNvPr>
          <p:cNvSpPr txBox="1">
            <a:spLocks/>
          </p:cNvSpPr>
          <p:nvPr/>
        </p:nvSpPr>
        <p:spPr>
          <a:xfrm>
            <a:off x="7241950" y="3073909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изучить основные виды налогов;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ознакомиться с историей налогообложения в России.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B90D5BF-9EE7-4822-9ACD-06E0E92EBCC1}"/>
              </a:ext>
            </a:extLst>
          </p:cNvPr>
          <p:cNvSpPr/>
          <p:nvPr/>
        </p:nvSpPr>
        <p:spPr>
          <a:xfrm>
            <a:off x="8280176" y="2301489"/>
            <a:ext cx="733425" cy="733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C13A9-F2EF-45EF-A82E-E1E8B782007D}"/>
              </a:ext>
            </a:extLst>
          </p:cNvPr>
          <p:cNvSpPr txBox="1"/>
          <p:nvPr/>
        </p:nvSpPr>
        <p:spPr>
          <a:xfrm>
            <a:off x="8280176" y="228646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456D214-6EBE-49BD-A798-F65BA653E258}"/>
              </a:ext>
            </a:extLst>
          </p:cNvPr>
          <p:cNvSpPr txBox="1">
            <a:spLocks/>
          </p:cNvSpPr>
          <p:nvPr/>
        </p:nvSpPr>
        <p:spPr>
          <a:xfrm>
            <a:off x="405036" y="3158516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познакомиться с понятием «Налоги»;</a:t>
            </a: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3F4D9BDA-21A5-4AB2-9272-429989A8C0F2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671D-7666-4244-9732-E8B14B61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9" y="19213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ahnschrift Condensed" panose="020B0502040204020203" pitchFamily="34" charset="0"/>
              </a:rPr>
              <a:t>2. Выполнение задания с самопроверкой.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A6765506-3966-4F56-8586-27DF737BEC82}"/>
              </a:ext>
            </a:extLst>
          </p:cNvPr>
          <p:cNvSpPr txBox="1">
            <a:spLocks/>
          </p:cNvSpPr>
          <p:nvPr/>
        </p:nvSpPr>
        <p:spPr>
          <a:xfrm>
            <a:off x="804513" y="1769328"/>
            <a:ext cx="9657542" cy="31404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latin typeface="Bahnschrift Condensed" panose="020B0502040204020203" pitchFamily="34" charset="0"/>
              </a:rPr>
              <a:t>Задание 1</a:t>
            </a:r>
            <a:endParaRPr lang="ru-RU" sz="20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b="1" dirty="0">
                <a:latin typeface="Bahnschrift Condensed" panose="020B0502040204020203" pitchFamily="34" charset="0"/>
              </a:rPr>
              <a:t>Восстановить определение понятия “налоги”. Вставить пропущенные слова в текст определения.</a:t>
            </a:r>
          </a:p>
          <a:p>
            <a:pPr marL="0" indent="0" algn="just">
              <a:buNone/>
            </a:pPr>
            <a:r>
              <a:rPr lang="ru-RU" sz="2000" dirty="0">
                <a:latin typeface="Bahnschrift Condensed" panose="020B0502040204020203" pitchFamily="34" charset="0"/>
              </a:rPr>
              <a:t>НАЛОГИ  — обязательные...................., взимаемые центральными и...................органами государственной власти с физических и.................................лиц; основной источник средств, поступающих в..................................бюджет. Одновременно налоги служат одним из средств регулирования......................................процессов, хозяйственной жизни. По уровню взимания налоги делятся на...................................., региональные и местные. По виду объектов налогообложения налоги делятся на................................., взимаемые непосредственно с дохода (............................налог, налог на прибыль, заработную плату и ее прирост), и ..........................— в виде надбавок к цене товаров и услуг (акцизные.....................</a:t>
            </a:r>
            <a:r>
              <a:rPr lang="ru-RU" sz="2000" i="1" u="sng" dirty="0">
                <a:latin typeface="Bahnschrift Condensed" panose="020B0502040204020203" pitchFamily="34" charset="0"/>
              </a:rPr>
              <a:t>,</a:t>
            </a:r>
            <a:r>
              <a:rPr lang="ru-RU" sz="2000" dirty="0">
                <a:latin typeface="Bahnschrift Condensed" panose="020B0502040204020203" pitchFamily="34" charset="0"/>
              </a:rPr>
              <a:t> налог с продаж, частично налог на добавленную стоимость). Налоги и .................................ставки различны в разных странах и периодически ........................................ .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2"/>
                </a:solidFill>
                <a:latin typeface="Bahnschrift Condensed" panose="020B0502040204020203" pitchFamily="34" charset="0"/>
              </a:rPr>
              <a:t>Слова для справок:</a:t>
            </a:r>
            <a:r>
              <a:rPr lang="ru-RU" sz="2000" b="1" dirty="0">
                <a:solidFill>
                  <a:schemeClr val="accent2"/>
                </a:solidFill>
                <a:latin typeface="Bahnschrift Condensed" panose="020B0502040204020203" pitchFamily="34" charset="0"/>
              </a:rPr>
              <a:t> налоговые, косвенные, прямые, федеральные, государственный, юридических, местными, экономических, подоходный, платежи, сборы, изменяются</a:t>
            </a:r>
            <a:r>
              <a:rPr lang="ru-RU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9FC6D-B06A-4816-AABA-AC1C1D01C53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671D-7666-4244-9732-E8B14B61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9" y="19213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ahnschrift Condensed" panose="020B0502040204020203" pitchFamily="34" charset="0"/>
              </a:rPr>
              <a:t>3. Выступления обучающихся о старинных налогах (подготовлены к уроку):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A6765506-3966-4F56-8586-27DF737BEC82}"/>
              </a:ext>
            </a:extLst>
          </p:cNvPr>
          <p:cNvSpPr txBox="1">
            <a:spLocks/>
          </p:cNvSpPr>
          <p:nvPr/>
        </p:nvSpPr>
        <p:spPr>
          <a:xfrm>
            <a:off x="804513" y="1769328"/>
            <a:ext cx="9657542" cy="31404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Барщина – обязанности  крепостных крестьян работать даром в хозяйстве своего господина несколько дней в неделю.</a:t>
            </a:r>
          </a:p>
          <a:p>
            <a:pPr marL="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Все городские жители, владевшие имуществом, платили – подомовой налог.</a:t>
            </a:r>
          </a:p>
          <a:p>
            <a:pPr marL="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Сейчас такой налог называется имущественным налогом.</a:t>
            </a:r>
          </a:p>
          <a:p>
            <a:pPr marL="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Крупные промышленники и купечество облагались промысловым налогом.</a:t>
            </a:r>
          </a:p>
          <a:p>
            <a:pPr marL="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Состоятельные люди платили налог на роскошь.</a:t>
            </a:r>
          </a:p>
          <a:p>
            <a:pPr marL="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Для выкупа пленных (взятых в полон) государство собирало </a:t>
            </a:r>
            <a:r>
              <a:rPr lang="ru-RU" sz="2400" dirty="0" err="1">
                <a:latin typeface="Bahnschrift Condensed" panose="020B0502040204020203" pitchFamily="34" charset="0"/>
              </a:rPr>
              <a:t>полоняничные</a:t>
            </a:r>
            <a:r>
              <a:rPr lang="ru-RU" sz="2400" dirty="0">
                <a:latin typeface="Bahnschrift Condensed" panose="020B0502040204020203" pitchFamily="34" charset="0"/>
              </a:rPr>
              <a:t> деньги, на которые их выкупало.</a:t>
            </a:r>
          </a:p>
          <a:p>
            <a:pPr marL="0" indent="0"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Были налоги «на печи», на «бороды» и многие др. </a:t>
            </a:r>
          </a:p>
          <a:p>
            <a:pPr marL="0" indent="0">
              <a:buNone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9FC6D-B06A-4816-AABA-AC1C1D01C53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671D-7666-4244-9732-E8B14B61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25152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Bahnschrift Condensed" panose="020B0502040204020203" pitchFamily="34" charset="0"/>
              </a:rPr>
              <a:t>4. Создание проблемной ситуации. Решение поставленной задачи в группах с применением интернет источников/учебника. </a:t>
            </a:r>
            <a:br>
              <a:rPr lang="ru-RU" sz="4000" dirty="0">
                <a:latin typeface="Bahnschrift Condensed" panose="020B0502040204020203" pitchFamily="34" charset="0"/>
              </a:rPr>
            </a:br>
            <a:br>
              <a:rPr lang="ru-RU" sz="4000" dirty="0">
                <a:latin typeface="Bahnschrift Condensed" panose="020B0502040204020203" pitchFamily="34" charset="0"/>
              </a:rPr>
            </a:br>
            <a:r>
              <a:rPr lang="ru-RU" sz="4000" dirty="0">
                <a:latin typeface="Bahnschrift Condensed" panose="020B0502040204020203" pitchFamily="34" charset="0"/>
              </a:rPr>
              <a:t>Каждая группа выбирает себе по одному заданию. На основании проведенного исследования заполняются карточки и проводится выступление каждой из команд.</a:t>
            </a: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A6765506-3966-4F56-8586-27DF737BEC82}"/>
              </a:ext>
            </a:extLst>
          </p:cNvPr>
          <p:cNvSpPr txBox="1">
            <a:spLocks/>
          </p:cNvSpPr>
          <p:nvPr/>
        </p:nvSpPr>
        <p:spPr>
          <a:xfrm>
            <a:off x="804513" y="1769328"/>
            <a:ext cx="9657542" cy="31404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9FC6D-B06A-4816-AABA-AC1C1D01C53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671D-7666-4244-9732-E8B14B61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13" y="127000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4000" dirty="0">
                <a:latin typeface="Bahnschrift Condensed" panose="020B0502040204020203" pitchFamily="34" charset="0"/>
              </a:rPr>
            </a:br>
            <a:br>
              <a:rPr lang="ru-RU" sz="4000" dirty="0">
                <a:latin typeface="Bahnschrift Condensed" panose="020B0502040204020203" pitchFamily="34" charset="0"/>
              </a:rPr>
            </a:br>
            <a:endParaRPr lang="ru-RU" sz="4000" dirty="0">
              <a:latin typeface="Bahnschrift Condensed" panose="020B0502040204020203" pitchFamily="34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A6765506-3966-4F56-8586-27DF737BEC82}"/>
              </a:ext>
            </a:extLst>
          </p:cNvPr>
          <p:cNvSpPr txBox="1">
            <a:spLocks/>
          </p:cNvSpPr>
          <p:nvPr/>
        </p:nvSpPr>
        <p:spPr>
          <a:xfrm>
            <a:off x="804513" y="1769328"/>
            <a:ext cx="9657542" cy="31404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9FC6D-B06A-4816-AABA-AC1C1D01C53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36694" y="-27505"/>
            <a:ext cx="418255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1 ГРУППА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Виды налогов Российской Федерации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Bahnschrift Condensed" panose="020B0502040204020203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accent2"/>
                </a:solidFill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о бюджетному уровню: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Bahnschrift Condensed" panose="020B0502040204020203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233183"/>
              </p:ext>
            </p:extLst>
          </p:nvPr>
        </p:nvGraphicFramePr>
        <p:xfrm>
          <a:off x="912387" y="1224442"/>
          <a:ext cx="8229600" cy="450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9876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Бюджетный уровень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Федеральные налоги и сборы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Региональные налоги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Местные налоги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9876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Виды налогов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ahnschrift Condensed" panose="020B0502040204020203" pitchFamily="34" charset="0"/>
                        </a:rPr>
                        <a:t>НДС</a:t>
                      </a:r>
                    </a:p>
                    <a:p>
                      <a:pPr algn="ctr"/>
                      <a:r>
                        <a:rPr lang="ru-RU" sz="2000" b="1" dirty="0">
                          <a:latin typeface="Bahnschrift Condensed" panose="020B0502040204020203" pitchFamily="34" charset="0"/>
                        </a:rPr>
                        <a:t>акцизы </a:t>
                      </a:r>
                    </a:p>
                    <a:p>
                      <a:pPr algn="ctr"/>
                      <a:endParaRPr lang="ru-RU" sz="2000" b="1" dirty="0"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Bahnschrift Condensed" panose="020B0502040204020203" pitchFamily="34" charset="0"/>
                        </a:rPr>
                        <a:t>налог на доходы физических лиц </a:t>
                      </a:r>
                    </a:p>
                    <a:p>
                      <a:pPr algn="ctr"/>
                      <a:endParaRPr lang="ru-RU" sz="2000" b="1" dirty="0"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Bahnschrift Condensed" panose="020B0502040204020203" pitchFamily="34" charset="0"/>
                        </a:rPr>
                        <a:t>налог на прибыль организаций</a:t>
                      </a:r>
                    </a:p>
                    <a:p>
                      <a:pPr algn="ctr"/>
                      <a:endParaRPr lang="ru-RU" sz="2000" dirty="0"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ahnschrift Condensed" panose="020B0502040204020203" pitchFamily="34" charset="0"/>
                        </a:rPr>
                        <a:t>налог на имущество организаций</a:t>
                      </a:r>
                    </a:p>
                    <a:p>
                      <a:pPr algn="ctr"/>
                      <a:endParaRPr lang="ru-RU" sz="2000" b="1" dirty="0"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Bahnschrift Condensed" panose="020B0502040204020203" pitchFamily="34" charset="0"/>
                        </a:rPr>
                        <a:t>налог на игорный бизнес</a:t>
                      </a:r>
                    </a:p>
                    <a:p>
                      <a:pPr algn="ctr"/>
                      <a:endParaRPr lang="ru-RU" sz="2000" b="1" dirty="0"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Bahnschrift Condensed" panose="020B0502040204020203" pitchFamily="34" charset="0"/>
                        </a:rPr>
                        <a:t>транспортный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Bahnschrift Condensed" panose="020B0502040204020203" pitchFamily="34" charset="0"/>
                        </a:rPr>
                        <a:t>земельный налог</a:t>
                      </a:r>
                    </a:p>
                    <a:p>
                      <a:pPr algn="ctr"/>
                      <a:endParaRPr lang="ru-RU" sz="2000" b="1" dirty="0"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2000" b="1" dirty="0">
                          <a:latin typeface="Bahnschrift Condensed" panose="020B0502040204020203" pitchFamily="34" charset="0"/>
                        </a:rPr>
                        <a:t>налог на имущество физических лиц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671D-7666-4244-9732-E8B14B61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13" y="127000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4000" dirty="0">
                <a:latin typeface="Bahnschrift Condensed" panose="020B0502040204020203" pitchFamily="34" charset="0"/>
              </a:rPr>
            </a:br>
            <a:br>
              <a:rPr lang="ru-RU" sz="4000" dirty="0">
                <a:latin typeface="Bahnschrift Condensed" panose="020B0502040204020203" pitchFamily="34" charset="0"/>
              </a:rPr>
            </a:br>
            <a:endParaRPr lang="ru-RU" sz="4000" dirty="0">
              <a:latin typeface="Bahnschrift Condensed" panose="020B0502040204020203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89FC6D-B06A-4816-AABA-AC1C1D01C53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62342" y="110994"/>
            <a:ext cx="41312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accent2"/>
                </a:solidFill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 ГРУППА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2"/>
                </a:solidFill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Виды налогов Российской Федерации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2"/>
                </a:solidFill>
                <a:latin typeface="Bahnschrift Condensed" panose="020B0502040204020203" pitchFamily="34" charset="0"/>
                <a:ea typeface="Times New Roman" pitchFamily="18" charset="0"/>
                <a:cs typeface="Times New Roman" pitchFamily="18" charset="0"/>
              </a:rPr>
              <a:t>по способу взимания налога: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928474"/>
              </p:ext>
            </p:extLst>
          </p:nvPr>
        </p:nvGraphicFramePr>
        <p:xfrm>
          <a:off x="1182130" y="1359738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1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671</Words>
  <Application>Microsoft Office PowerPoint</Application>
  <PresentationFormat>Широкоэкранный</PresentationFormat>
  <Paragraphs>118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Bahnschrift Condensed</vt:lpstr>
      <vt:lpstr>Calibri</vt:lpstr>
      <vt:lpstr>Calibri Light</vt:lpstr>
      <vt:lpstr>Тема Office</vt:lpstr>
      <vt:lpstr>Разработка урока по теме «Налоги». Работу выполнили: Гончаренко Е. А. Зуева Т. А. Сербина В. С.</vt:lpstr>
      <vt:lpstr>«Гражданин охотно платит налоги, зная, что они необходимы для поддержания дарующей ему свою защиту родины.»     П.– А. Гольбах.     (французский писатель)</vt:lpstr>
      <vt:lpstr>1. Определение темы, цели и задач урока</vt:lpstr>
      <vt:lpstr>Тема: «Налоги».  Цель: формирование налоговых знаний у обучающихся.  Задачи:</vt:lpstr>
      <vt:lpstr>2. Выполнение задания с самопроверкой.</vt:lpstr>
      <vt:lpstr>3. Выступления обучающихся о старинных налогах (подготовлены к уроку):</vt:lpstr>
      <vt:lpstr>4. Создание проблемной ситуации. Решение поставленной задачи в группах с применением интернет источников/учебника.   Каждая группа выбирает себе по одному заданию. На основании проведенного исследования заполняются карточки и проводится выступление каждой из команд.</vt:lpstr>
      <vt:lpstr>  </vt:lpstr>
      <vt:lpstr>  </vt:lpstr>
      <vt:lpstr>  </vt:lpstr>
      <vt:lpstr>Презентация PowerPoint</vt:lpstr>
      <vt:lpstr>5. Выполнить задание на закрепление материала с применением РЭШ</vt:lpstr>
      <vt:lpstr>Презентация PowerPoint</vt:lpstr>
      <vt:lpstr>Презентация PowerPoint</vt:lpstr>
      <vt:lpstr>Презентация PowerPoint</vt:lpstr>
      <vt:lpstr>6. Подведение итогов.</vt:lpstr>
      <vt:lpstr>РЕСУРСЫ: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15</cp:revision>
  <dcterms:created xsi:type="dcterms:W3CDTF">2021-05-07T15:28:34Z</dcterms:created>
  <dcterms:modified xsi:type="dcterms:W3CDTF">2021-12-13T18:56:38Z</dcterms:modified>
</cp:coreProperties>
</file>