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2" r:id="rId4"/>
    <p:sldId id="306" r:id="rId5"/>
    <p:sldId id="305" r:id="rId6"/>
    <p:sldId id="304" r:id="rId7"/>
    <p:sldId id="303" r:id="rId8"/>
    <p:sldId id="309" r:id="rId9"/>
    <p:sldId id="308" r:id="rId10"/>
    <p:sldId id="307" r:id="rId11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/>
    <p:restoredTop sz="78163" autoAdjust="0"/>
  </p:normalViewPr>
  <p:slideViewPr>
    <p:cSldViewPr snapToGrid="0" snapToObjects="1" showGuides="1">
      <p:cViewPr>
        <p:scale>
          <a:sx n="75" d="100"/>
          <a:sy n="75" d="100"/>
        </p:scale>
        <p:origin x="737" y="8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35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59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72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453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13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40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8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58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0;&#1092;&#1080;&#1085;&#1072;&#1085;&#1089;&#1099;.&#1088;&#1092;/materials/" TargetMode="External"/><Relationship Id="rId7" Type="http://schemas.openxmlformats.org/officeDocument/2006/relationships/hyperlink" Target="https://happy-finance.ru/mai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bc.smeshariki.ru/" TargetMode="External"/><Relationship Id="rId5" Type="http://schemas.openxmlformats.org/officeDocument/2006/relationships/hyperlink" Target="https://edu.pacc.ru/individualevent/" TargetMode="External"/><Relationship Id="rId4" Type="http://schemas.openxmlformats.org/officeDocument/2006/relationships/hyperlink" Target="https://&#1093;&#1086;&#1095;&#1091;&#1084;&#1086;&#1075;&#1091;&#1079;&#1085;&#1072;&#1102;.&#1088;&#1092;/%D0%B8%D0%BD%D1%82%D0%B5%D1%80%D0%B0%D0%BA%D1%82%D0%B8%D0%B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Воротникова Т.А., эксперт Дирекции финансовой грамотности НИФИ Минфина России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ym typeface="Helvetica Neue"/>
              </a:rPr>
              <a:t>Использование игровых технологий при обучении финансовой грамотности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ямоугольник"/>
          <p:cNvSpPr/>
          <p:nvPr/>
        </p:nvSpPr>
        <p:spPr>
          <a:xfrm>
            <a:off x="5005976" y="603022"/>
            <a:ext cx="1118946" cy="48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20" name="Прямоугольник"/>
          <p:cNvSpPr/>
          <p:nvPr/>
        </p:nvSpPr>
        <p:spPr>
          <a:xfrm>
            <a:off x="4804857" y="678682"/>
            <a:ext cx="1341361" cy="334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ссылки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4CF86BD7-E8BE-F040-BAC3-A689A0E4A401}"/>
              </a:ext>
            </a:extLst>
          </p:cNvPr>
          <p:cNvSpPr txBox="1">
            <a:spLocks/>
          </p:cNvSpPr>
          <p:nvPr/>
        </p:nvSpPr>
        <p:spPr>
          <a:xfrm>
            <a:off x="337661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endParaRPr lang="ru-RU" sz="1050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EE65687A-B284-EF4A-9E41-E7FF754A2360}"/>
              </a:ext>
            </a:extLst>
          </p:cNvPr>
          <p:cNvSpPr txBox="1">
            <a:spLocks/>
          </p:cNvSpPr>
          <p:nvPr/>
        </p:nvSpPr>
        <p:spPr>
          <a:xfrm>
            <a:off x="617726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05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EBD12D-524D-2470-AD73-B9E73523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787400"/>
            <a:ext cx="8190546" cy="3879850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Все материалы были разработаны в рамках совместного проекта Минфина России и Всемирного банка в период с 2010 по 2020 год, а также в 2021-2022 годах в рамках второго этапа реализации Стратегии повышения финансовой грамотности в Российской Федерации на 2017–2023 годы</a:t>
            </a:r>
          </a:p>
          <a:p>
            <a:r>
              <a:rPr lang="ru-RU" sz="1600" dirty="0"/>
              <a:t>Библиотека на портале «Мои финансы»: </a:t>
            </a:r>
            <a:r>
              <a:rPr lang="en-US" sz="1600" dirty="0">
                <a:hlinkClick r:id="rId3"/>
              </a:rPr>
              <a:t>https://xn--80apaohbc3aw9e.xn--p1ai/materials/</a:t>
            </a:r>
            <a:endParaRPr lang="ru-RU" sz="1600" dirty="0"/>
          </a:p>
          <a:p>
            <a:r>
              <a:rPr lang="ru-RU" sz="1600" dirty="0"/>
              <a:t>Сайт «</a:t>
            </a:r>
            <a:r>
              <a:rPr lang="ru-RU" sz="1600" dirty="0" err="1"/>
              <a:t>ХочуМогуЗнаю</a:t>
            </a:r>
            <a:r>
              <a:rPr lang="ru-RU" sz="1600" dirty="0"/>
              <a:t>»: </a:t>
            </a:r>
            <a:r>
              <a:rPr lang="en-US" sz="1600" dirty="0">
                <a:hlinkClick r:id="rId4"/>
              </a:rPr>
              <a:t>https://xn--80afmshcb2bdox6g.xn--p1ai/%D0%B8%D0%BD%D1%82%D0%B5%D1%80%D0%B0%D0%BA%D1%82%D0%B8%D0%B2/</a:t>
            </a:r>
            <a:endParaRPr lang="ru-RU" sz="1600" dirty="0"/>
          </a:p>
          <a:p>
            <a:r>
              <a:rPr lang="ru-RU" sz="1600" dirty="0"/>
              <a:t>Раздел «Образовательные проекты» на сайте компании «ПАКК»: </a:t>
            </a:r>
            <a:r>
              <a:rPr lang="en-US" sz="1600" dirty="0">
                <a:hlinkClick r:id="rId5"/>
              </a:rPr>
              <a:t>https://edu.pacc.ru/individualevent/</a:t>
            </a:r>
            <a:endParaRPr lang="ru-RU" sz="1600" dirty="0"/>
          </a:p>
          <a:p>
            <a:r>
              <a:rPr lang="ru-RU" sz="1600" dirty="0"/>
              <a:t>Онлайн игра «</a:t>
            </a:r>
            <a:r>
              <a:rPr lang="ru-RU" sz="1600" dirty="0" err="1"/>
              <a:t>Смешарики</a:t>
            </a:r>
            <a:r>
              <a:rPr lang="ru-RU" sz="1600" dirty="0"/>
              <a:t> в мире финансов»: </a:t>
            </a:r>
            <a:r>
              <a:rPr lang="en-US" sz="1600" dirty="0">
                <a:hlinkClick r:id="rId6"/>
              </a:rPr>
              <a:t>https://abc.smeshariki.ru/</a:t>
            </a:r>
            <a:r>
              <a:rPr lang="ru-RU" sz="1600" dirty="0"/>
              <a:t> </a:t>
            </a:r>
          </a:p>
          <a:p>
            <a:r>
              <a:rPr lang="ru-RU" sz="1600" dirty="0"/>
              <a:t>Сайт настольной игры «Не в деньгах счастье»: </a:t>
            </a:r>
            <a:r>
              <a:rPr lang="en-US" sz="1600" dirty="0">
                <a:hlinkClick r:id="rId7"/>
              </a:rPr>
              <a:t>https://happy-finance.ru/main/</a:t>
            </a:r>
            <a:r>
              <a:rPr lang="ru-RU" sz="1600" dirty="0"/>
              <a:t>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513932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Форматы игровых занятий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89" y="1058490"/>
            <a:ext cx="4114375" cy="3273907"/>
          </a:xfrm>
        </p:spPr>
        <p:txBody>
          <a:bodyPr/>
          <a:lstStyle/>
          <a:p>
            <a:pPr marL="342900" indent="-342900" defTabSz="223838">
              <a:buFont typeface="+mj-lt"/>
              <a:buAutoNum type="arabicParenR"/>
            </a:pPr>
            <a:r>
              <a:rPr lang="ru-RU" sz="1800" dirty="0"/>
              <a:t>Практические задания, кейсы</a:t>
            </a:r>
          </a:p>
          <a:p>
            <a:pPr marL="342900" indent="-342900" defTabSz="223838">
              <a:buFont typeface="+mj-lt"/>
              <a:buAutoNum type="arabicParenR"/>
            </a:pPr>
            <a:r>
              <a:rPr lang="ru-RU" sz="1800" dirty="0"/>
              <a:t>Викторины, </a:t>
            </a:r>
            <a:r>
              <a:rPr lang="ru-RU" sz="1800" dirty="0" err="1"/>
              <a:t>квизы</a:t>
            </a:r>
            <a:endParaRPr lang="ru-RU" sz="1800" dirty="0"/>
          </a:p>
          <a:p>
            <a:pPr marL="342900" indent="-342900" defTabSz="223838">
              <a:buFont typeface="+mj-lt"/>
              <a:buAutoNum type="arabicParenR"/>
            </a:pPr>
            <a:r>
              <a:rPr lang="ru-RU" sz="1800" dirty="0"/>
              <a:t>Дебаты</a:t>
            </a:r>
          </a:p>
          <a:p>
            <a:pPr marL="342900" indent="-342900" defTabSz="223838">
              <a:buFont typeface="+mj-lt"/>
              <a:buAutoNum type="arabicParenR"/>
            </a:pPr>
            <a:r>
              <a:rPr lang="ru-RU" sz="1800" dirty="0"/>
              <a:t>Станционные игры, квесты</a:t>
            </a:r>
          </a:p>
          <a:p>
            <a:pPr marL="342900" indent="-342900" defTabSz="223838">
              <a:buFont typeface="+mj-lt"/>
              <a:buAutoNum type="arabicParenR"/>
            </a:pPr>
            <a:r>
              <a:rPr lang="ru-RU" sz="1800" dirty="0"/>
              <a:t>Игры, связанные с тематикой других предметов</a:t>
            </a:r>
          </a:p>
          <a:p>
            <a:pPr marL="342900" indent="-342900" defTabSz="223838">
              <a:buFont typeface="+mj-lt"/>
              <a:buAutoNum type="arabicParenR"/>
            </a:pPr>
            <a:r>
              <a:rPr lang="ru-RU" sz="1800" dirty="0"/>
              <a:t>Онлайн игра «</a:t>
            </a:r>
            <a:r>
              <a:rPr lang="ru-RU" sz="1800" dirty="0" err="1"/>
              <a:t>Смешарики</a:t>
            </a:r>
            <a:r>
              <a:rPr lang="ru-RU" sz="1800" dirty="0"/>
              <a:t> в мире финансов» </a:t>
            </a:r>
          </a:p>
          <a:p>
            <a:pPr marL="342900" indent="-342900" defTabSz="223838">
              <a:buFont typeface="+mj-lt"/>
              <a:buAutoNum type="arabicParenR"/>
            </a:pPr>
            <a:r>
              <a:rPr lang="ru-RU" sz="1800" dirty="0"/>
              <a:t>Настольная игра «Не в деньгах счастье»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EDB2A0-3ECA-97D6-790B-4E1AFF507C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r="10510"/>
          <a:stretch>
            <a:fillRect/>
          </a:stretch>
        </p:blipFill>
        <p:spPr>
          <a:xfrm>
            <a:off x="4499790" y="975338"/>
            <a:ext cx="4067209" cy="4170811"/>
          </a:xfr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ямоугольник"/>
          <p:cNvSpPr/>
          <p:nvPr/>
        </p:nvSpPr>
        <p:spPr>
          <a:xfrm>
            <a:off x="5005976" y="603022"/>
            <a:ext cx="1118946" cy="48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20" name="Прямоугольник"/>
          <p:cNvSpPr/>
          <p:nvPr/>
        </p:nvSpPr>
        <p:spPr>
          <a:xfrm>
            <a:off x="4804857" y="678682"/>
            <a:ext cx="1341361" cy="334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Практические задания, кейсы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4CF86BD7-E8BE-F040-BAC3-A689A0E4A401}"/>
              </a:ext>
            </a:extLst>
          </p:cNvPr>
          <p:cNvSpPr txBox="1">
            <a:spLocks/>
          </p:cNvSpPr>
          <p:nvPr/>
        </p:nvSpPr>
        <p:spPr>
          <a:xfrm>
            <a:off x="337661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endParaRPr lang="ru-RU" sz="1050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EE65687A-B284-EF4A-9E41-E7FF754A2360}"/>
              </a:ext>
            </a:extLst>
          </p:cNvPr>
          <p:cNvSpPr txBox="1">
            <a:spLocks/>
          </p:cNvSpPr>
          <p:nvPr/>
        </p:nvSpPr>
        <p:spPr>
          <a:xfrm>
            <a:off x="617726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05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EBD12D-524D-2470-AD73-B9E73523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821493"/>
            <a:ext cx="7877175" cy="3845757"/>
          </a:xfrm>
        </p:spPr>
        <p:txBody>
          <a:bodyPr/>
          <a:lstStyle/>
          <a:p>
            <a:r>
              <a:rPr lang="ru-RU" sz="1600" dirty="0"/>
              <a:t>Плюсы и минусы заданий на реальных данных</a:t>
            </a:r>
          </a:p>
          <a:p>
            <a:r>
              <a:rPr lang="ru-RU" sz="1600" dirty="0"/>
              <a:t>Пример: кейс «Расходы семьи», раздаточные материалы</a:t>
            </a:r>
          </a:p>
          <a:p>
            <a:pPr marL="719138">
              <a:buFont typeface="Wingdings" panose="05000000000000000000" pitchFamily="2" charset="2"/>
              <a:buChar char="Ø"/>
            </a:pPr>
            <a:r>
              <a:rPr lang="ru-RU" sz="1600" dirty="0"/>
              <a:t>Легенда домохозяйства: </a:t>
            </a:r>
            <a:r>
              <a:rPr lang="ru-RU" dirty="0"/>
              <a:t>«Ваша семья состоит из трех человек: двое взрослых Иван и Мария и дочь-подросток Аня. Вы проживаете в небольшом городе Городок, который находится вблизи города Городище. Городок представляет собой небольшой закрытый наукоград, Иван занимается исследованиями в области физики в местной научной лаборатории. Всю жизнь семья прожила в Городке. Когда Иван получил степень кандидата наук, семье дали здесь двухкомнатную квартиру. Мария работает личным помощником в Городище. Она добирается до работы своим ходом – Городок связан с Городищем линией железнодорожных путей. Аня учится в 7 классе и занимается рисованием. Она отличница и состоит в онлайн-сообществе молодых ученых. Иван и Мария рассчитывают, что Аня через несколько лет сможет самостоятельно подготовиться к поступлению на бюджетное место в ведущий технический вуз Городка. Раз в год вся семья ездит в отпуск. Отдыхать семья предпочитает в России, в санатории, куда они добираются поездом.»</a:t>
            </a:r>
          </a:p>
          <a:p>
            <a:pPr marL="719138">
              <a:buFont typeface="Wingdings" panose="05000000000000000000" pitchFamily="2" charset="2"/>
              <a:buChar char="Ø"/>
            </a:pPr>
            <a:r>
              <a:rPr lang="ru-RU" sz="1600" dirty="0"/>
              <a:t>Цены на некоторые товары и услуги</a:t>
            </a:r>
          </a:p>
          <a:p>
            <a:pPr marL="719138">
              <a:buFont typeface="Wingdings" panose="05000000000000000000" pitchFamily="2" charset="2"/>
              <a:buChar char="Ø"/>
            </a:pPr>
            <a:r>
              <a:rPr lang="ru-RU" sz="1600" dirty="0"/>
              <a:t>Прогноз уровня инфляции из разных источников</a:t>
            </a:r>
          </a:p>
          <a:p>
            <a:pPr marL="719138">
              <a:buFont typeface="Wingdings" panose="05000000000000000000" pitchFamily="2" charset="2"/>
              <a:buChar char="Ø"/>
            </a:pPr>
            <a:r>
              <a:rPr lang="ru-RU" sz="1600" dirty="0"/>
              <a:t>Бланк решений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ямоугольник"/>
          <p:cNvSpPr/>
          <p:nvPr/>
        </p:nvSpPr>
        <p:spPr>
          <a:xfrm>
            <a:off x="5005976" y="603022"/>
            <a:ext cx="1118946" cy="48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20" name="Прямоугольник"/>
          <p:cNvSpPr/>
          <p:nvPr/>
        </p:nvSpPr>
        <p:spPr>
          <a:xfrm>
            <a:off x="4804857" y="678682"/>
            <a:ext cx="1341361" cy="334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Викторины, </a:t>
            </a:r>
            <a:r>
              <a:rPr lang="ru-RU" dirty="0" err="1"/>
              <a:t>квизы</a:t>
            </a:r>
            <a:endParaRPr lang="ru-RU" dirty="0"/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4CF86BD7-E8BE-F040-BAC3-A689A0E4A401}"/>
              </a:ext>
            </a:extLst>
          </p:cNvPr>
          <p:cNvSpPr txBox="1">
            <a:spLocks/>
          </p:cNvSpPr>
          <p:nvPr/>
        </p:nvSpPr>
        <p:spPr>
          <a:xfrm>
            <a:off x="337661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endParaRPr lang="ru-RU" sz="1050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EE65687A-B284-EF4A-9E41-E7FF754A2360}"/>
              </a:ext>
            </a:extLst>
          </p:cNvPr>
          <p:cNvSpPr txBox="1">
            <a:spLocks/>
          </p:cNvSpPr>
          <p:nvPr/>
        </p:nvSpPr>
        <p:spPr>
          <a:xfrm>
            <a:off x="617726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05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EBD12D-524D-2470-AD73-B9E73523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782374"/>
            <a:ext cx="7877175" cy="3884876"/>
          </a:xfrm>
        </p:spPr>
        <p:txBody>
          <a:bodyPr/>
          <a:lstStyle/>
          <a:p>
            <a:r>
              <a:rPr lang="ru-RU" sz="1600" dirty="0"/>
              <a:t>Масштабируемость, разнообразие форматов</a:t>
            </a:r>
          </a:p>
          <a:p>
            <a:r>
              <a:rPr lang="ru-RU" sz="1600" dirty="0"/>
              <a:t>Разные типы заданий</a:t>
            </a:r>
          </a:p>
          <a:p>
            <a:r>
              <a:rPr lang="ru-RU" sz="1600" dirty="0"/>
              <a:t>Примеры: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062203-92CA-B28C-B641-B7C8BDC6C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47" y="1608361"/>
            <a:ext cx="6141753" cy="34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596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ямоугольник"/>
          <p:cNvSpPr/>
          <p:nvPr/>
        </p:nvSpPr>
        <p:spPr>
          <a:xfrm>
            <a:off x="5005976" y="603022"/>
            <a:ext cx="1118946" cy="48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20" name="Прямоугольник"/>
          <p:cNvSpPr/>
          <p:nvPr/>
        </p:nvSpPr>
        <p:spPr>
          <a:xfrm>
            <a:off x="4804857" y="678682"/>
            <a:ext cx="1341361" cy="334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Дебаты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4CF86BD7-E8BE-F040-BAC3-A689A0E4A401}"/>
              </a:ext>
            </a:extLst>
          </p:cNvPr>
          <p:cNvSpPr txBox="1">
            <a:spLocks/>
          </p:cNvSpPr>
          <p:nvPr/>
        </p:nvSpPr>
        <p:spPr>
          <a:xfrm>
            <a:off x="337661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endParaRPr lang="ru-RU" sz="1050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EE65687A-B284-EF4A-9E41-E7FF754A2360}"/>
              </a:ext>
            </a:extLst>
          </p:cNvPr>
          <p:cNvSpPr txBox="1">
            <a:spLocks/>
          </p:cNvSpPr>
          <p:nvPr/>
        </p:nvSpPr>
        <p:spPr>
          <a:xfrm>
            <a:off x="617726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05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EBD12D-524D-2470-AD73-B9E735233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Подбор «провокационной» темы</a:t>
            </a:r>
          </a:p>
          <a:p>
            <a:r>
              <a:rPr lang="ru-RU" sz="1600" dirty="0"/>
              <a:t>Правила проведения</a:t>
            </a:r>
          </a:p>
          <a:p>
            <a:r>
              <a:rPr lang="ru-RU" sz="1600" dirty="0"/>
              <a:t>Примеры:</a:t>
            </a:r>
          </a:p>
          <a:p>
            <a:pPr marL="719138">
              <a:buFont typeface="Wingdings" panose="05000000000000000000" pitchFamily="2" charset="2"/>
              <a:buChar char="Ø"/>
            </a:pPr>
            <a:r>
              <a:rPr lang="ru-RU" sz="1600" dirty="0"/>
              <a:t>«Криптовалюты – современные финансовые пирамиды»</a:t>
            </a:r>
          </a:p>
          <a:p>
            <a:pPr marL="719138">
              <a:buFont typeface="Wingdings" panose="05000000000000000000" pitchFamily="2" charset="2"/>
              <a:buChar char="Ø"/>
            </a:pPr>
            <a:r>
              <a:rPr lang="ru-RU" sz="1600" dirty="0"/>
              <a:t>«Кредиты повышают наш уровень жизни» </a:t>
            </a:r>
          </a:p>
          <a:p>
            <a:pPr marL="719138">
              <a:buFont typeface="Wingdings" panose="05000000000000000000" pitchFamily="2" charset="2"/>
              <a:buChar char="Ø"/>
            </a:pPr>
            <a:r>
              <a:rPr lang="ru-RU" sz="1600" dirty="0"/>
              <a:t>«Налоги должны платить только богатые»</a:t>
            </a:r>
          </a:p>
        </p:txBody>
      </p:sp>
    </p:spTree>
    <p:extLst>
      <p:ext uri="{BB962C8B-B14F-4D97-AF65-F5344CB8AC3E}">
        <p14:creationId xmlns:p14="http://schemas.microsoft.com/office/powerpoint/2010/main" val="2084373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ямоугольник"/>
          <p:cNvSpPr/>
          <p:nvPr/>
        </p:nvSpPr>
        <p:spPr>
          <a:xfrm>
            <a:off x="5005976" y="603022"/>
            <a:ext cx="1118946" cy="48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20" name="Прямоугольник"/>
          <p:cNvSpPr/>
          <p:nvPr/>
        </p:nvSpPr>
        <p:spPr>
          <a:xfrm>
            <a:off x="4804857" y="678682"/>
            <a:ext cx="1341361" cy="334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Станционные игры, квесты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4CF86BD7-E8BE-F040-BAC3-A689A0E4A401}"/>
              </a:ext>
            </a:extLst>
          </p:cNvPr>
          <p:cNvSpPr txBox="1">
            <a:spLocks/>
          </p:cNvSpPr>
          <p:nvPr/>
        </p:nvSpPr>
        <p:spPr>
          <a:xfrm>
            <a:off x="337661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endParaRPr lang="ru-RU" sz="1050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EE65687A-B284-EF4A-9E41-E7FF754A2360}"/>
              </a:ext>
            </a:extLst>
          </p:cNvPr>
          <p:cNvSpPr txBox="1">
            <a:spLocks/>
          </p:cNvSpPr>
          <p:nvPr/>
        </p:nvSpPr>
        <p:spPr>
          <a:xfrm>
            <a:off x="617726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05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EBD12D-524D-2470-AD73-B9E73523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58" y="772595"/>
            <a:ext cx="8405634" cy="4166143"/>
          </a:xfrm>
        </p:spPr>
        <p:txBody>
          <a:bodyPr/>
          <a:lstStyle/>
          <a:p>
            <a:pPr algn="l" fontAlgn="base">
              <a:spcBef>
                <a:spcPts val="0"/>
              </a:spcBef>
            </a:pPr>
            <a:r>
              <a:rPr lang="ru-RU" sz="1600" dirty="0"/>
              <a:t>Станционная игра «</a:t>
            </a:r>
            <a:r>
              <a:rPr lang="ru-RU" sz="1600" b="1" dirty="0"/>
              <a:t>Распродажа</a:t>
            </a:r>
            <a:r>
              <a:rPr lang="ru-RU" sz="1600" dirty="0"/>
              <a:t>» для 5-6 класса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Каждая команда школьников получает определенную сумму, которую они должны потратить на школьные принадлежности к 1 сентября. Покупать товары можно в 4 точках продаж. Перемещаясь по разным станциями и сравнивая цены на товары с учетом акций и скидок, участникам необходимо купить набор продуктов с наименьшей стоимостью.</a:t>
            </a:r>
          </a:p>
          <a:p>
            <a:pPr algn="l" fontAlgn="base">
              <a:spcBef>
                <a:spcPts val="0"/>
              </a:spcBef>
            </a:pPr>
            <a:r>
              <a:rPr lang="ru-RU" sz="1600" dirty="0"/>
              <a:t>Станционная</a:t>
            </a:r>
            <a:r>
              <a:rPr lang="ru-RU" sz="2400" b="1" dirty="0">
                <a:solidFill>
                  <a:srgbClr val="043240"/>
                </a:solidFill>
                <a:effectLst/>
                <a:latin typeface="FuturaPT"/>
              </a:rPr>
              <a:t> </a:t>
            </a:r>
            <a:r>
              <a:rPr lang="ru-RU" sz="1600" dirty="0"/>
              <a:t>игра «</a:t>
            </a:r>
            <a:r>
              <a:rPr lang="ru-RU" sz="1600" b="1" dirty="0"/>
              <a:t>Тур</a:t>
            </a:r>
            <a:r>
              <a:rPr lang="ru-RU" sz="1600" dirty="0"/>
              <a:t>» для 7-8 класса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В игре участникам будет предложено совершить путешествие по городам. Первым этапом игры является составление бюджета поездки. Далее участники проходят 4 станции (посещают разные города).  В каждом городе они сталкиваются со случайным событием, требующим принятия решения и несут непредвиденные расходы. </a:t>
            </a:r>
          </a:p>
          <a:p>
            <a:pPr algn="l" fontAlgn="base"/>
            <a:r>
              <a:rPr lang="ru-RU" sz="1600" dirty="0"/>
              <a:t>Станционная игра «</a:t>
            </a:r>
            <a:r>
              <a:rPr lang="ru-RU" sz="1600" b="1" dirty="0"/>
              <a:t>Побег из долговой ямы</a:t>
            </a:r>
            <a:r>
              <a:rPr lang="ru-RU" sz="1600" dirty="0"/>
              <a:t>» для 9-11 классов 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Команды в игре – это домохозяйства, которые взяли кредит и вынуждены его выплачивать. Для этого им нужно зарабатывать на станциях деньги – чем скорее, тем лучше, пока не начали начисляться пени. </a:t>
            </a:r>
          </a:p>
          <a:p>
            <a:pPr marL="0" indent="0" algn="l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/>
          </a:p>
          <a:p>
            <a:pPr marL="0" indent="0" algn="l" fontAlgn="base">
              <a:buNone/>
            </a:pPr>
            <a:endParaRPr lang="ru-RU" sz="2400" b="0" i="0" dirty="0">
              <a:solidFill>
                <a:srgbClr val="043240"/>
              </a:solidFill>
              <a:effectLst/>
              <a:latin typeface="FuturaPT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565324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ямоугольник"/>
          <p:cNvSpPr/>
          <p:nvPr/>
        </p:nvSpPr>
        <p:spPr>
          <a:xfrm>
            <a:off x="5005976" y="603022"/>
            <a:ext cx="1118946" cy="48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20" name="Прямоугольник"/>
          <p:cNvSpPr/>
          <p:nvPr/>
        </p:nvSpPr>
        <p:spPr>
          <a:xfrm>
            <a:off x="4804857" y="678682"/>
            <a:ext cx="1341361" cy="334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Игры на стыке разных предметов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4CF86BD7-E8BE-F040-BAC3-A689A0E4A401}"/>
              </a:ext>
            </a:extLst>
          </p:cNvPr>
          <p:cNvSpPr txBox="1">
            <a:spLocks/>
          </p:cNvSpPr>
          <p:nvPr/>
        </p:nvSpPr>
        <p:spPr>
          <a:xfrm>
            <a:off x="337661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endParaRPr lang="ru-RU" sz="1050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EE65687A-B284-EF4A-9E41-E7FF754A2360}"/>
              </a:ext>
            </a:extLst>
          </p:cNvPr>
          <p:cNvSpPr txBox="1">
            <a:spLocks/>
          </p:cNvSpPr>
          <p:nvPr/>
        </p:nvSpPr>
        <p:spPr>
          <a:xfrm>
            <a:off x="617726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05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EBD12D-524D-2470-AD73-B9E73523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782374"/>
            <a:ext cx="7877175" cy="4109666"/>
          </a:xfrm>
        </p:spPr>
        <p:txBody>
          <a:bodyPr/>
          <a:lstStyle/>
          <a:p>
            <a:r>
              <a:rPr lang="ru-RU" sz="1600" dirty="0"/>
              <a:t>Требования новых ФГОС</a:t>
            </a:r>
          </a:p>
          <a:p>
            <a:r>
              <a:rPr lang="ru-RU" sz="1600" b="1" dirty="0"/>
              <a:t>История, математика и финансовая грамотность</a:t>
            </a:r>
            <a:r>
              <a:rPr lang="ru-RU" sz="1600" dirty="0"/>
              <a:t>: игроки играют на Лондонской бирже 18 века. В начале игры у команды есть 100 фунтов, которые она может вложить в ценные бумаги трех видов: акции «Компании Южных морей», акции компании «Овечья радость», государственные облигации. У компаний разный уровень доходности, и они сбегают с деньгами вкладчиков с разной вероятностью в зависимости от количества вложенных в них денег. Банкротство каждой конкретной компании определяется путем подбрасывания кубика</a:t>
            </a:r>
          </a:p>
          <a:p>
            <a:r>
              <a:rPr lang="ru-RU" sz="1600" b="1" dirty="0"/>
              <a:t>Литература и финансовая грамотность</a:t>
            </a:r>
            <a:r>
              <a:rPr lang="ru-RU" sz="1600" dirty="0"/>
              <a:t>: задание «Узнайте бизнесмена»; «Толковый</a:t>
            </a:r>
            <a:r>
              <a:rPr lang="ru-RU" sz="1600" b="1" dirty="0"/>
              <a:t> </a:t>
            </a:r>
            <a:r>
              <a:rPr lang="ru-RU" sz="1600" dirty="0"/>
              <a:t>бизнесмен, честный человек и хороший друг. Он </a:t>
            </a:r>
            <a:r>
              <a:rPr lang="en-US" sz="1600" dirty="0"/>
              <a:t>self</a:t>
            </a:r>
            <a:r>
              <a:rPr lang="ru-RU" sz="1600" dirty="0"/>
              <a:t>-</a:t>
            </a:r>
            <a:r>
              <a:rPr lang="en-US" sz="1600" dirty="0"/>
              <a:t>made man</a:t>
            </a:r>
            <a:r>
              <a:rPr lang="ru-RU" sz="1600" dirty="0"/>
              <a:t>: получил хорошее образование, приобрел опыт и связи на госслужбе, затем занялся собственным делом. Его компания занимается экспортом российских товаров в Европу, что позволяет герою купить себе дом. Практичен и расчетлив, верит в прогресс и в то, что каждый хозяин своей судьбы» (Андрей Штольц из романа «Обломов»</a:t>
            </a:r>
          </a:p>
        </p:txBody>
      </p:sp>
    </p:spTree>
    <p:extLst>
      <p:ext uri="{BB962C8B-B14F-4D97-AF65-F5344CB8AC3E}">
        <p14:creationId xmlns:p14="http://schemas.microsoft.com/office/powerpoint/2010/main" val="32714726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ямоугольник"/>
          <p:cNvSpPr/>
          <p:nvPr/>
        </p:nvSpPr>
        <p:spPr>
          <a:xfrm>
            <a:off x="5005976" y="603022"/>
            <a:ext cx="1118946" cy="48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20" name="Прямоугольник"/>
          <p:cNvSpPr/>
          <p:nvPr/>
        </p:nvSpPr>
        <p:spPr>
          <a:xfrm>
            <a:off x="4804857" y="678682"/>
            <a:ext cx="1341361" cy="334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Онлайн игра «</a:t>
            </a:r>
            <a:r>
              <a:rPr lang="ru-RU" dirty="0" err="1"/>
              <a:t>Смешарики</a:t>
            </a:r>
            <a:r>
              <a:rPr lang="ru-RU" dirty="0"/>
              <a:t> в мире финансов»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4CF86BD7-E8BE-F040-BAC3-A689A0E4A401}"/>
              </a:ext>
            </a:extLst>
          </p:cNvPr>
          <p:cNvSpPr txBox="1">
            <a:spLocks/>
          </p:cNvSpPr>
          <p:nvPr/>
        </p:nvSpPr>
        <p:spPr>
          <a:xfrm>
            <a:off x="337661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endParaRPr lang="ru-RU" sz="1050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EE65687A-B284-EF4A-9E41-E7FF754A2360}"/>
              </a:ext>
            </a:extLst>
          </p:cNvPr>
          <p:cNvSpPr txBox="1">
            <a:spLocks/>
          </p:cNvSpPr>
          <p:nvPr/>
        </p:nvSpPr>
        <p:spPr>
          <a:xfrm>
            <a:off x="617726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05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EBD12D-524D-2470-AD73-B9E73523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1181100"/>
            <a:ext cx="3125785" cy="3486150"/>
          </a:xfrm>
        </p:spPr>
        <p:txBody>
          <a:bodyPr/>
          <a:lstStyle/>
          <a:p>
            <a:r>
              <a:rPr lang="ru-RU" sz="1600" dirty="0"/>
              <a:t>Для начальной школы: </a:t>
            </a:r>
          </a:p>
          <a:p>
            <a:pPr marL="177800" indent="0">
              <a:buNone/>
            </a:pPr>
            <a:r>
              <a:rPr lang="ru-RU" sz="1600" dirty="0"/>
              <a:t>герои «</a:t>
            </a:r>
            <a:r>
              <a:rPr lang="ru-RU" sz="1600" dirty="0" err="1"/>
              <a:t>Смешариков</a:t>
            </a:r>
            <a:r>
              <a:rPr lang="ru-RU" sz="1600" dirty="0"/>
              <a:t>» создают свой бизнес, выполняют повседневные задачи, зарабатывают значки достижений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A0A618-0C19-7560-FEA7-41E8E1AD8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175" y="1567256"/>
            <a:ext cx="4822825" cy="32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546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ямоугольник"/>
          <p:cNvSpPr/>
          <p:nvPr/>
        </p:nvSpPr>
        <p:spPr>
          <a:xfrm>
            <a:off x="5005976" y="603022"/>
            <a:ext cx="1118946" cy="48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20" name="Прямоугольник"/>
          <p:cNvSpPr/>
          <p:nvPr/>
        </p:nvSpPr>
        <p:spPr>
          <a:xfrm>
            <a:off x="4804857" y="678682"/>
            <a:ext cx="1341361" cy="334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7. Настольная игра «Не в деньгах счастье»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4CF86BD7-E8BE-F040-BAC3-A689A0E4A401}"/>
              </a:ext>
            </a:extLst>
          </p:cNvPr>
          <p:cNvSpPr txBox="1">
            <a:spLocks/>
          </p:cNvSpPr>
          <p:nvPr/>
        </p:nvSpPr>
        <p:spPr>
          <a:xfrm>
            <a:off x="337661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endParaRPr lang="ru-RU" sz="1050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EE65687A-B284-EF4A-9E41-E7FF754A2360}"/>
              </a:ext>
            </a:extLst>
          </p:cNvPr>
          <p:cNvSpPr txBox="1">
            <a:spLocks/>
          </p:cNvSpPr>
          <p:nvPr/>
        </p:nvSpPr>
        <p:spPr>
          <a:xfrm>
            <a:off x="6177264" y="1916431"/>
            <a:ext cx="2596169" cy="250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ru-RU" sz="105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EBD12D-524D-2470-AD73-B9E73523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833120"/>
            <a:ext cx="2638106" cy="3834130"/>
          </a:xfrm>
        </p:spPr>
        <p:txBody>
          <a:bodyPr/>
          <a:lstStyle/>
          <a:p>
            <a:r>
              <a:rPr lang="ru-RU" sz="1600" dirty="0"/>
              <a:t>Два варианта игры: для возраста 9+ и для возраста 14+</a:t>
            </a:r>
          </a:p>
          <a:p>
            <a:r>
              <a:rPr lang="ru-RU" sz="1600" dirty="0"/>
              <a:t>Материалы игры выложены на сайт, их можно распечатать и проводить игры и турниры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B9768E-E62A-46F8-4974-98C6862F8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98" y="1089063"/>
            <a:ext cx="6003646" cy="40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88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866</Words>
  <Application>Microsoft Office PowerPoint</Application>
  <PresentationFormat>Экран (16:9)</PresentationFormat>
  <Paragraphs>53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FuturaPT</vt:lpstr>
      <vt:lpstr>Helvetica Neue</vt:lpstr>
      <vt:lpstr>Helvetica Neue Light</vt:lpstr>
      <vt:lpstr>Helvetica Neue Medium</vt:lpstr>
      <vt:lpstr>Proxima Nova Rg</vt:lpstr>
      <vt:lpstr>Wingdings</vt:lpstr>
      <vt:lpstr>White</vt:lpstr>
      <vt:lpstr>Использование игровых технологий при обучении финансовой грамотности</vt:lpstr>
      <vt:lpstr>Форматы игровых занятий</vt:lpstr>
      <vt:lpstr>1. Практические задания, кейсы</vt:lpstr>
      <vt:lpstr>2. Викторины, квизы</vt:lpstr>
      <vt:lpstr>3. Дебаты</vt:lpstr>
      <vt:lpstr>4. Станционные игры, квесты</vt:lpstr>
      <vt:lpstr>5. Игры на стыке разных предметов</vt:lpstr>
      <vt:lpstr>6. Онлайн игра «Смешарики в мире финансов»</vt:lpstr>
      <vt:lpstr>7. Настольная игра «Не в деньгах счастье»</vt:lpstr>
      <vt:lpstr>Полезные ссылки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Татьяна Воротникова</cp:lastModifiedBy>
  <cp:revision>53</cp:revision>
  <dcterms:modified xsi:type="dcterms:W3CDTF">2022-06-07T10:04:44Z</dcterms:modified>
</cp:coreProperties>
</file>