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2" r:id="rId1"/>
  </p:sldMasterIdLst>
  <p:notesMasterIdLst>
    <p:notesMasterId r:id="rId28"/>
  </p:notesMasterIdLst>
  <p:sldIdLst>
    <p:sldId id="256" r:id="rId2"/>
    <p:sldId id="446" r:id="rId3"/>
    <p:sldId id="447" r:id="rId4"/>
    <p:sldId id="452" r:id="rId5"/>
    <p:sldId id="469" r:id="rId6"/>
    <p:sldId id="400" r:id="rId7"/>
    <p:sldId id="456" r:id="rId8"/>
    <p:sldId id="445" r:id="rId9"/>
    <p:sldId id="442" r:id="rId10"/>
    <p:sldId id="470" r:id="rId11"/>
    <p:sldId id="411" r:id="rId12"/>
    <p:sldId id="410" r:id="rId13"/>
    <p:sldId id="472" r:id="rId14"/>
    <p:sldId id="473" r:id="rId15"/>
    <p:sldId id="474" r:id="rId16"/>
    <p:sldId id="468" r:id="rId17"/>
    <p:sldId id="413" r:id="rId18"/>
    <p:sldId id="415" r:id="rId19"/>
    <p:sldId id="475" r:id="rId20"/>
    <p:sldId id="476" r:id="rId21"/>
    <p:sldId id="467" r:id="rId22"/>
    <p:sldId id="438" r:id="rId23"/>
    <p:sldId id="423" r:id="rId24"/>
    <p:sldId id="471" r:id="rId25"/>
    <p:sldId id="477" r:id="rId26"/>
    <p:sldId id="39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EB439-A506-4056-B501-AFE107CC6DE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553B3-985D-4F8B-8EF2-90F3FD80AD3B}">
      <dgm:prSet phldrT="[Текст]" custT="1"/>
      <dgm:spPr/>
      <dgm:t>
        <a:bodyPr/>
        <a:lstStyle/>
        <a:p>
          <a:pPr algn="ctr"/>
          <a:r>
            <a:rPr lang="ru-RU" sz="2800" b="1" kern="1200" dirty="0">
              <a:latin typeface="HSE Sans" panose="02000000000000000000" pitchFamily="50" charset="-52"/>
              <a:ea typeface="Tahoma" charset="0"/>
              <a:cs typeface="Tahoma" charset="0"/>
            </a:rPr>
            <a:t>Перечень олимпиад школьников</a:t>
          </a:r>
          <a:endParaRPr lang="ru-RU" sz="2800" b="1" kern="1200" dirty="0">
            <a:solidFill>
              <a:prstClr val="black"/>
            </a:solidFill>
            <a:latin typeface="HSE Sans" panose="02000000000000000000" pitchFamily="50" charset="-52"/>
            <a:ea typeface="Tahoma" charset="0"/>
            <a:cs typeface="Tahoma" charset="0"/>
          </a:endParaRPr>
        </a:p>
      </dgm:t>
    </dgm:pt>
    <dgm:pt modelId="{E1EC9001-FCFC-4BA4-B145-6D58522225CC}" type="parTrans" cxnId="{FF095A42-6E65-4C7A-9E12-BC98373EC42E}">
      <dgm:prSet/>
      <dgm:spPr/>
      <dgm:t>
        <a:bodyPr/>
        <a:lstStyle/>
        <a:p>
          <a:endParaRPr lang="ru-RU"/>
        </a:p>
      </dgm:t>
    </dgm:pt>
    <dgm:pt modelId="{1D091E82-B444-4A92-9245-501B84FAB2E9}" type="sibTrans" cxnId="{FF095A42-6E65-4C7A-9E12-BC98373EC42E}">
      <dgm:prSet/>
      <dgm:spPr/>
      <dgm:t>
        <a:bodyPr/>
        <a:lstStyle/>
        <a:p>
          <a:endParaRPr lang="ru-RU"/>
        </a:p>
      </dgm:t>
    </dgm:pt>
    <dgm:pt modelId="{CBDB9A6E-2931-4E72-9DC3-0C9194EDD18B}">
      <dgm:prSet phldrT="[Текст]" custT="1"/>
      <dgm:spPr/>
      <dgm:t>
        <a:bodyPr/>
        <a:lstStyle/>
        <a:p>
          <a:pPr algn="ctr"/>
          <a:r>
            <a:rPr lang="ru-RU" sz="2800" b="1" kern="1200" dirty="0">
              <a:latin typeface="HSE Sans" panose="02000000000000000000" pitchFamily="50" charset="-52"/>
              <a:ea typeface="Tahoma" charset="0"/>
              <a:cs typeface="Tahoma" charset="0"/>
            </a:rPr>
            <a:t>Порядок проведения олимпиад школьников</a:t>
          </a:r>
        </a:p>
        <a:p>
          <a:pPr algn="ctr"/>
          <a:r>
            <a:rPr lang="ru-RU" sz="24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SE Sans" panose="02000000000000000000" pitchFamily="50" charset="-52"/>
              <a:ea typeface="Tahoma" charset="0"/>
              <a:cs typeface="Tahoma" charset="0"/>
            </a:rPr>
            <a:t>обновлен 22 июля 2022 г</a:t>
          </a:r>
          <a:r>
            <a:rPr lang="ru-RU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SE Sans" panose="02000000000000000000" pitchFamily="50" charset="-52"/>
              <a:ea typeface="Tahoma" charset="0"/>
              <a:cs typeface="Tahoma" charset="0"/>
            </a:rPr>
            <a:t>.</a:t>
          </a:r>
        </a:p>
      </dgm:t>
    </dgm:pt>
    <dgm:pt modelId="{263814BA-7C5C-483B-A2CA-98809FA49F77}" type="sibTrans" cxnId="{79D68DC4-E99C-43FA-B351-F5D80311EE2A}">
      <dgm:prSet/>
      <dgm:spPr/>
      <dgm:t>
        <a:bodyPr/>
        <a:lstStyle/>
        <a:p>
          <a:endParaRPr lang="ru-RU"/>
        </a:p>
      </dgm:t>
    </dgm:pt>
    <dgm:pt modelId="{685C7713-8279-424B-AFBF-E09869A747A2}" type="parTrans" cxnId="{79D68DC4-E99C-43FA-B351-F5D80311EE2A}">
      <dgm:prSet/>
      <dgm:spPr/>
      <dgm:t>
        <a:bodyPr/>
        <a:lstStyle/>
        <a:p>
          <a:endParaRPr lang="ru-RU"/>
        </a:p>
      </dgm:t>
    </dgm:pt>
    <dgm:pt modelId="{9831B209-9318-4F5D-A92A-ED2C8229E619}" type="pres">
      <dgm:prSet presAssocID="{678EB439-A506-4056-B501-AFE107CC6DEE}" presName="Name0" presStyleCnt="0">
        <dgm:presLayoutVars>
          <dgm:dir/>
        </dgm:presLayoutVars>
      </dgm:prSet>
      <dgm:spPr/>
    </dgm:pt>
    <dgm:pt modelId="{A340FDBE-CEDB-4A32-A516-D170BFED6AF3}" type="pres">
      <dgm:prSet presAssocID="{CBDB9A6E-2931-4E72-9DC3-0C9194EDD18B}" presName="composite" presStyleCnt="0"/>
      <dgm:spPr/>
    </dgm:pt>
    <dgm:pt modelId="{55F49212-7D48-43CB-8E74-A23AAF74B137}" type="pres">
      <dgm:prSet presAssocID="{CBDB9A6E-2931-4E72-9DC3-0C9194EDD18B}" presName="Image" presStyleLbl="alignNode1" presStyleIdx="0" presStyleCnt="2" custScaleY="13200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8205D75-A83E-4E17-A5D8-3AC764A919A3}" type="pres">
      <dgm:prSet presAssocID="{CBDB9A6E-2931-4E72-9DC3-0C9194EDD18B}" presName="Parent" presStyleLbl="revTx" presStyleIdx="0" presStyleCnt="2">
        <dgm:presLayoutVars>
          <dgm:bulletEnabled val="1"/>
        </dgm:presLayoutVars>
      </dgm:prSet>
      <dgm:spPr/>
    </dgm:pt>
    <dgm:pt modelId="{8B40E834-5523-41D8-A8AD-E92170BBB964}" type="pres">
      <dgm:prSet presAssocID="{263814BA-7C5C-483B-A2CA-98809FA49F77}" presName="sibTrans" presStyleCnt="0"/>
      <dgm:spPr/>
    </dgm:pt>
    <dgm:pt modelId="{DE091360-EFAE-49C2-AB69-56BA3D2C9818}" type="pres">
      <dgm:prSet presAssocID="{E62553B3-985D-4F8B-8EF2-90F3FD80AD3B}" presName="composite" presStyleCnt="0"/>
      <dgm:spPr/>
    </dgm:pt>
    <dgm:pt modelId="{D0F5204E-F283-445F-AA18-3F14FAE5F1E7}" type="pres">
      <dgm:prSet presAssocID="{E62553B3-985D-4F8B-8EF2-90F3FD80AD3B}" presName="Image" presStyleLbl="alignNode1" presStyleIdx="1" presStyleCnt="2" custScaleY="132549" custLinFactNeighborX="-1061" custLinFactNeighborY="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5D994CB-7CDF-4608-956D-CCBF06A572DB}" type="pres">
      <dgm:prSet presAssocID="{E62553B3-985D-4F8B-8EF2-90F3FD80AD3B}" presName="Parent" presStyleLbl="revTx" presStyleIdx="1" presStyleCnt="2">
        <dgm:presLayoutVars>
          <dgm:bulletEnabled val="1"/>
        </dgm:presLayoutVars>
      </dgm:prSet>
      <dgm:spPr/>
    </dgm:pt>
  </dgm:ptLst>
  <dgm:cxnLst>
    <dgm:cxn modelId="{9EC0C25C-5FFA-4B8E-A47D-2530A4586BE9}" type="presOf" srcId="{E62553B3-985D-4F8B-8EF2-90F3FD80AD3B}" destId="{A5D994CB-7CDF-4608-956D-CCBF06A572DB}" srcOrd="0" destOrd="0" presId="urn:microsoft.com/office/officeart/2008/layout/PictureAccentBlocks"/>
    <dgm:cxn modelId="{FF095A42-6E65-4C7A-9E12-BC98373EC42E}" srcId="{678EB439-A506-4056-B501-AFE107CC6DEE}" destId="{E62553B3-985D-4F8B-8EF2-90F3FD80AD3B}" srcOrd="1" destOrd="0" parTransId="{E1EC9001-FCFC-4BA4-B145-6D58522225CC}" sibTransId="{1D091E82-B444-4A92-9245-501B84FAB2E9}"/>
    <dgm:cxn modelId="{A53F0A7E-AFE1-468E-A28D-2E4BA1A07D30}" type="presOf" srcId="{678EB439-A506-4056-B501-AFE107CC6DEE}" destId="{9831B209-9318-4F5D-A92A-ED2C8229E619}" srcOrd="0" destOrd="0" presId="urn:microsoft.com/office/officeart/2008/layout/PictureAccentBlocks"/>
    <dgm:cxn modelId="{79D68DC4-E99C-43FA-B351-F5D80311EE2A}" srcId="{678EB439-A506-4056-B501-AFE107CC6DEE}" destId="{CBDB9A6E-2931-4E72-9DC3-0C9194EDD18B}" srcOrd="0" destOrd="0" parTransId="{685C7713-8279-424B-AFBF-E09869A747A2}" sibTransId="{263814BA-7C5C-483B-A2CA-98809FA49F77}"/>
    <dgm:cxn modelId="{28CB30D0-9566-471B-898E-6C0BFB675165}" type="presOf" srcId="{CBDB9A6E-2931-4E72-9DC3-0C9194EDD18B}" destId="{F8205D75-A83E-4E17-A5D8-3AC764A919A3}" srcOrd="0" destOrd="0" presId="urn:microsoft.com/office/officeart/2008/layout/PictureAccentBlocks"/>
    <dgm:cxn modelId="{9BE92EBD-AD8F-4C3A-8B49-CD0F2AB0C318}" type="presParOf" srcId="{9831B209-9318-4F5D-A92A-ED2C8229E619}" destId="{A340FDBE-CEDB-4A32-A516-D170BFED6AF3}" srcOrd="0" destOrd="0" presId="urn:microsoft.com/office/officeart/2008/layout/PictureAccentBlocks"/>
    <dgm:cxn modelId="{7B9D4DF3-F7F5-4292-9069-3A840A377731}" type="presParOf" srcId="{A340FDBE-CEDB-4A32-A516-D170BFED6AF3}" destId="{55F49212-7D48-43CB-8E74-A23AAF74B137}" srcOrd="0" destOrd="0" presId="urn:microsoft.com/office/officeart/2008/layout/PictureAccentBlocks"/>
    <dgm:cxn modelId="{E6A3E648-F402-476A-84EA-14E2EE051499}" type="presParOf" srcId="{A340FDBE-CEDB-4A32-A516-D170BFED6AF3}" destId="{F8205D75-A83E-4E17-A5D8-3AC764A919A3}" srcOrd="1" destOrd="0" presId="urn:microsoft.com/office/officeart/2008/layout/PictureAccentBlocks"/>
    <dgm:cxn modelId="{7F3701CC-7D76-4BA3-A989-F235C8FA1298}" type="presParOf" srcId="{9831B209-9318-4F5D-A92A-ED2C8229E619}" destId="{8B40E834-5523-41D8-A8AD-E92170BBB964}" srcOrd="1" destOrd="0" presId="urn:microsoft.com/office/officeart/2008/layout/PictureAccentBlocks"/>
    <dgm:cxn modelId="{8B5ED3CC-2EE3-4E32-86E3-0B3AC6B53753}" type="presParOf" srcId="{9831B209-9318-4F5D-A92A-ED2C8229E619}" destId="{DE091360-EFAE-49C2-AB69-56BA3D2C9818}" srcOrd="2" destOrd="0" presId="urn:microsoft.com/office/officeart/2008/layout/PictureAccentBlocks"/>
    <dgm:cxn modelId="{B545ECF8-2B72-4B4B-971D-0FFBA953388A}" type="presParOf" srcId="{DE091360-EFAE-49C2-AB69-56BA3D2C9818}" destId="{D0F5204E-F283-445F-AA18-3F14FAE5F1E7}" srcOrd="0" destOrd="0" presId="urn:microsoft.com/office/officeart/2008/layout/PictureAccentBlocks"/>
    <dgm:cxn modelId="{69196E9F-0747-4FE1-B1DD-C63DF7B39C26}" type="presParOf" srcId="{DE091360-EFAE-49C2-AB69-56BA3D2C9818}" destId="{A5D994CB-7CDF-4608-956D-CCBF06A572DB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EB439-A506-4056-B501-AFE107CC6DE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53B370-CD3F-4BFA-8C24-085DE54674BF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HSE Sans" panose="02000000000000000000" pitchFamily="50" charset="-52"/>
              <a:ea typeface="Tahoma" charset="0"/>
              <a:cs typeface="Tahoma" charset="0"/>
            </a:rPr>
            <a:t>Положение об олимпиаде</a:t>
          </a:r>
        </a:p>
      </dgm:t>
    </dgm:pt>
    <dgm:pt modelId="{D4AC19B9-2DEC-4BD5-AF70-6EEDDB90DEA6}" type="parTrans" cxnId="{74A90F1F-3ED3-4C23-A024-9A66A8F20E20}">
      <dgm:prSet/>
      <dgm:spPr/>
      <dgm:t>
        <a:bodyPr/>
        <a:lstStyle/>
        <a:p>
          <a:endParaRPr lang="ru-RU"/>
        </a:p>
      </dgm:t>
    </dgm:pt>
    <dgm:pt modelId="{E5785612-E8CE-495F-823F-B8ABE1498FF2}" type="sibTrans" cxnId="{74A90F1F-3ED3-4C23-A024-9A66A8F20E20}">
      <dgm:prSet/>
      <dgm:spPr/>
      <dgm:t>
        <a:bodyPr/>
        <a:lstStyle/>
        <a:p>
          <a:endParaRPr lang="ru-RU"/>
        </a:p>
      </dgm:t>
    </dgm:pt>
    <dgm:pt modelId="{573CC2BC-D450-4775-B70A-22A36F90E99C}">
      <dgm:prSet custT="1"/>
      <dgm:spPr/>
      <dgm:t>
        <a:bodyPr/>
        <a:lstStyle/>
        <a:p>
          <a:pPr algn="ctr"/>
          <a:r>
            <a:rPr lang="ru-RU" sz="2800" b="1" kern="1200" dirty="0">
              <a:latin typeface="HSE Sans" panose="02000000000000000000" pitchFamily="50" charset="-52"/>
              <a:ea typeface="Tahoma" charset="0"/>
              <a:cs typeface="Tahoma" charset="0"/>
            </a:rPr>
            <a:t>Регламент олимпиады</a:t>
          </a:r>
          <a:endParaRPr lang="ru-RU" sz="2800" b="1" kern="1200" dirty="0">
            <a:solidFill>
              <a:prstClr val="black"/>
            </a:solidFill>
            <a:latin typeface="HSE Sans" panose="02000000000000000000" pitchFamily="50" charset="-52"/>
            <a:ea typeface="Tahoma" charset="0"/>
            <a:cs typeface="Tahoma" charset="0"/>
          </a:endParaRPr>
        </a:p>
      </dgm:t>
    </dgm:pt>
    <dgm:pt modelId="{01929642-FBB3-4DCF-8DA2-D0140509FFAC}" type="parTrans" cxnId="{C7D68B70-8F0C-4AF6-8F33-B36FFBD1E91C}">
      <dgm:prSet/>
      <dgm:spPr/>
      <dgm:t>
        <a:bodyPr/>
        <a:lstStyle/>
        <a:p>
          <a:endParaRPr lang="ru-RU"/>
        </a:p>
      </dgm:t>
    </dgm:pt>
    <dgm:pt modelId="{1F452D5B-70B0-4037-8C62-86BA5A1BB753}" type="sibTrans" cxnId="{C7D68B70-8F0C-4AF6-8F33-B36FFBD1E91C}">
      <dgm:prSet/>
      <dgm:spPr/>
      <dgm:t>
        <a:bodyPr/>
        <a:lstStyle/>
        <a:p>
          <a:endParaRPr lang="ru-RU"/>
        </a:p>
      </dgm:t>
    </dgm:pt>
    <dgm:pt modelId="{E2F54827-3F56-4E11-BE10-237160CF87A6}" type="pres">
      <dgm:prSet presAssocID="{678EB439-A506-4056-B501-AFE107CC6DEE}" presName="Name0" presStyleCnt="0">
        <dgm:presLayoutVars>
          <dgm:dir/>
        </dgm:presLayoutVars>
      </dgm:prSet>
      <dgm:spPr/>
    </dgm:pt>
    <dgm:pt modelId="{368C4BAB-240F-4A2B-9617-D1DFF4F73AFA}" type="pres">
      <dgm:prSet presAssocID="{3A53B370-CD3F-4BFA-8C24-085DE54674BF}" presName="composite" presStyleCnt="0"/>
      <dgm:spPr/>
    </dgm:pt>
    <dgm:pt modelId="{CD4672A2-CC86-4468-AC9A-AD5C85A960FB}" type="pres">
      <dgm:prSet presAssocID="{3A53B370-CD3F-4BFA-8C24-085DE54674BF}" presName="Image" presStyleLbl="alignNode1" presStyleIdx="0" presStyleCnt="2" custScaleX="76625" custScaleY="110962" custLinFactNeighborX="-8039" custLinFactNeighborY="-20833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1357D963-0793-4626-867A-DD2EA8BB7CB1}" type="pres">
      <dgm:prSet presAssocID="{3A53B370-CD3F-4BFA-8C24-085DE54674BF}" presName="Parent" presStyleLbl="revTx" presStyleIdx="0" presStyleCnt="2" custLinFactNeighborX="5290" custLinFactNeighborY="-22661">
        <dgm:presLayoutVars>
          <dgm:bulletEnabled val="1"/>
        </dgm:presLayoutVars>
      </dgm:prSet>
      <dgm:spPr/>
    </dgm:pt>
    <dgm:pt modelId="{00B84C15-675C-458C-B488-2CE3DAD7E9F9}" type="pres">
      <dgm:prSet presAssocID="{E5785612-E8CE-495F-823F-B8ABE1498FF2}" presName="sibTrans" presStyleCnt="0"/>
      <dgm:spPr/>
    </dgm:pt>
    <dgm:pt modelId="{FE5815F0-1CC1-4579-80F8-B20436C6016D}" type="pres">
      <dgm:prSet presAssocID="{573CC2BC-D450-4775-B70A-22A36F90E99C}" presName="composite" presStyleCnt="0"/>
      <dgm:spPr/>
    </dgm:pt>
    <dgm:pt modelId="{C639FFFD-837E-4DBA-873D-3D696E6E0546}" type="pres">
      <dgm:prSet presAssocID="{573CC2BC-D450-4775-B70A-22A36F90E99C}" presName="Image" presStyleLbl="alignNode1" presStyleIdx="1" presStyleCnt="2" custScaleX="76031" custScaleY="109396" custLinFactNeighborX="-12026" custLinFactNeighborY="-20310"/>
      <dgm:spPr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04411390-12D7-4B65-AF82-401E6CD26A98}" type="pres">
      <dgm:prSet presAssocID="{573CC2BC-D450-4775-B70A-22A36F90E99C}" presName="Parent" presStyleLbl="revTx" presStyleIdx="1" presStyleCnt="2" custLinFactNeighborX="-7888" custLinFactNeighborY="-20748">
        <dgm:presLayoutVars>
          <dgm:bulletEnabled val="1"/>
        </dgm:presLayoutVars>
      </dgm:prSet>
      <dgm:spPr/>
    </dgm:pt>
  </dgm:ptLst>
  <dgm:cxnLst>
    <dgm:cxn modelId="{EB71441A-DA1B-41D0-B689-09EF0BE8FF13}" type="presOf" srcId="{3A53B370-CD3F-4BFA-8C24-085DE54674BF}" destId="{1357D963-0793-4626-867A-DD2EA8BB7CB1}" srcOrd="0" destOrd="0" presId="urn:microsoft.com/office/officeart/2008/layout/PictureAccentBlocks"/>
    <dgm:cxn modelId="{74A90F1F-3ED3-4C23-A024-9A66A8F20E20}" srcId="{678EB439-A506-4056-B501-AFE107CC6DEE}" destId="{3A53B370-CD3F-4BFA-8C24-085DE54674BF}" srcOrd="0" destOrd="0" parTransId="{D4AC19B9-2DEC-4BD5-AF70-6EEDDB90DEA6}" sibTransId="{E5785612-E8CE-495F-823F-B8ABE1498FF2}"/>
    <dgm:cxn modelId="{7490814D-0FB0-49D2-885E-322C91275337}" type="presOf" srcId="{573CC2BC-D450-4775-B70A-22A36F90E99C}" destId="{04411390-12D7-4B65-AF82-401E6CD26A98}" srcOrd="0" destOrd="0" presId="urn:microsoft.com/office/officeart/2008/layout/PictureAccentBlocks"/>
    <dgm:cxn modelId="{C7D68B70-8F0C-4AF6-8F33-B36FFBD1E91C}" srcId="{678EB439-A506-4056-B501-AFE107CC6DEE}" destId="{573CC2BC-D450-4775-B70A-22A36F90E99C}" srcOrd="1" destOrd="0" parTransId="{01929642-FBB3-4DCF-8DA2-D0140509FFAC}" sibTransId="{1F452D5B-70B0-4037-8C62-86BA5A1BB753}"/>
    <dgm:cxn modelId="{6915D359-9E42-4109-A4E6-1C90D9309D78}" type="presOf" srcId="{678EB439-A506-4056-B501-AFE107CC6DEE}" destId="{E2F54827-3F56-4E11-BE10-237160CF87A6}" srcOrd="0" destOrd="0" presId="urn:microsoft.com/office/officeart/2008/layout/PictureAccentBlocks"/>
    <dgm:cxn modelId="{8ECEC35D-E917-4DA4-846F-4F4035598B8E}" type="presParOf" srcId="{E2F54827-3F56-4E11-BE10-237160CF87A6}" destId="{368C4BAB-240F-4A2B-9617-D1DFF4F73AFA}" srcOrd="0" destOrd="0" presId="urn:microsoft.com/office/officeart/2008/layout/PictureAccentBlocks"/>
    <dgm:cxn modelId="{C58F4BED-6A92-4D1A-97B8-66F6D0C62CE6}" type="presParOf" srcId="{368C4BAB-240F-4A2B-9617-D1DFF4F73AFA}" destId="{CD4672A2-CC86-4468-AC9A-AD5C85A960FB}" srcOrd="0" destOrd="0" presId="urn:microsoft.com/office/officeart/2008/layout/PictureAccentBlocks"/>
    <dgm:cxn modelId="{1905A016-B63F-4AB3-8577-5123D7E18D56}" type="presParOf" srcId="{368C4BAB-240F-4A2B-9617-D1DFF4F73AFA}" destId="{1357D963-0793-4626-867A-DD2EA8BB7CB1}" srcOrd="1" destOrd="0" presId="urn:microsoft.com/office/officeart/2008/layout/PictureAccentBlocks"/>
    <dgm:cxn modelId="{A95A074F-078E-4A68-8A4D-C2EC8A739711}" type="presParOf" srcId="{E2F54827-3F56-4E11-BE10-237160CF87A6}" destId="{00B84C15-675C-458C-B488-2CE3DAD7E9F9}" srcOrd="1" destOrd="0" presId="urn:microsoft.com/office/officeart/2008/layout/PictureAccentBlocks"/>
    <dgm:cxn modelId="{C42603E4-2331-4E4C-9910-BED23083098F}" type="presParOf" srcId="{E2F54827-3F56-4E11-BE10-237160CF87A6}" destId="{FE5815F0-1CC1-4579-80F8-B20436C6016D}" srcOrd="2" destOrd="0" presId="urn:microsoft.com/office/officeart/2008/layout/PictureAccentBlocks"/>
    <dgm:cxn modelId="{4D943571-AE8E-4CAF-A5B0-D0C7D53CB6CC}" type="presParOf" srcId="{FE5815F0-1CC1-4579-80F8-B20436C6016D}" destId="{C639FFFD-837E-4DBA-873D-3D696E6E0546}" srcOrd="0" destOrd="0" presId="urn:microsoft.com/office/officeart/2008/layout/PictureAccentBlocks"/>
    <dgm:cxn modelId="{D9B9A1FB-3FB8-4C4D-AA39-C746E7640585}" type="presParOf" srcId="{FE5815F0-1CC1-4579-80F8-B20436C6016D}" destId="{04411390-12D7-4B65-AF82-401E6CD26A98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49212-7D48-43CB-8E74-A23AAF74B137}">
      <dsp:nvSpPr>
        <dsp:cNvPr id="0" name=""/>
        <dsp:cNvSpPr/>
      </dsp:nvSpPr>
      <dsp:spPr>
        <a:xfrm>
          <a:off x="866079" y="1036318"/>
          <a:ext cx="4307607" cy="568634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05D75-A83E-4E17-A5D8-3AC764A919A3}">
      <dsp:nvSpPr>
        <dsp:cNvPr id="0" name=""/>
        <dsp:cNvSpPr/>
      </dsp:nvSpPr>
      <dsp:spPr>
        <a:xfrm rot="16200000">
          <a:off x="-1718484" y="3448729"/>
          <a:ext cx="4307607" cy="861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HSE Sans" panose="02000000000000000000" pitchFamily="50" charset="-52"/>
              <a:ea typeface="Tahoma" charset="0"/>
              <a:cs typeface="Tahoma" charset="0"/>
            </a:rPr>
            <a:t>Порядок проведения олимпиад школьников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SE Sans" panose="02000000000000000000" pitchFamily="50" charset="-52"/>
              <a:ea typeface="Tahoma" charset="0"/>
              <a:cs typeface="Tahoma" charset="0"/>
            </a:rPr>
            <a:t>обновлен 22 июля 2022 г</a:t>
          </a:r>
          <a:r>
            <a:rPr lang="ru-RU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SE Sans" panose="02000000000000000000" pitchFamily="50" charset="-52"/>
              <a:ea typeface="Tahoma" charset="0"/>
              <a:cs typeface="Tahoma" charset="0"/>
            </a:rPr>
            <a:t>.</a:t>
          </a:r>
        </a:p>
      </dsp:txBody>
      <dsp:txXfrm>
        <a:off x="-1718484" y="3448729"/>
        <a:ext cx="4307607" cy="861521"/>
      </dsp:txXfrm>
    </dsp:sp>
    <dsp:sp modelId="{D0F5204E-F283-445F-AA18-3F14FAE5F1E7}">
      <dsp:nvSpPr>
        <dsp:cNvPr id="0" name=""/>
        <dsp:cNvSpPr/>
      </dsp:nvSpPr>
      <dsp:spPr>
        <a:xfrm>
          <a:off x="5990166" y="1024645"/>
          <a:ext cx="4307607" cy="570969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994CB-7CDF-4608-956D-CCBF06A572DB}">
      <dsp:nvSpPr>
        <dsp:cNvPr id="0" name=""/>
        <dsp:cNvSpPr/>
      </dsp:nvSpPr>
      <dsp:spPr>
        <a:xfrm rot="16200000">
          <a:off x="3451305" y="3448729"/>
          <a:ext cx="4307607" cy="861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HSE Sans" panose="02000000000000000000" pitchFamily="50" charset="-52"/>
              <a:ea typeface="Tahoma" charset="0"/>
              <a:cs typeface="Tahoma" charset="0"/>
            </a:rPr>
            <a:t>Перечень олимпиад школьников</a:t>
          </a:r>
          <a:endParaRPr lang="ru-RU" sz="2800" b="1" kern="1200" dirty="0">
            <a:solidFill>
              <a:prstClr val="black"/>
            </a:solidFill>
            <a:latin typeface="HSE Sans" panose="02000000000000000000" pitchFamily="50" charset="-52"/>
            <a:ea typeface="Tahoma" charset="0"/>
            <a:cs typeface="Tahoma" charset="0"/>
          </a:endParaRPr>
        </a:p>
      </dsp:txBody>
      <dsp:txXfrm>
        <a:off x="3451305" y="3448729"/>
        <a:ext cx="4307607" cy="861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672A2-CC86-4468-AC9A-AD5C85A960FB}">
      <dsp:nvSpPr>
        <dsp:cNvPr id="0" name=""/>
        <dsp:cNvSpPr/>
      </dsp:nvSpPr>
      <dsp:spPr>
        <a:xfrm>
          <a:off x="1223217" y="1010603"/>
          <a:ext cx="3933974" cy="569685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7D963-0793-4626-867A-DD2EA8BB7CB1}">
      <dsp:nvSpPr>
        <dsp:cNvPr id="0" name=""/>
        <dsp:cNvSpPr/>
      </dsp:nvSpPr>
      <dsp:spPr>
        <a:xfrm rot="16200000">
          <a:off x="-1990217" y="3251775"/>
          <a:ext cx="5134061" cy="102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HSE Sans" panose="02000000000000000000" pitchFamily="50" charset="-52"/>
              <a:ea typeface="Tahoma" charset="0"/>
              <a:cs typeface="Tahoma" charset="0"/>
            </a:rPr>
            <a:t>Положение об олимпиаде</a:t>
          </a:r>
        </a:p>
      </dsp:txBody>
      <dsp:txXfrm>
        <a:off x="-1990217" y="3251775"/>
        <a:ext cx="5134061" cy="1026812"/>
      </dsp:txXfrm>
    </dsp:sp>
    <dsp:sp modelId="{C639FFFD-837E-4DBA-873D-3D696E6E0546}">
      <dsp:nvSpPr>
        <dsp:cNvPr id="0" name=""/>
        <dsp:cNvSpPr/>
      </dsp:nvSpPr>
      <dsp:spPr>
        <a:xfrm>
          <a:off x="6595334" y="1077654"/>
          <a:ext cx="3903478" cy="561645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11390-12D7-4B65-AF82-401E6CD26A98}">
      <dsp:nvSpPr>
        <dsp:cNvPr id="0" name=""/>
        <dsp:cNvSpPr/>
      </dsp:nvSpPr>
      <dsp:spPr>
        <a:xfrm rot="16200000">
          <a:off x="3436033" y="3349990"/>
          <a:ext cx="5134061" cy="102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HSE Sans" panose="02000000000000000000" pitchFamily="50" charset="-52"/>
              <a:ea typeface="Tahoma" charset="0"/>
              <a:cs typeface="Tahoma" charset="0"/>
            </a:rPr>
            <a:t>Регламент олимпиады</a:t>
          </a:r>
          <a:endParaRPr lang="ru-RU" sz="2800" b="1" kern="1200" dirty="0">
            <a:solidFill>
              <a:prstClr val="black"/>
            </a:solidFill>
            <a:latin typeface="HSE Sans" panose="02000000000000000000" pitchFamily="50" charset="-52"/>
            <a:ea typeface="Tahoma" charset="0"/>
            <a:cs typeface="Tahoma" charset="0"/>
          </a:endParaRPr>
        </a:p>
      </dsp:txBody>
      <dsp:txXfrm>
        <a:off x="3436033" y="3349990"/>
        <a:ext cx="5134061" cy="1026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B551E-1B77-FE4F-9AB8-0AA893AFE97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6E98-AE10-E54F-B141-3F108B45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2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5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9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1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01" name="Номер слайда 3"/>
          <p:cNvSpPr txBox="1"/>
          <p:nvPr/>
        </p:nvSpPr>
        <p:spPr>
          <a:xfrm>
            <a:off x="3849840" y="9430200"/>
            <a:ext cx="294588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17197CB-E208-4986-B959-BAB83DF6339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1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2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03E23-A612-4AD6-BE32-03275B98E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EE6983-C83B-452D-BC23-7D9AD9798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877DE-7485-4123-9C5C-5524C7A0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4534-C773-A044-B9EF-3D1B9B49E786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53662-243C-4339-AF47-7FD4D662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2E891-6E73-4C73-B315-81F6B376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320A0-1009-410F-8F51-33F978FE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9C8824-9B72-46C5-934D-5068763E5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B744F-B35E-4062-928A-A9A92A9C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375-58FD-204B-AF0B-260EBA25F279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ABC73-D454-4977-B84B-9BDC11CE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0B629-4006-48FB-B603-1207D5F8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C7FA5F-A01B-45C1-B346-C5A897951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FD5D47-6140-44B7-ACE6-303F625C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23358-5EA7-414D-88E2-28B6C8B9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D82C-EADE-DA4D-918C-DE9A39C49E46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B9AE3-3CFA-4B43-861D-FEA970FD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3FFD-8E18-446B-9A8F-5987360B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1AB-F481-B547-9C05-5C90699B129A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3C352-06D9-4BD6-B078-A94A3BAB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E031C-C139-46E6-BB41-48FF136C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5FF6E-48E5-4C61-A6B3-40816C6C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4B7-25D1-884A-B683-54F56E7453CC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51E72-A1DA-4B28-8EAC-EC6FB8D2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19988-256F-4DF9-AD4D-A926371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714B4-A1F6-4F19-9089-66D83CC8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D80509-54FD-4652-AA03-43E934F9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E5B33-E562-4484-8067-CBAD7657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2B8-7165-1546-874F-59279FC6B81D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AD50A3-E649-4E40-953B-F8FB8B64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099D-54A4-4B78-BC6A-9A4AD27E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3F6F1-3F4D-49CB-8075-91085E41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EA2B8-8E3A-4493-A995-B093EE26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DA0B4-E8A7-4FA5-A9FD-DCE38C229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AB27E8-1581-4327-9D18-10A64C72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D2DE-D00C-B642-94A7-549F95F514FA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61DA1-771E-4870-8D71-0F9A03A1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40AC8-0783-4FE4-B5BF-77479904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6C29C-36AC-4238-83D8-523757B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C1E2E-7BA5-47BA-A459-48D2E3DF4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70518-559E-4683-ADBA-789AF5BE9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6BEB59-7ECB-4F09-AC32-A48453ABA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0B95FA-88CC-41BC-A7C9-D90E99DB5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2291CA-DD8D-4AC5-8423-D4EDEDE8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FDD6-BDC1-B942-8365-B53DE7B0D94E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5F036B-DFFE-48A9-8332-1060B52F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F48CB9-049F-4E7E-A7EB-DADA5FF9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657AA-09C4-4448-8DA6-966D5BAE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3A0A2C-1515-424C-904A-8BF5D2F7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97EF-7140-FE4A-8DA7-E01886411750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526BC-9AA1-4175-AEA6-67367A59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16E1BC-9B3B-4500-A1D3-05C62C4A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8372B1-EB32-4293-886A-AE5F9DD2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92DA-F65B-9741-80AE-CB927042391D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2F2068-95F9-4F41-8662-BB0E51E1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20B8CD-4303-4D51-8032-4F61513A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E972E-F76F-47B4-9D58-3BFEB201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917CE-27ED-4C2B-998E-1EFA7D85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378EBB-4CE1-466D-A132-74A38CE44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0C81A6-31C5-4F89-AFF4-116A3559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DD6-CC91-4346-8062-59D6B5CB0E24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55E97-13C0-4F13-B631-64F25858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BC9FFC-9835-4567-BE7B-8141364B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8E0D0-0ADF-41B4-9441-C5B5B399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B77F00-203D-4877-9262-69D2E53B6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271271-6757-4436-AC0A-1F76D704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A56DFB-EF62-4FC9-90D2-63D2B40E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D823-4611-384F-AC74-8C0AAFF3539E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4214A-ED19-4D44-B556-CBBC2DFB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B3004-906D-44BB-A789-571572F1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02D69">
                <a:alpha val="52000"/>
              </a:srgbClr>
            </a:gs>
            <a:gs pos="34000">
              <a:schemeClr val="bg1">
                <a:alpha val="51000"/>
              </a:schemeClr>
            </a:gs>
            <a:gs pos="67000">
              <a:schemeClr val="bg1">
                <a:alpha val="51000"/>
              </a:schemeClr>
            </a:gs>
            <a:gs pos="100000">
              <a:srgbClr val="102D69">
                <a:alpha val="52000"/>
              </a:srgb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F8FA-394F-418E-AB72-27AC38F1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DE67C-8EC3-4EBE-97EB-A23F70388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98F38-E064-4E56-BE74-78EBE54AE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812A-487A-9C40-866B-55D298A0D412}" type="datetime1">
              <a:rPr lang="ru-RU" smtClean="0"/>
              <a:t>26.09.2022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EC8D3-38D2-470E-B9CF-4569AD135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6C0D9-1A07-42B4-9A68-C4EB17361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Hx5qwpWu6T9ln_Hgbv-llA/featur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lymp.hse.ru/mmo/materials-fin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a.hse.ru/bolim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ublication.pravo.gov.ru/Document/View/0001202207010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sv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lymp.hse.ru/mmo/financ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mc.hse.ru/olymp_20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47" y="1574539"/>
            <a:ext cx="11022106" cy="371138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Организация и условия проведения </a:t>
            </a:r>
            <a:b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Всероссийской олимпиады школьников </a:t>
            </a:r>
            <a:b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«Высшая проба» </a:t>
            </a:r>
            <a:b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по профилю «Финансовая грамотность»</a:t>
            </a:r>
            <a:br>
              <a:rPr lang="ru-RU" sz="3600" dirty="0">
                <a:solidFill>
                  <a:srgbClr val="102D69"/>
                </a:solidFill>
                <a:latin typeface="HSE Sans" panose="02000000000000000000" pitchFamily="50" charset="-52"/>
              </a:rPr>
            </a:br>
            <a:endParaRPr lang="ru-RU" sz="3600" b="1" dirty="0">
              <a:solidFill>
                <a:srgbClr val="102D69"/>
              </a:solidFill>
              <a:latin typeface="HSE Sans" panose="02000000000000000000" pitchFamily="50" charset="-52"/>
              <a:ea typeface="Comic Sans MS" charset="0"/>
              <a:cs typeface="Comic Sans MS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446" y="5782085"/>
            <a:ext cx="6257108" cy="18762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Леушина Дарья Сергеевна, </a:t>
            </a:r>
            <a:r>
              <a:rPr lang="ru-RU" sz="2000" b="1" dirty="0" err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зам.начальника</a:t>
            </a:r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отдела организации обучения педагогов ФМЦ НИУ ВШЭ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E8133-9A48-4E3E-8A5A-BE982D83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309" y="560533"/>
            <a:ext cx="1299382" cy="12993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AF07FD-C314-4D26-A9C3-BF94E519A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6309" y="4978831"/>
            <a:ext cx="1299382" cy="55517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2AD823-8031-4E14-90A7-CF83B3174287}"/>
              </a:ext>
            </a:extLst>
          </p:cNvPr>
          <p:cNvGrpSpPr/>
          <p:nvPr/>
        </p:nvGrpSpPr>
        <p:grpSpPr>
          <a:xfrm>
            <a:off x="11258550" y="0"/>
            <a:ext cx="933450" cy="6858001"/>
            <a:chOff x="11258551" y="0"/>
            <a:chExt cx="933450" cy="68580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81BFC8A-785C-4239-B8D5-06116585581E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CAE8477-FE04-4E49-B5C6-0CC0E686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87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648">
        <p14:pan dir="u"/>
      </p:transition>
    </mc:Choice>
    <mc:Fallback>
      <p:transition spd="slow" advTm="64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4" y="663476"/>
            <a:ext cx="11426891" cy="13614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Видеолекции</a:t>
            </a: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 ФМЦ НИУ ВШЭ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  <a:hlinkClick r:id="rId2"/>
              </a:rPr>
              <a:t>https://www.youtube.com/channel/UCHx5qwpWu6T9ln_Hgbv-llA/featured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endParaRPr lang="ru-RU" sz="2800" b="1" dirty="0">
              <a:solidFill>
                <a:srgbClr val="102D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D6E8AAE-D685-4306-B3F7-E40D1C7DE4E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9875EB-E2C5-4D8C-8303-4DAA6B5F6C7A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C81AAC7-A4DF-4883-A79F-5CF08F9FC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E0635-65EC-4BFF-B1E0-A8E18E919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369" y="1733550"/>
            <a:ext cx="9683262" cy="4823831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5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521" y="323851"/>
            <a:ext cx="9536271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Структура олимпиадных заданий 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I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этапа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149095"/>
              </p:ext>
            </p:extLst>
          </p:nvPr>
        </p:nvGraphicFramePr>
        <p:xfrm>
          <a:off x="538480" y="1362075"/>
          <a:ext cx="10627359" cy="4935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584">
                  <a:extLst>
                    <a:ext uri="{9D8B030D-6E8A-4147-A177-3AD203B41FA5}">
                      <a16:colId xmlns:a16="http://schemas.microsoft.com/office/drawing/2014/main" val="4117147924"/>
                    </a:ext>
                  </a:extLst>
                </a:gridCol>
                <a:gridCol w="857136">
                  <a:extLst>
                    <a:ext uri="{9D8B030D-6E8A-4147-A177-3AD203B41FA5}">
                      <a16:colId xmlns:a16="http://schemas.microsoft.com/office/drawing/2014/main" val="1439734256"/>
                    </a:ext>
                  </a:extLst>
                </a:gridCol>
                <a:gridCol w="590039">
                  <a:extLst>
                    <a:ext uri="{9D8B030D-6E8A-4147-A177-3AD203B41FA5}">
                      <a16:colId xmlns:a16="http://schemas.microsoft.com/office/drawing/2014/main" val="1524084067"/>
                    </a:ext>
                  </a:extLst>
                </a:gridCol>
                <a:gridCol w="983197">
                  <a:extLst>
                    <a:ext uri="{9D8B030D-6E8A-4147-A177-3AD203B41FA5}">
                      <a16:colId xmlns:a16="http://schemas.microsoft.com/office/drawing/2014/main" val="694940114"/>
                    </a:ext>
                  </a:extLst>
                </a:gridCol>
                <a:gridCol w="987084">
                  <a:extLst>
                    <a:ext uri="{9D8B030D-6E8A-4147-A177-3AD203B41FA5}">
                      <a16:colId xmlns:a16="http://schemas.microsoft.com/office/drawing/2014/main" val="2200171345"/>
                    </a:ext>
                  </a:extLst>
                </a:gridCol>
                <a:gridCol w="868835">
                  <a:extLst>
                    <a:ext uri="{9D8B030D-6E8A-4147-A177-3AD203B41FA5}">
                      <a16:colId xmlns:a16="http://schemas.microsoft.com/office/drawing/2014/main" val="3840730046"/>
                    </a:ext>
                  </a:extLst>
                </a:gridCol>
                <a:gridCol w="1005291">
                  <a:extLst>
                    <a:ext uri="{9D8B030D-6E8A-4147-A177-3AD203B41FA5}">
                      <a16:colId xmlns:a16="http://schemas.microsoft.com/office/drawing/2014/main" val="2939809458"/>
                    </a:ext>
                  </a:extLst>
                </a:gridCol>
                <a:gridCol w="972151">
                  <a:extLst>
                    <a:ext uri="{9D8B030D-6E8A-4147-A177-3AD203B41FA5}">
                      <a16:colId xmlns:a16="http://schemas.microsoft.com/office/drawing/2014/main" val="3667806026"/>
                    </a:ext>
                  </a:extLst>
                </a:gridCol>
                <a:gridCol w="1735883">
                  <a:extLst>
                    <a:ext uri="{9D8B030D-6E8A-4147-A177-3AD203B41FA5}">
                      <a16:colId xmlns:a16="http://schemas.microsoft.com/office/drawing/2014/main" val="4123921072"/>
                    </a:ext>
                  </a:extLst>
                </a:gridCol>
                <a:gridCol w="1788159">
                  <a:extLst>
                    <a:ext uri="{9D8B030D-6E8A-4147-A177-3AD203B41FA5}">
                      <a16:colId xmlns:a16="http://schemas.microsoft.com/office/drawing/2014/main" val="2519895907"/>
                    </a:ext>
                  </a:extLst>
                </a:gridCol>
              </a:tblGrid>
              <a:tr h="3286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Классы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Время состязания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кол-во вариантов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Структура заданий, баллы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Итого баллов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365988"/>
                  </a:ext>
                </a:extLst>
              </a:tr>
              <a:tr h="505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15566"/>
                  </a:ext>
                </a:extLst>
              </a:tr>
              <a:tr h="1946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несколько ответов                    (выбор ответов)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Соотнесение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вписать ответ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07468"/>
                  </a:ext>
                </a:extLst>
              </a:tr>
              <a:tr h="978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9-10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80 мин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6*3=18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2*5=10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12*6=72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18+10+72=100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138565"/>
                  </a:ext>
                </a:extLst>
              </a:tr>
              <a:tr h="1175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80 мин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10*3=30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3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3*7=21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7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7*7=49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30+21+49=100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04356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5EBC249-C719-4174-A1F4-25B22857C978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1618409-F39D-4A87-B762-8C0DFB908B47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AD3671F-D628-4A28-988B-F80FB165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9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несколькими верными вариантами ответа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</a:rPr>
              <a:t>Выберите все способы повышения безопасности совершения платежей с помощью электронного кошелька. 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8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1) использование лицензионного программного обеспечения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</a:rPr>
              <a:t>2) запись пароля на бумажном носителе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8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3) использование личного компьютера вместо общественного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</a:rPr>
              <a:t>4) сокращение времени транзакции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8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5) использование антивирусных программ</a:t>
            </a:r>
            <a:endParaRPr lang="ru-RU" sz="2400" i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000" i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i="1" dirty="0">
                <a:solidFill>
                  <a:srgbClr val="102D69"/>
                </a:solidFill>
                <a:latin typeface="HSE Sans" panose="02000000000000000000" pitchFamily="50" charset="-52"/>
              </a:rPr>
              <a:t>За полностью верный ответ - 3 балла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i="1" dirty="0">
                <a:solidFill>
                  <a:srgbClr val="102D69"/>
                </a:solidFill>
                <a:latin typeface="HSE Sans" panose="02000000000000000000" pitchFamily="50" charset="-52"/>
              </a:rPr>
              <a:t>1 ошибка - 1 балл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i="1" dirty="0">
                <a:solidFill>
                  <a:srgbClr val="102D69"/>
                </a:solidFill>
                <a:latin typeface="HSE Sans" panose="02000000000000000000" pitchFamily="50" charset="-52"/>
              </a:rPr>
              <a:t>Более 1 ошибки - 0 баллов.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91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на установление соответствия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98" y="3902765"/>
            <a:ext cx="104626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Варианты ответа:</a:t>
            </a:r>
          </a:p>
          <a:p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(А) рефинансирование 	(Б) реструктуризация 		(В) ипотечные каникулы</a:t>
            </a:r>
          </a:p>
          <a:p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(Г) кредитные каникулы	(Д) досрочное погашение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i="1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ГБДАВ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i="1" dirty="0">
                <a:solidFill>
                  <a:srgbClr val="102D69"/>
                </a:solidFill>
                <a:latin typeface="HSE Sans" panose="02000000000000000000" pitchFamily="50" charset="-52"/>
              </a:rPr>
              <a:t>За полностью верный ответ - 7 баллов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i="1" dirty="0">
                <a:solidFill>
                  <a:srgbClr val="102D69"/>
                </a:solidFill>
                <a:latin typeface="HSE Sans" panose="02000000000000000000" pitchFamily="50" charset="-52"/>
              </a:rPr>
              <a:t>1-2 ошибки - 2 балл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i="1" dirty="0">
                <a:solidFill>
                  <a:srgbClr val="102D69"/>
                </a:solidFill>
                <a:latin typeface="HSE Sans" panose="02000000000000000000" pitchFamily="50" charset="-52"/>
              </a:rPr>
              <a:t>Более 3 ошибок - 0 баллов.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8776CD-AB99-4EE7-9EA7-1215CDBE2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15334"/>
              </p:ext>
            </p:extLst>
          </p:nvPr>
        </p:nvGraphicFramePr>
        <p:xfrm>
          <a:off x="720898" y="1171574"/>
          <a:ext cx="10462650" cy="2747772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432245">
                  <a:extLst>
                    <a:ext uri="{9D8B030D-6E8A-4147-A177-3AD203B41FA5}">
                      <a16:colId xmlns:a16="http://schemas.microsoft.com/office/drawing/2014/main" val="4234181967"/>
                    </a:ext>
                  </a:extLst>
                </a:gridCol>
                <a:gridCol w="10030405">
                  <a:extLst>
                    <a:ext uri="{9D8B030D-6E8A-4147-A177-3AD203B41FA5}">
                      <a16:colId xmlns:a16="http://schemas.microsoft.com/office/drawing/2014/main" val="409573854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На время действия данной услуги банк не начисляет заёмщику штрафы и не может требовать досрочного погашения кредита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70567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Услуга может предполагать изменение условий существующего кредита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299758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Услуга предусматривает возможности сокращения срока или размера платежей по кредиту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57549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Данная услуга может заключаться в консолидации долгов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508407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Согласно федеральному законодательству, данная услуга доступна только один раз за весь период пользования кредитом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092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200" dirty="0">
                <a:solidFill>
                  <a:srgbClr val="102D69"/>
                </a:solidFill>
                <a:latin typeface="HSE Sans" panose="02000000000000000000" pitchFamily="50" charset="-52"/>
              </a:rPr>
              <a:t>Анна и Мария, сестры-близнецы, имеют две одинаковые машины одного возраста и одинаковый водительский стаж. Сестры два года подряд приобретали полисы КАСКО. Анна приобретала страховку за 50 000 рублей в год с франшизой 20 000. Мария покупала страховку за 70 000 рублей в год без франшизы. У обеих девушек за первый год страховых случаев не было, а за второй год произошло по одному страховому случаю, в результате каждого из которых ущерб составил  100 000 руб. Рассчитайте, сколько за два года переплатила сестра, которая купила менее выгодную в данных условиях страховку, по сравнению с другой сестрой?</a:t>
            </a:r>
          </a:p>
          <a:p>
            <a:pPr algn="just"/>
            <a:r>
              <a:rPr lang="ru-RU" sz="2200" i="1" dirty="0">
                <a:solidFill>
                  <a:srgbClr val="102D69"/>
                </a:solidFill>
                <a:latin typeface="HSE Sans" panose="02000000000000000000" pitchFamily="50" charset="-52"/>
              </a:rPr>
              <a:t>Ответ дайте в рублях, без пробелов и единиц измерения. </a:t>
            </a:r>
            <a:endParaRPr lang="ru-RU" dirty="0"/>
          </a:p>
          <a:p>
            <a:r>
              <a:rPr lang="ru-RU" sz="2200" b="1" i="1" dirty="0">
                <a:solidFill>
                  <a:srgbClr val="102D69"/>
                </a:solidFill>
                <a:latin typeface="HSE Sans" panose="02000000000000000000" pitchFamily="50" charset="-52"/>
              </a:rPr>
              <a:t>Решение: </a:t>
            </a:r>
          </a:p>
          <a:p>
            <a:r>
              <a:rPr lang="ru-RU" sz="2200" dirty="0">
                <a:solidFill>
                  <a:srgbClr val="102D69"/>
                </a:solidFill>
                <a:latin typeface="HSE Sans" panose="02000000000000000000" pitchFamily="50" charset="-52"/>
              </a:rPr>
              <a:t>Анна заплатила 50 000 + 50 000 + 20 000 (франшиза) = 120 000 рублей,  </a:t>
            </a:r>
          </a:p>
          <a:p>
            <a:r>
              <a:rPr lang="ru-RU" sz="2200" dirty="0">
                <a:solidFill>
                  <a:srgbClr val="102D69"/>
                </a:solidFill>
                <a:latin typeface="HSE Sans" panose="02000000000000000000" pitchFamily="50" charset="-52"/>
              </a:rPr>
              <a:t>Мария заплатила  70 000 + 70 000 = 140 000. Мария переплатила 20 000 рублей.</a:t>
            </a:r>
          </a:p>
          <a:p>
            <a:r>
              <a:rPr lang="ru-RU" sz="22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20000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i="1" dirty="0">
                <a:solidFill>
                  <a:srgbClr val="102D69"/>
                </a:solidFill>
                <a:latin typeface="HSE Sans" panose="02000000000000000000" pitchFamily="50" charset="-52"/>
              </a:rPr>
              <a:t>За верный ответ - 7 баллов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84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</a:rPr>
              <a:t>Какой термин обозначает понижение обменного курса национальной валюты?</a:t>
            </a:r>
            <a:endParaRPr lang="en-US" sz="28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endParaRPr lang="en-US" sz="2200" dirty="0">
              <a:solidFill>
                <a:srgbClr val="102D69"/>
              </a:solidFill>
              <a:highlight>
                <a:srgbClr val="FFFF00"/>
              </a:highlight>
              <a:latin typeface="HSE Sans" panose="02000000000000000000" pitchFamily="50" charset="-52"/>
            </a:endParaRPr>
          </a:p>
          <a:p>
            <a:r>
              <a:rPr lang="ru-RU" sz="22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Девальвация / обесценивание / обесценение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en-US" sz="2000" b="1" i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i="1" dirty="0">
                <a:solidFill>
                  <a:srgbClr val="102D69"/>
                </a:solidFill>
                <a:latin typeface="HSE Sans" panose="02000000000000000000" pitchFamily="50" charset="-52"/>
              </a:rPr>
              <a:t>За верный ответ - </a:t>
            </a:r>
            <a:r>
              <a:rPr lang="en-US" sz="2000" b="1" i="1" dirty="0">
                <a:solidFill>
                  <a:srgbClr val="102D69"/>
                </a:solidFill>
                <a:latin typeface="HSE Sans" panose="02000000000000000000" pitchFamily="50" charset="-52"/>
              </a:rPr>
              <a:t>6</a:t>
            </a:r>
            <a:r>
              <a:rPr lang="ru-RU" sz="2000" b="1" i="1" dirty="0">
                <a:solidFill>
                  <a:srgbClr val="102D69"/>
                </a:solidFill>
                <a:latin typeface="HSE Sans" panose="02000000000000000000" pitchFamily="50" charset="-52"/>
              </a:rPr>
              <a:t> баллов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91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73" y="281727"/>
            <a:ext cx="10558406" cy="968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Темы заданий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  <a:hlinkClick r:id="rId2"/>
              </a:rPr>
              <a:t>https://olymp.hse.ru/mmo/materials-finance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14955"/>
              </p:ext>
            </p:extLst>
          </p:nvPr>
        </p:nvGraphicFramePr>
        <p:xfrm>
          <a:off x="597274" y="1135309"/>
          <a:ext cx="10558406" cy="48857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42961">
                  <a:extLst>
                    <a:ext uri="{9D8B030D-6E8A-4147-A177-3AD203B41FA5}">
                      <a16:colId xmlns:a16="http://schemas.microsoft.com/office/drawing/2014/main" val="2413912126"/>
                    </a:ext>
                  </a:extLst>
                </a:gridCol>
                <a:gridCol w="5315445">
                  <a:extLst>
                    <a:ext uri="{9D8B030D-6E8A-4147-A177-3AD203B41FA5}">
                      <a16:colId xmlns:a16="http://schemas.microsoft.com/office/drawing/2014/main" val="1226492547"/>
                    </a:ext>
                  </a:extLst>
                </a:gridCol>
              </a:tblGrid>
              <a:tr h="5138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9 – 11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3611"/>
                  </a:ext>
                </a:extLst>
              </a:tr>
              <a:tr h="1045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Банки и банковская система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Пенсионная система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437404"/>
                  </a:ext>
                </a:extLst>
              </a:tr>
              <a:tr h="806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Виды вкладов и их условия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Финансовые риски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Виды кредитов, условия, особенности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Финансовое мошенничество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96960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Ценные бумаги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Создание собственного бизнеса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99802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Страхование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Налоги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23691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595C87-28EA-4FB8-9A7A-3FDF9858622B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395FB6F-A254-461D-8898-A8CC32202C07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20F0E5D-84CC-4644-A7DE-3F295F77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0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11" y="346817"/>
            <a:ext cx="10542494" cy="11429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Критерии определения победителей и призеров 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I 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этапа в 2021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/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22 учебном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218655"/>
              </p:ext>
            </p:extLst>
          </p:nvPr>
        </p:nvGraphicFramePr>
        <p:xfrm>
          <a:off x="942574" y="1875154"/>
          <a:ext cx="10168368" cy="382447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149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5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42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Диплом </a:t>
                      </a:r>
                      <a:r>
                        <a:rPr lang="en-US" sz="2000" b="1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I</a:t>
                      </a:r>
                      <a:r>
                        <a:rPr lang="ru-RU" sz="2000" b="1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степени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Диплом </a:t>
                      </a:r>
                      <a:r>
                        <a:rPr lang="en-US" sz="2000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II</a:t>
                      </a:r>
                      <a:r>
                        <a:rPr lang="ru-RU" sz="2000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степени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Диплом </a:t>
                      </a:r>
                      <a:r>
                        <a:rPr lang="en-US" sz="2000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III</a:t>
                      </a:r>
                      <a:r>
                        <a:rPr lang="ru-RU" sz="2000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степени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75 – 100 баллов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65 - 74 балла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55 – 64 балла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75 – 100 баллов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65 – 74</a:t>
                      </a:r>
                      <a:r>
                        <a:rPr lang="ru-RU" sz="2000" b="1" i="0" baseline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60 – 64 балла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80 – 100 баллов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65 – 79 баллов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50 – 64 балла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887AA11-D60E-4A00-B92D-7EBBFD9B77A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571AB54-7FF0-453C-A39E-EAF1C56FBE9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CBE3E-5428-40AB-B286-1A180E0B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5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6811"/>
            <a:ext cx="10515600" cy="9412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Структура олимпиадных заданий 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II 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этапа </a:t>
            </a:r>
            <a:endParaRPr lang="ru-RU" sz="3200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29406"/>
              </p:ext>
            </p:extLst>
          </p:nvPr>
        </p:nvGraphicFramePr>
        <p:xfrm>
          <a:off x="891988" y="1290955"/>
          <a:ext cx="10408023" cy="492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7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31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13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211"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Классы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Время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Структура</a:t>
                      </a:r>
                      <a:r>
                        <a:rPr lang="ru-RU" sz="1600" b="1" baseline="0" dirty="0"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заданий, баллы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6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Запись аргументированного ответа (сравнение, обобщение)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Математический расчёт с использованием экономических законов </a:t>
                      </a:r>
                      <a:br>
                        <a:rPr lang="ru-RU" sz="16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</a:b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и с учётом многих составляющих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Анализ конкретной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ситуации, выделение финансовых механизмов, сопоставления, аргументация «за» или «против»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416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Количество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Количество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Количество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9-10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120 минут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25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25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25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*4 = 100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6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120 минут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20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5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+ 20 + 25 +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30 =100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66B9A21-E6CD-4CFC-9B56-DF5429F3F98A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8CE8533-70FD-46CF-A679-269FE2C08F5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6D42A8D-0BE7-4D72-955E-B6B3826AD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3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9" y="92253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заключительного этапа (11 класс)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50" y="987080"/>
            <a:ext cx="114168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Половинкина очень озабочена финансовым состоянием своей семьи. Она даже ведёт некоторые статистические наблюдения. Вот три результата этих наблюдений для 2020-2021 гг.</a:t>
            </a: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На основании этих данных Виктория сделала некоторые выводы. Обоснуйте финансовую грамотность или финансовую неграмотность каждого из выводов. Приведите как можно больше обоснований за/против каждого суждения (не более 2 предложений на каждое обоснование). </a:t>
            </a: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0AAFC-11D1-411B-AF95-D0A541417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51" y="1899112"/>
            <a:ext cx="6170549" cy="3059776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21BBBF-4BB5-4024-8C18-76DCA5592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393" y="1797341"/>
            <a:ext cx="5101907" cy="3164315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2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123664"/>
            <a:ext cx="11116235" cy="11554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Документы, регламентирующие проведение олимпиады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F7EB094-8667-48A0-9480-B7599135650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20129A6-8FD8-42FD-B0C6-CAECAE33D741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865938-9F79-47C9-84A4-2AE546F9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EDAEFF33-5E42-4072-B69D-6B444F98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445024"/>
              </p:ext>
            </p:extLst>
          </p:nvPr>
        </p:nvGraphicFramePr>
        <p:xfrm>
          <a:off x="838785" y="15240"/>
          <a:ext cx="10343478" cy="673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0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9" y="92253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заключительного этапа (11 класс)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50" y="987080"/>
            <a:ext cx="114168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17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Повышение государством МРОТ увеличит покупательную способность дохода Виктории.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ест значительно больше, чем её зарубежные друзья, зато Изабелла имеет большую жилплощадь, а </a:t>
            </a:r>
            <a:r>
              <a:rPr lang="ru-RU" b="1" dirty="0" err="1">
                <a:solidFill>
                  <a:srgbClr val="102D69"/>
                </a:solidFill>
                <a:latin typeface="HSE Sans" panose="02000000000000000000" pitchFamily="50" charset="-52"/>
              </a:rPr>
              <a:t>Анникен</a:t>
            </a: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 больше развлекается.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Рост цен на продукты питания при прочих равных условиях окажет большее влияние на Викторию, чем на её зарубежных друзей.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не верит официальным данным, согласно которым инфляция составила 8% за год, потому что в магазине молоко подорожало на 10%, а сахар аж на 50%. 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считает, что инфляция для её сбережений не страшна, так как она вложила их под 10% годовых,</a:t>
            </a:r>
            <a:b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</a:b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что превышает прогнозируемый уровень инфляции. </a:t>
            </a: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0AAFC-11D1-411B-AF95-D0A541417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51" y="882539"/>
            <a:ext cx="6170549" cy="3059776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21BBBF-4BB5-4024-8C18-76DCA5592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95" y="867299"/>
            <a:ext cx="5101907" cy="3164315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1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95" y="185132"/>
            <a:ext cx="10246655" cy="9607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Критерии определения победителей и призёров заключительного этапа</a:t>
            </a:r>
            <a:r>
              <a:rPr lang="en-US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</a:t>
            </a:r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 2021</a:t>
            </a:r>
            <a:r>
              <a:rPr lang="en-US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/2</a:t>
            </a:r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2</a:t>
            </a:r>
            <a:r>
              <a:rPr lang="en-US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</a:t>
            </a:r>
            <a:r>
              <a:rPr lang="ru-RU" sz="36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учебном году</a:t>
            </a:r>
            <a:endParaRPr lang="ru-RU" sz="3600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40900"/>
              </p:ext>
            </p:extLst>
          </p:nvPr>
        </p:nvGraphicFramePr>
        <p:xfrm>
          <a:off x="228601" y="1425951"/>
          <a:ext cx="11338558" cy="377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7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43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Победители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Призёры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8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Дипломанты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I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степени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Дипломанты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II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степени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Дипломанты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III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степени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8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60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45 до 59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40 до 44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8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47 до 59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40 до 46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8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77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68 до 76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от 60 до 67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DE7F1DF-DDA9-4DF8-BC5B-5819EEF6A003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3D14D97-EA44-418A-BA78-FCDD12DADDE2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AE42AC4-8AE8-40F7-AC61-23C8E0F4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0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33557C1-F5BF-49FB-9401-46932585711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E3AF721-6372-471D-86C0-F8C63567B1E9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2B6568E-A02B-4A1D-BFF7-117EA201D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412750"/>
            <a:ext cx="8823919" cy="615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118" y="545264"/>
            <a:ext cx="9885892" cy="1593667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3200" b="1" cap="none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Льготы для дипломантов Олимпиады </a:t>
            </a:r>
            <a:br>
              <a:rPr lang="ru-RU" alt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en-US" alt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  <a:hlinkClick r:id="rId2"/>
              </a:rPr>
              <a:t>https://ba.hse.ru/bolimp</a:t>
            </a:r>
            <a:br>
              <a:rPr lang="ru-RU" alt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br>
              <a:rPr lang="ru-RU" altLang="ru-RU" sz="4400" cap="none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4400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553943"/>
              </p:ext>
            </p:extLst>
          </p:nvPr>
        </p:nvGraphicFramePr>
        <p:xfrm>
          <a:off x="413997" y="1342098"/>
          <a:ext cx="10986134" cy="508246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669761">
                  <a:extLst>
                    <a:ext uri="{9D8B030D-6E8A-4147-A177-3AD203B41FA5}">
                      <a16:colId xmlns:a16="http://schemas.microsoft.com/office/drawing/2014/main" val="1258543688"/>
                    </a:ext>
                  </a:extLst>
                </a:gridCol>
                <a:gridCol w="3165025">
                  <a:extLst>
                    <a:ext uri="{9D8B030D-6E8A-4147-A177-3AD203B41FA5}">
                      <a16:colId xmlns:a16="http://schemas.microsoft.com/office/drawing/2014/main" val="1609913837"/>
                    </a:ext>
                  </a:extLst>
                </a:gridCol>
                <a:gridCol w="6151348">
                  <a:extLst>
                    <a:ext uri="{9D8B030D-6E8A-4147-A177-3AD203B41FA5}">
                      <a16:colId xmlns:a16="http://schemas.microsoft.com/office/drawing/2014/main" val="3446756215"/>
                    </a:ext>
                  </a:extLst>
                </a:gridCol>
              </a:tblGrid>
              <a:tr h="448170">
                <a:tc>
                  <a:txBody>
                    <a:bodyPr/>
                    <a:lstStyle/>
                    <a:p>
                      <a:pPr marL="14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Направление</a:t>
                      </a:r>
                      <a:endParaRPr lang="ru-RU" sz="1400" b="0" dirty="0"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Образовательные программы</a:t>
                      </a:r>
                      <a:endParaRPr lang="ru-RU" sz="1400" b="0" dirty="0"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Льготы</a:t>
                      </a:r>
                      <a:endParaRPr lang="ru-RU" sz="1400" b="0" dirty="0"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39116"/>
                  </a:ext>
                </a:extLst>
              </a:tr>
              <a:tr h="688388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Экономика  </a:t>
                      </a:r>
                      <a:endParaRPr lang="ru-RU" sz="1400" b="0" dirty="0"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Мировая экономика</a:t>
                      </a: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Победители 11 класс - БВИ</a:t>
                      </a:r>
                    </a:p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Призеры 11 класс - максимальный балл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 обществознанию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175141"/>
                  </a:ext>
                </a:extLst>
              </a:tr>
              <a:tr h="917851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Государственное</a:t>
                      </a:r>
                      <a:r>
                        <a:rPr lang="ru-RU" sz="1400" baseline="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и муниципальное управление</a:t>
                      </a:r>
                      <a:endParaRPr lang="ru-RU" sz="1400" b="0" dirty="0"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Менеджмент</a:t>
                      </a: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Победители 11 класс - БВИ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Призеры 11 класс - максимальный балл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 математике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626722"/>
                  </a:ext>
                </a:extLst>
              </a:tr>
              <a:tr h="917851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Социология</a:t>
                      </a:r>
                      <a:endParaRPr lang="ru-RU" sz="1400" b="0" dirty="0"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Государственное и муниципальное управление</a:t>
                      </a: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Победители и призеры 11 класс - максимальный балл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 математике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70541"/>
                  </a:ext>
                </a:extLst>
              </a:tr>
              <a:tr h="688388">
                <a:tc rowSpan="3"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Менеджмент </a:t>
                      </a:r>
                      <a:endParaRPr lang="ru-RU" sz="1400" b="0" dirty="0"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Социология</a:t>
                      </a: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Победители и призеры 11 класс - максимальный балл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 математике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564186"/>
                  </a:ext>
                </a:extLst>
              </a:tr>
              <a:tr h="700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Управление и аналитика в государственном секторе</a:t>
                      </a: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Победители и призеры 10 и 11 класс – БВИ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(обществознание)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27330"/>
                  </a:ext>
                </a:extLst>
              </a:tr>
              <a:tr h="68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Многопрофильный конкурс "Международный бакалавриат по бизнесу и экономике"</a:t>
                      </a: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Победители и призеры 10 и 11 класс – БВИ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(математика)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66411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8050C7-330C-4592-A049-40E58FA2281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EF80F82-D00A-4AF7-80E1-E5B07409DFB3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6087A8E-8EEB-4CC9-A012-6DA7F552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7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6772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Типовые ошибки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DE1041-2B4E-4D4F-B7DC-C0299308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35362"/>
              </p:ext>
            </p:extLst>
          </p:nvPr>
        </p:nvGraphicFramePr>
        <p:xfrm>
          <a:off x="485968" y="802121"/>
          <a:ext cx="11220064" cy="591688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570065">
                  <a:extLst>
                    <a:ext uri="{9D8B030D-6E8A-4147-A177-3AD203B41FA5}">
                      <a16:colId xmlns:a16="http://schemas.microsoft.com/office/drawing/2014/main" val="481722285"/>
                    </a:ext>
                  </a:extLst>
                </a:gridCol>
                <a:gridCol w="8649999">
                  <a:extLst>
                    <a:ext uri="{9D8B030D-6E8A-4147-A177-3AD203B41FA5}">
                      <a16:colId xmlns:a16="http://schemas.microsoft.com/office/drawing/2014/main" val="1713685217"/>
                    </a:ext>
                  </a:extLst>
                </a:gridCol>
              </a:tblGrid>
              <a:tr h="348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Аспекты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49035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с ежемесячной капитализацией.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– 12 683 рубля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Доходность = (доход</a:t>
                      </a: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/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вложения)*100 = 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34909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Ставка и условия капитализации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на полгода.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= 6000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27383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Франшиза в страховании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Страховая сумма – 100 000 рублей. Условная франшиза – 10 000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Ущерб – 8 000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Страховое возмещение – 0 рублей.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48925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Правила математического округления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≥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5 – округление в большую сторону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&lt;5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– округление в меньшую сторону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29890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Учет налогов при расчете дохода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 условиях задачи даны зарплаты членов семьи до вычета НДФЛ. С дохода по ценным бумагам нужно уплачивать НДФЛ.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858306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Налоговые вычеты и льготы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Дополнительные льготы по налогу на имущество физических лиц для</a:t>
                      </a:r>
                      <a:b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</a:b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многодетных семей.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34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Дефициты учащихся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Термины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Анализ графической информации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Аргументация позиции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Читательская грамотность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91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539" y="2876549"/>
            <a:ext cx="7698921" cy="1104901"/>
          </a:xfrm>
        </p:spPr>
        <p:txBody>
          <a:bodyPr/>
          <a:lstStyle/>
          <a:p>
            <a: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Благодарю за внимание!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0DF93B8-DA53-46AF-B611-7F61DF268F52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C8A77CE-F9CE-4306-9A4C-F180126C1A36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AA7781A-FF61-4CC2-BACF-2814FF5C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659" y="172148"/>
            <a:ext cx="10340789" cy="1156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Высшая проба в перечне олимпиад школьников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CFE3423-64E7-4417-AC98-CDC541566910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D1EDA6A-043B-4FE1-9F2B-BE306F12F34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D668862-FA86-41A8-A9FF-CA50845B5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E3BF1-FE02-4842-A34B-9F7EABAF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641" y="1536122"/>
            <a:ext cx="8962718" cy="46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245" y="544029"/>
            <a:ext cx="9413509" cy="962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Перечневые олимпиады школьников </a:t>
            </a:r>
            <a:b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по финансовой грамотности в 2022-2023 учебном году</a:t>
            </a:r>
            <a:b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  <a:hlinkClick r:id="rId2"/>
              </a:rPr>
              <a:t>http://publication.pravo.gov.ru/Document/View/0001202207010025</a:t>
            </a:r>
            <a:b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</a:br>
            <a:endParaRPr lang="ru-RU" sz="2800" dirty="0">
              <a:solidFill>
                <a:srgbClr val="102D69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619789"/>
              </p:ext>
            </p:extLst>
          </p:nvPr>
        </p:nvGraphicFramePr>
        <p:xfrm>
          <a:off x="457200" y="1347639"/>
          <a:ext cx="11094721" cy="505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240">
                  <a:extLst>
                    <a:ext uri="{9D8B030D-6E8A-4147-A177-3AD203B41FA5}">
                      <a16:colId xmlns:a16="http://schemas.microsoft.com/office/drawing/2014/main" val="1931646130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491676513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val="913310641"/>
                    </a:ext>
                  </a:extLst>
                </a:gridCol>
              </a:tblGrid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Наименования олимпиады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15865"/>
                  </a:ext>
                </a:extLst>
              </a:tr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Олимпиада «Высшая проба» НИУ ВШЭ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49529"/>
                  </a:ext>
                </a:extLst>
              </a:tr>
              <a:tr h="5933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Всероссийская олимпиада по финансовой грамотности, финансовому рынку и защите прав потребителей финансовых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29608"/>
                  </a:ext>
                </a:extLst>
              </a:tr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Московская олимпиада 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финансовая грамотность (экономика)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42628"/>
                  </a:ext>
                </a:extLst>
              </a:tr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РАНХиГС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579087"/>
                  </a:ext>
                </a:extLst>
              </a:tr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Плехановская олимпиада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88693"/>
                  </a:ext>
                </a:extLst>
              </a:tr>
              <a:tr h="9078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Международная олимпиада по финансовой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финансовая безопасность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002851"/>
                  </a:ext>
                </a:extLst>
              </a:tr>
              <a:tr h="8513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Всероссийский чемпионат по финансовой грамотности и предпринимательству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экономика (финансовая грамотность)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2D69"/>
                          </a:solidFill>
                          <a:latin typeface="HSE Sans" panose="0200000000000000000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48700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D0505F7-7E24-4952-9822-4FB78A4ADEDB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94D8B78-4080-4695-96BE-8B43E22DDB00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30D0AC6-061A-4AB4-97A9-B1DFA2F4E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0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123664"/>
            <a:ext cx="11116235" cy="11554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Документы, регламентирующие проведение олимпиады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F7EB094-8667-48A0-9480-B7599135650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20129A6-8FD8-42FD-B0C6-CAECAE33D741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865938-9F79-47C9-84A4-2AE546F9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EDAEFF33-5E42-4072-B69D-6B444F98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144165"/>
              </p:ext>
            </p:extLst>
          </p:nvPr>
        </p:nvGraphicFramePr>
        <p:xfrm>
          <a:off x="485658" y="0"/>
          <a:ext cx="11116235" cy="777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446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2" y="133350"/>
            <a:ext cx="10018713" cy="14742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Официальный сайт «Высшей пробы» 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https://olymp.hse.ru/mmo/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26" name="Picture 2" descr="https://olymp.hse.ru/mirror/pubs/share/5145742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19" y="1799313"/>
            <a:ext cx="5929161" cy="4449087"/>
          </a:xfrm>
          <a:prstGeom prst="rect">
            <a:avLst/>
          </a:prstGeom>
          <a:noFill/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935B223-AD30-45D8-A556-EF1BCDBCB9A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E452E27-A86D-423F-8614-55A2D42CDEFD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FD61BC2-E525-429C-83E0-5A6CBF37A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697" y="209312"/>
            <a:ext cx="9513819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Сроки проведения олимпиады в 2022-2023 уч.году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3F7BFDB-7BB7-4368-9D4F-31F54524C6F1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F417B21-F390-4A21-8863-9CF72531E82A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FD49A90-AC43-4814-A398-5D4FCC7D9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18223A-B8A2-4E15-B022-8FAB17B8C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698" y="1534875"/>
            <a:ext cx="5000264" cy="5029677"/>
          </a:xfrm>
          <a:prstGeom prst="rect">
            <a:avLst/>
          </a:prstGeom>
          <a:noFill/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  <p:pic>
        <p:nvPicPr>
          <p:cNvPr id="10" name="Picture 2" descr="https://olymp.hse.ru/data/2017/05/23/1172301059/TimelineSmall.png">
            <a:extLst>
              <a:ext uri="{FF2B5EF4-FFF2-40B4-BE49-F238E27FC236}">
                <a16:creationId xmlns:a16="http://schemas.microsoft.com/office/drawing/2014/main" id="{D1C5C6E3-1A55-4734-AFFD-7E4D4DBC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4" y="1534874"/>
            <a:ext cx="4183842" cy="5029677"/>
          </a:xfrm>
          <a:prstGeom prst="rect">
            <a:avLst/>
          </a:prstGeom>
          <a:noFill/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271873"/>
            <a:ext cx="11506199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Материалы для подготовки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  <a:hlinkClick r:id="rId2"/>
              </a:rPr>
              <a:t>https://olymp.hse.ru/mmo/finance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063410" y="1036320"/>
            <a:ext cx="5287219" cy="58216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000" i="1" u="sng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Материалы для подготовки</a:t>
            </a:r>
            <a:r>
              <a:rPr lang="ru-RU" sz="2000" i="1" u="sng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перечень и содержание тем для 7-11 классов;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демонстрационные варианты 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I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этапа за каждый год олимпиады.</a:t>
            </a:r>
          </a:p>
          <a:p>
            <a:r>
              <a:rPr lang="ru-RU" sz="2000" i="1" u="sng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Задания и решения</a:t>
            </a:r>
            <a:r>
              <a:rPr lang="ru-RU" sz="2000" i="1" u="sng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: 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задания, решения и критерии оценивания олимпиадных заданий  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II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этапа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разбор заданий от Тинькофф за 2021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/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22 </a:t>
            </a:r>
            <a:r>
              <a:rPr lang="ru-RU" sz="2000" dirty="0" err="1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уч.г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.</a:t>
            </a:r>
          </a:p>
          <a:p>
            <a:r>
              <a:rPr lang="ru-RU" sz="2000" i="1" u="sng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Работы дипломантов: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- работы победителей и призеров заключительного этапа в разбивке по годам и дипломам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852C7A-4465-4832-BF7B-F4E2821A6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199" y="1452718"/>
            <a:ext cx="4445132" cy="4907545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6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4" y="663476"/>
            <a:ext cx="11426891" cy="13614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Учебно-методическое пособие по подготовке учащихся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9–11-х классов к всероссийской олимпиаде школьников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«Высшая проба»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  <a:hlinkClick r:id="rId2"/>
              </a:rPr>
              <a:t>https://fmc.hse.ru/olymp_2022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endParaRPr lang="ru-RU" sz="2800" b="1" dirty="0">
              <a:solidFill>
                <a:srgbClr val="102D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D6E8AAE-D685-4306-B3F7-E40D1C7DE4E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9875EB-E2C5-4D8C-8303-4DAA6B5F6C7A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C81AAC7-A4DF-4883-A79F-5CF08F9FC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63B68E-4DD9-4ACD-9A9C-305486E19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817" y="2190427"/>
            <a:ext cx="3232100" cy="4502069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35BF1F-2D5D-4CC6-9070-124381541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212" y="2190427"/>
            <a:ext cx="3242454" cy="4502069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0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6877</TotalTime>
  <Words>1510</Words>
  <Application>Microsoft Office PowerPoint</Application>
  <PresentationFormat>Широкоэкранный</PresentationFormat>
  <Paragraphs>300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HSE Sans</vt:lpstr>
      <vt:lpstr>Symbol</vt:lpstr>
      <vt:lpstr>Tahoma</vt:lpstr>
      <vt:lpstr>Times New Roman</vt:lpstr>
      <vt:lpstr>Тема Office</vt:lpstr>
      <vt:lpstr>Организация и условия проведения  Всероссийской олимпиады школьников  «Высшая проба»  по профилю «Финансовая грамотность» </vt:lpstr>
      <vt:lpstr>Документы, регламентирующие проведение олимпиады</vt:lpstr>
      <vt:lpstr>Высшая проба в перечне олимпиад школьников</vt:lpstr>
      <vt:lpstr>Перечневые олимпиады школьников  по финансовой грамотности в 2022-2023 учебном году http://publication.pravo.gov.ru/Document/View/0001202207010025  </vt:lpstr>
      <vt:lpstr>Документы, регламентирующие проведение олимпиады</vt:lpstr>
      <vt:lpstr>Официальный сайт «Высшей пробы» https://olymp.hse.ru/mmo/</vt:lpstr>
      <vt:lpstr>Сроки проведения олимпиады в 2022-2023 уч.году</vt:lpstr>
      <vt:lpstr>Материалы для подготовки https://olymp.hse.ru/mmo/finance </vt:lpstr>
      <vt:lpstr>Учебно-методическое пособие по подготовке учащихся 9–11-х классов к всероссийской олимпиаде школьников «Высшая проба» https://fmc.hse.ru/olymp_2022 </vt:lpstr>
      <vt:lpstr>Видеолекции ФМЦ НИУ ВШЭ https://www.youtube.com/channel/UCHx5qwpWu6T9ln_Hgbv-llA/featured </vt:lpstr>
      <vt:lpstr>Структура олимпиадных заданий I этапа </vt:lpstr>
      <vt:lpstr>Задание с несколькими верными вариантами ответа</vt:lpstr>
      <vt:lpstr>Задание на установление соответствия</vt:lpstr>
      <vt:lpstr>Задание с открытым ответом</vt:lpstr>
      <vt:lpstr>Задание с открытым ответом</vt:lpstr>
      <vt:lpstr>Темы заданий https://olymp.hse.ru/mmo/materials-finance </vt:lpstr>
      <vt:lpstr>Критерии определения победителей и призеров  I этапа в 2021/22 учебном году</vt:lpstr>
      <vt:lpstr>Структура олимпиадных заданий II этапа </vt:lpstr>
      <vt:lpstr>Задание заключительного этапа (11 класс)</vt:lpstr>
      <vt:lpstr>Задание заключительного этапа (11 класс)</vt:lpstr>
      <vt:lpstr>Критерии определения победителей и призёров заключительного этапа в 2021/22 учебном году</vt:lpstr>
      <vt:lpstr>Презентация PowerPoint</vt:lpstr>
      <vt:lpstr>Льготы для дипломантов Олимпиады  https://ba.hse.ru/bolimp  </vt:lpstr>
      <vt:lpstr>Типовые ошибки</vt:lpstr>
      <vt:lpstr>Дефициты учащихся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 проект  Минфина России и Всемирного банка «Содействие повышению уровня финансовой грамотности населения и развитию финансового образования в РФ»:  миссия, основные направления реализации, результаты</dc:title>
  <dc:creator>Башева Елена Ивановна</dc:creator>
  <cp:lastModifiedBy>Леушина Дарья Сергеевна</cp:lastModifiedBy>
  <cp:revision>274</cp:revision>
  <dcterms:created xsi:type="dcterms:W3CDTF">2019-11-25T10:09:58Z</dcterms:created>
  <dcterms:modified xsi:type="dcterms:W3CDTF">2022-09-27T17:03:06Z</dcterms:modified>
</cp:coreProperties>
</file>