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21" r:id="rId2"/>
    <p:sldId id="703" r:id="rId3"/>
    <p:sldId id="685" r:id="rId4"/>
    <p:sldId id="695" r:id="rId5"/>
    <p:sldId id="697" r:id="rId6"/>
    <p:sldId id="698" r:id="rId7"/>
    <p:sldId id="682" r:id="rId8"/>
    <p:sldId id="700" r:id="rId9"/>
    <p:sldId id="699" r:id="rId10"/>
    <p:sldId id="701" r:id="rId11"/>
    <p:sldId id="704" r:id="rId12"/>
    <p:sldId id="692" r:id="rId13"/>
  </p:sldIdLst>
  <p:sldSz cx="9144000" cy="5143500" type="screen16x9"/>
  <p:notesSz cx="9926638" cy="14355763"/>
  <p:custDataLst>
    <p:tags r:id="rId16"/>
  </p:custDataLst>
  <p:defaultTextStyle>
    <a:defPPr>
      <a:defRPr lang="ru-RU"/>
    </a:defPPr>
    <a:lvl1pPr marL="0" algn="l" defTabSz="718214" rtl="0" eaLnBrk="1" latinLnBrk="0" hangingPunct="1">
      <a:defRPr sz="1414" kern="1200">
        <a:solidFill>
          <a:schemeClr val="tx1"/>
        </a:solidFill>
        <a:latin typeface="+mn-lt"/>
        <a:ea typeface="+mn-ea"/>
        <a:cs typeface="+mn-cs"/>
      </a:defRPr>
    </a:lvl1pPr>
    <a:lvl2pPr marL="359107" algn="l" defTabSz="718214" rtl="0" eaLnBrk="1" latinLnBrk="0" hangingPunct="1">
      <a:defRPr sz="1414" kern="1200">
        <a:solidFill>
          <a:schemeClr val="tx1"/>
        </a:solidFill>
        <a:latin typeface="+mn-lt"/>
        <a:ea typeface="+mn-ea"/>
        <a:cs typeface="+mn-cs"/>
      </a:defRPr>
    </a:lvl2pPr>
    <a:lvl3pPr marL="718214" algn="l" defTabSz="718214" rtl="0" eaLnBrk="1" latinLnBrk="0" hangingPunct="1">
      <a:defRPr sz="1414" kern="1200">
        <a:solidFill>
          <a:schemeClr val="tx1"/>
        </a:solidFill>
        <a:latin typeface="+mn-lt"/>
        <a:ea typeface="+mn-ea"/>
        <a:cs typeface="+mn-cs"/>
      </a:defRPr>
    </a:lvl3pPr>
    <a:lvl4pPr marL="1077320" algn="l" defTabSz="718214" rtl="0" eaLnBrk="1" latinLnBrk="0" hangingPunct="1">
      <a:defRPr sz="1414" kern="1200">
        <a:solidFill>
          <a:schemeClr val="tx1"/>
        </a:solidFill>
        <a:latin typeface="+mn-lt"/>
        <a:ea typeface="+mn-ea"/>
        <a:cs typeface="+mn-cs"/>
      </a:defRPr>
    </a:lvl4pPr>
    <a:lvl5pPr marL="1436427" algn="l" defTabSz="718214" rtl="0" eaLnBrk="1" latinLnBrk="0" hangingPunct="1">
      <a:defRPr sz="1414" kern="1200">
        <a:solidFill>
          <a:schemeClr val="tx1"/>
        </a:solidFill>
        <a:latin typeface="+mn-lt"/>
        <a:ea typeface="+mn-ea"/>
        <a:cs typeface="+mn-cs"/>
      </a:defRPr>
    </a:lvl5pPr>
    <a:lvl6pPr marL="1795534" algn="l" defTabSz="718214" rtl="0" eaLnBrk="1" latinLnBrk="0" hangingPunct="1">
      <a:defRPr sz="1414" kern="1200">
        <a:solidFill>
          <a:schemeClr val="tx1"/>
        </a:solidFill>
        <a:latin typeface="+mn-lt"/>
        <a:ea typeface="+mn-ea"/>
        <a:cs typeface="+mn-cs"/>
      </a:defRPr>
    </a:lvl6pPr>
    <a:lvl7pPr marL="2154641" algn="l" defTabSz="718214" rtl="0" eaLnBrk="1" latinLnBrk="0" hangingPunct="1">
      <a:defRPr sz="1414" kern="1200">
        <a:solidFill>
          <a:schemeClr val="tx1"/>
        </a:solidFill>
        <a:latin typeface="+mn-lt"/>
        <a:ea typeface="+mn-ea"/>
        <a:cs typeface="+mn-cs"/>
      </a:defRPr>
    </a:lvl7pPr>
    <a:lvl8pPr marL="2513749" algn="l" defTabSz="718214" rtl="0" eaLnBrk="1" latinLnBrk="0" hangingPunct="1">
      <a:defRPr sz="1414" kern="1200">
        <a:solidFill>
          <a:schemeClr val="tx1"/>
        </a:solidFill>
        <a:latin typeface="+mn-lt"/>
        <a:ea typeface="+mn-ea"/>
        <a:cs typeface="+mn-cs"/>
      </a:defRPr>
    </a:lvl8pPr>
    <a:lvl9pPr marL="2872856" algn="l" defTabSz="718214" rtl="0" eaLnBrk="1" latinLnBrk="0" hangingPunct="1">
      <a:defRPr sz="14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26" userDrawn="1">
          <p15:clr>
            <a:srgbClr val="A4A3A4"/>
          </p15:clr>
        </p15:guide>
        <p15:guide id="4" pos="5624" userDrawn="1">
          <p15:clr>
            <a:srgbClr val="A4A3A4"/>
          </p15:clr>
        </p15:guide>
        <p15:guide id="5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n" initials="ZKM" lastIdx="3" clrIdx="0"/>
  <p:cmAuthor id="1" name="Степанов Антон Сергеевич" initials="САС" lastIdx="1" clrIdx="1">
    <p:extLst>
      <p:ext uri="{19B8F6BF-5375-455C-9EA6-DF929625EA0E}">
        <p15:presenceInfo xmlns:p15="http://schemas.microsoft.com/office/powerpoint/2012/main" userId="S-1-5-21-775621918-982339296-1235820382-3165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C54C"/>
    <a:srgbClr val="DE0000"/>
    <a:srgbClr val="3E5057"/>
    <a:srgbClr val="EFF0F1"/>
    <a:srgbClr val="F5F5F5"/>
    <a:srgbClr val="F6F6F6"/>
    <a:srgbClr val="F9F9F9"/>
    <a:srgbClr val="E9E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22" autoAdjust="0"/>
    <p:restoredTop sz="96296" autoAdjust="0"/>
  </p:normalViewPr>
  <p:slideViewPr>
    <p:cSldViewPr snapToGrid="0">
      <p:cViewPr varScale="1">
        <p:scale>
          <a:sx n="152" d="100"/>
          <a:sy n="152" d="100"/>
        </p:scale>
        <p:origin x="816" y="132"/>
      </p:cViewPr>
      <p:guideLst>
        <p:guide pos="226"/>
        <p:guide pos="5624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3216" y="-67"/>
      </p:cViewPr>
      <p:guideLst>
        <p:guide orient="horz" pos="452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4302625" cy="716748"/>
          </a:xfrm>
          <a:prstGeom prst="rect">
            <a:avLst/>
          </a:prstGeom>
        </p:spPr>
        <p:txBody>
          <a:bodyPr vert="horz" lIns="134154" tIns="67076" rIns="134154" bIns="67076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8" y="5"/>
            <a:ext cx="4302625" cy="716748"/>
          </a:xfrm>
          <a:prstGeom prst="rect">
            <a:avLst/>
          </a:prstGeom>
        </p:spPr>
        <p:txBody>
          <a:bodyPr vert="horz" lIns="134154" tIns="67076" rIns="134154" bIns="67076" rtlCol="0"/>
          <a:lstStyle>
            <a:lvl1pPr algn="r">
              <a:defRPr sz="1700"/>
            </a:lvl1pPr>
          </a:lstStyle>
          <a:p>
            <a:fld id="{35AF21F0-B5AA-44B3-A1D1-861E42B1959A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13634408"/>
            <a:ext cx="4302625" cy="719059"/>
          </a:xfrm>
          <a:prstGeom prst="rect">
            <a:avLst/>
          </a:prstGeom>
        </p:spPr>
        <p:txBody>
          <a:bodyPr vert="horz" lIns="134154" tIns="67076" rIns="134154" bIns="67076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8" y="13634408"/>
            <a:ext cx="4302625" cy="719059"/>
          </a:xfrm>
          <a:prstGeom prst="rect">
            <a:avLst/>
          </a:prstGeom>
        </p:spPr>
        <p:txBody>
          <a:bodyPr vert="horz" lIns="134154" tIns="67076" rIns="134154" bIns="67076" rtlCol="0" anchor="b"/>
          <a:lstStyle>
            <a:lvl1pPr algn="r">
              <a:defRPr sz="1700"/>
            </a:lvl1pPr>
          </a:lstStyle>
          <a:p>
            <a:fld id="{152FAFEC-A59F-456E-8DE8-E6C8C6BD78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09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8" y="21"/>
            <a:ext cx="4301543" cy="717787"/>
          </a:xfrm>
          <a:prstGeom prst="rect">
            <a:avLst/>
          </a:prstGeom>
        </p:spPr>
        <p:txBody>
          <a:bodyPr vert="horz" lIns="134154" tIns="67076" rIns="134154" bIns="67076" rtlCol="0"/>
          <a:lstStyle>
            <a:lvl1pPr algn="l">
              <a:defRPr sz="17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16" y="21"/>
            <a:ext cx="4301543" cy="717787"/>
          </a:xfrm>
          <a:prstGeom prst="rect">
            <a:avLst/>
          </a:prstGeom>
        </p:spPr>
        <p:txBody>
          <a:bodyPr vert="horz" lIns="134154" tIns="67076" rIns="134154" bIns="67076" rtlCol="0"/>
          <a:lstStyle>
            <a:lvl1pPr algn="r">
              <a:defRPr sz="17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fld id="{66ED5F50-9CB4-4354-93D5-81E7382320EB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975" y="1079500"/>
            <a:ext cx="9564688" cy="5381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4154" tIns="67076" rIns="134154" bIns="6707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6818990"/>
            <a:ext cx="7941310" cy="6460095"/>
          </a:xfrm>
          <a:prstGeom prst="rect">
            <a:avLst/>
          </a:prstGeom>
        </p:spPr>
        <p:txBody>
          <a:bodyPr vert="horz" lIns="134154" tIns="67076" rIns="134154" bIns="6707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8" y="13635502"/>
            <a:ext cx="4301543" cy="717787"/>
          </a:xfrm>
          <a:prstGeom prst="rect">
            <a:avLst/>
          </a:prstGeom>
        </p:spPr>
        <p:txBody>
          <a:bodyPr vert="horz" lIns="134154" tIns="67076" rIns="134154" bIns="67076" rtlCol="0" anchor="b"/>
          <a:lstStyle>
            <a:lvl1pPr algn="l">
              <a:defRPr sz="17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16" y="13635502"/>
            <a:ext cx="4301543" cy="717787"/>
          </a:xfrm>
          <a:prstGeom prst="rect">
            <a:avLst/>
          </a:prstGeom>
        </p:spPr>
        <p:txBody>
          <a:bodyPr vert="horz" lIns="134154" tIns="67076" rIns="134154" bIns="67076" rtlCol="0" anchor="b"/>
          <a:lstStyle>
            <a:lvl1pPr algn="r">
              <a:defRPr sz="17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fld id="{BFF26E4C-C26C-4AB6-BC3B-0231819F3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57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214" rtl="0" eaLnBrk="1" latinLnBrk="0" hangingPunct="1">
      <a:defRPr sz="943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Tahoma" panose="020B0604030504040204" pitchFamily="34" charset="0"/>
      </a:defRPr>
    </a:lvl1pPr>
    <a:lvl2pPr marL="359107" algn="l" defTabSz="718214" rtl="0" eaLnBrk="1" latinLnBrk="0" hangingPunct="1">
      <a:defRPr sz="943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Tahoma" panose="020B0604030504040204" pitchFamily="34" charset="0"/>
      </a:defRPr>
    </a:lvl2pPr>
    <a:lvl3pPr marL="718214" algn="l" defTabSz="718214" rtl="0" eaLnBrk="1" latinLnBrk="0" hangingPunct="1">
      <a:defRPr sz="943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Tahoma" panose="020B0604030504040204" pitchFamily="34" charset="0"/>
      </a:defRPr>
    </a:lvl3pPr>
    <a:lvl4pPr marL="1077320" algn="l" defTabSz="718214" rtl="0" eaLnBrk="1" latinLnBrk="0" hangingPunct="1">
      <a:defRPr sz="943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Tahoma" panose="020B0604030504040204" pitchFamily="34" charset="0"/>
      </a:defRPr>
    </a:lvl4pPr>
    <a:lvl5pPr marL="1436427" algn="l" defTabSz="718214" rtl="0" eaLnBrk="1" latinLnBrk="0" hangingPunct="1">
      <a:defRPr sz="943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Tahoma" panose="020B0604030504040204" pitchFamily="34" charset="0"/>
      </a:defRPr>
    </a:lvl5pPr>
    <a:lvl6pPr marL="1795534" algn="l" defTabSz="718214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4641" algn="l" defTabSz="718214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3749" algn="l" defTabSz="718214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2856" algn="l" defTabSz="718214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CC1FB-B6B1-A748-9910-1A47C32BC24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687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00969602"/>
              </p:ext>
            </p:extLst>
          </p:nvPr>
        </p:nvGraphicFramePr>
        <p:xfrm>
          <a:off x="1591" y="1193"/>
          <a:ext cx="1588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Слайд think-cell" r:id="rId4" imgW="229" imgH="229" progId="TCLayout.ActiveDocument.1">
                  <p:embed/>
                </p:oleObj>
              </mc:Choice>
              <mc:Fallback>
                <p:oleObj name="Слайд think-cell" r:id="rId4" imgW="229" imgH="22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3"/>
                        <a:ext cx="1588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ject 2"/>
          <p:cNvSpPr txBox="1">
            <a:spLocks noGrp="1"/>
          </p:cNvSpPr>
          <p:nvPr>
            <p:ph type="title" hasCustomPrompt="1"/>
          </p:nvPr>
        </p:nvSpPr>
        <p:spPr>
          <a:xfrm>
            <a:off x="361507" y="1388821"/>
            <a:ext cx="8418071" cy="5715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8349" marR="3340">
              <a:lnSpc>
                <a:spcPct val="101099"/>
              </a:lnSpc>
              <a:tabLst>
                <a:tab pos="1737357" algn="l"/>
              </a:tabLst>
              <a:defRPr sz="3770">
                <a:solidFill>
                  <a:schemeClr val="accent6"/>
                </a:solidFill>
                <a:latin typeface="+mj-lt"/>
              </a:defRPr>
            </a:lvl1pPr>
          </a:lstStyle>
          <a:p>
            <a:pPr marL="11132" marR="4453">
              <a:lnSpc>
                <a:spcPct val="101099"/>
              </a:lnSpc>
              <a:tabLst>
                <a:tab pos="2316476" algn="l"/>
              </a:tabLst>
            </a:pPr>
            <a:r>
              <a:rPr lang="ru-RU" sz="3921" dirty="0">
                <a:latin typeface="Arial"/>
                <a:cs typeface="Arial"/>
              </a:rPr>
              <a:t>Название презентации</a:t>
            </a:r>
            <a:endParaRPr sz="3921" dirty="0">
              <a:latin typeface="Arial"/>
              <a:cs typeface="Arial"/>
            </a:endParaRPr>
          </a:p>
        </p:txBody>
      </p:sp>
      <p:cxnSp>
        <p:nvCxnSpPr>
          <p:cNvPr id="3" name="Прямая соединительная линия 2"/>
          <p:cNvCxnSpPr/>
          <p:nvPr userDrawn="1"/>
        </p:nvCxnSpPr>
        <p:spPr>
          <a:xfrm>
            <a:off x="361509" y="899113"/>
            <a:ext cx="842098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>
            <a:off x="361510" y="4244390"/>
            <a:ext cx="842098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>
            <a:spLocks noGrp="1" noChangeArrowheads="1"/>
          </p:cNvSpPr>
          <p:nvPr userDrawn="1">
            <p:ph type="subTitle" idx="1" hasCustomPrompt="1"/>
          </p:nvPr>
        </p:nvSpPr>
        <p:spPr>
          <a:xfrm>
            <a:off x="361510" y="2783472"/>
            <a:ext cx="8418071" cy="3648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237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zh-CN" noProof="0" dirty="0"/>
              <a:t>Адресат презентации, дата</a:t>
            </a:r>
          </a:p>
        </p:txBody>
      </p:sp>
    </p:spTree>
    <p:extLst>
      <p:ext uri="{BB962C8B-B14F-4D97-AF65-F5344CB8AC3E}">
        <p14:creationId xmlns:p14="http://schemas.microsoft.com/office/powerpoint/2010/main" val="16775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5048552"/>
              </p:ext>
            </p:extLst>
          </p:nvPr>
        </p:nvGraphicFramePr>
        <p:xfrm>
          <a:off x="1591" y="1193"/>
          <a:ext cx="1588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Слайд think-cell" r:id="rId4" imgW="229" imgH="229" progId="TCLayout.ActiveDocument.1">
                  <p:embed/>
                </p:oleObj>
              </mc:Choice>
              <mc:Fallback>
                <p:oleObj name="Слайд think-cell" r:id="rId4" imgW="229" imgH="22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3"/>
                        <a:ext cx="1588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hape 233">
            <a:extLst>
              <a:ext uri="{FF2B5EF4-FFF2-40B4-BE49-F238E27FC236}">
                <a16:creationId xmlns:a16="http://schemas.microsoft.com/office/drawing/2014/main" id="{C214F46F-7F81-504F-A89F-D7A493FC89C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754110" y="4810464"/>
            <a:ext cx="288000" cy="141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2950" indent="-28575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430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002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574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ctr" eaLnBrk="1">
              <a:lnSpc>
                <a:spcPts val="1050"/>
              </a:lnSpc>
            </a:pPr>
            <a:fld id="{9341A735-39CE-4E30-A45B-8F69B017A70B}" type="slidenum">
              <a:rPr lang="ru-RU" altLang="ru-RU" sz="900" b="1">
                <a:solidFill>
                  <a:schemeClr val="accent6"/>
                </a:solidFill>
                <a:latin typeface="+mj-lt"/>
                <a:ea typeface="Helvetica Neue"/>
                <a:cs typeface="Helvetica Neue"/>
                <a:sym typeface="Helvetica Neue"/>
              </a:rPr>
              <a:pPr algn="ctr" eaLnBrk="1">
                <a:lnSpc>
                  <a:spcPts val="1050"/>
                </a:lnSpc>
              </a:pPr>
              <a:t>‹#›</a:t>
            </a:fld>
            <a:r>
              <a:rPr lang="ru-RU" altLang="ru-RU" sz="900" b="1" dirty="0">
                <a:solidFill>
                  <a:schemeClr val="accent6"/>
                </a:solidFill>
                <a:latin typeface="+mj-lt"/>
                <a:ea typeface="Helvetica Neue"/>
                <a:cs typeface="Helvetica Neue"/>
                <a:sym typeface="Helvetica Neue"/>
              </a:rPr>
              <a:t>￼</a:t>
            </a:r>
          </a:p>
        </p:txBody>
      </p:sp>
      <p:pic>
        <p:nvPicPr>
          <p:cNvPr id="4" name="Изображение 14" descr="1_Визитная карточка-04.png">
            <a:extLst>
              <a:ext uri="{FF2B5EF4-FFF2-40B4-BE49-F238E27FC236}">
                <a16:creationId xmlns:a16="http://schemas.microsoft.com/office/drawing/2014/main" id="{B19EBC2B-F8F8-6745-FE65-380B5ADFF4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/>
        </p:blipFill>
        <p:spPr>
          <a:xfrm>
            <a:off x="8641081" y="159646"/>
            <a:ext cx="287020" cy="30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1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953" y="273631"/>
            <a:ext cx="7886096" cy="99438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953" y="1369432"/>
            <a:ext cx="7886096" cy="3263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Shape 233">
            <a:extLst>
              <a:ext uri="{FF2B5EF4-FFF2-40B4-BE49-F238E27FC236}">
                <a16:creationId xmlns:a16="http://schemas.microsoft.com/office/drawing/2014/main" id="{1E5BA4D6-DA0E-F346-A64A-DF1E88BD0A8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754110" y="4810464"/>
            <a:ext cx="288000" cy="141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2950" indent="-28575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430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002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574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ctr" eaLnBrk="1">
              <a:lnSpc>
                <a:spcPts val="1050"/>
              </a:lnSpc>
            </a:pPr>
            <a:fld id="{9341A735-39CE-4E30-A45B-8F69B017A70B}" type="slidenum">
              <a:rPr lang="ru-RU" altLang="ru-RU" sz="900" b="1">
                <a:solidFill>
                  <a:schemeClr val="accent6"/>
                </a:solidFill>
                <a:latin typeface="+mj-lt"/>
                <a:ea typeface="Helvetica Neue"/>
                <a:cs typeface="Helvetica Neue"/>
                <a:sym typeface="Helvetica Neue"/>
              </a:rPr>
              <a:pPr algn="ctr" eaLnBrk="1">
                <a:lnSpc>
                  <a:spcPts val="1050"/>
                </a:lnSpc>
              </a:pPr>
              <a:t>‹#›</a:t>
            </a:fld>
            <a:r>
              <a:rPr lang="ru-RU" altLang="ru-RU" sz="900" b="1" dirty="0">
                <a:solidFill>
                  <a:schemeClr val="accent6"/>
                </a:solidFill>
                <a:latin typeface="+mj-lt"/>
                <a:ea typeface="Helvetica Neue"/>
                <a:cs typeface="Helvetica Neue"/>
                <a:sym typeface="Helvetica Neue"/>
              </a:rPr>
              <a:t>￼</a:t>
            </a:r>
          </a:p>
        </p:txBody>
      </p:sp>
    </p:spTree>
    <p:extLst>
      <p:ext uri="{BB962C8B-B14F-4D97-AF65-F5344CB8AC3E}">
        <p14:creationId xmlns:p14="http://schemas.microsoft.com/office/powerpoint/2010/main" val="425136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Слайд think-cell" r:id="rId4" imgW="286" imgH="286" progId="TCLayout.ActiveDocument.1">
                  <p:embed/>
                </p:oleObj>
              </mc:Choice>
              <mc:Fallback>
                <p:oleObj name="Слайд think-cell" r:id="rId4" imgW="286" imgH="286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bject 2"/>
          <p:cNvSpPr txBox="1">
            <a:spLocks noGrp="1"/>
          </p:cNvSpPr>
          <p:nvPr>
            <p:ph type="title" hasCustomPrompt="1"/>
          </p:nvPr>
        </p:nvSpPr>
        <p:spPr>
          <a:xfrm>
            <a:off x="361505" y="1388818"/>
            <a:ext cx="8418070" cy="284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8349" marR="3340">
              <a:lnSpc>
                <a:spcPct val="101099"/>
              </a:lnSpc>
              <a:tabLst>
                <a:tab pos="1737357" algn="l"/>
              </a:tabLst>
              <a:defRPr sz="1950">
                <a:solidFill>
                  <a:schemeClr val="accent6"/>
                </a:solidFill>
                <a:latin typeface="+mj-lt"/>
              </a:defRPr>
            </a:lvl1pPr>
          </a:lstStyle>
          <a:p>
            <a:pPr marL="11132" marR="4453">
              <a:lnSpc>
                <a:spcPct val="101099"/>
              </a:lnSpc>
              <a:tabLst>
                <a:tab pos="2316476" algn="l"/>
              </a:tabLst>
            </a:pPr>
            <a:r>
              <a:rPr lang="ru-RU" sz="1950" dirty="0">
                <a:latin typeface="Arial"/>
                <a:cs typeface="Arial"/>
              </a:rPr>
              <a:t>Название презентации</a:t>
            </a:r>
            <a:endParaRPr sz="1950" dirty="0">
              <a:latin typeface="Arial"/>
              <a:cs typeface="Arial"/>
            </a:endParaRPr>
          </a:p>
        </p:txBody>
      </p:sp>
      <p:pic>
        <p:nvPicPr>
          <p:cNvPr id="8" name="Изображение 14" descr="1_Визитная карточка-04.png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/>
        </p:blipFill>
        <p:spPr>
          <a:xfrm>
            <a:off x="8456531" y="378668"/>
            <a:ext cx="325964" cy="332360"/>
          </a:xfrm>
          <a:prstGeom prst="rect">
            <a:avLst/>
          </a:prstGeom>
        </p:spPr>
      </p:pic>
      <p:grpSp>
        <p:nvGrpSpPr>
          <p:cNvPr id="3" name="Группа 2"/>
          <p:cNvGrpSpPr/>
          <p:nvPr userDrawn="1"/>
        </p:nvGrpSpPr>
        <p:grpSpPr>
          <a:xfrm>
            <a:off x="361506" y="899112"/>
            <a:ext cx="8420988" cy="3345277"/>
            <a:chOff x="361505" y="1198816"/>
            <a:chExt cx="8420988" cy="4460369"/>
          </a:xfrm>
        </p:grpSpPr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361505" y="1198816"/>
              <a:ext cx="8420988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361505" y="5659185"/>
              <a:ext cx="8420988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3"/>
          <p:cNvSpPr>
            <a:spLocks noGrp="1" noChangeArrowheads="1"/>
          </p:cNvSpPr>
          <p:nvPr userDrawn="1">
            <p:ph type="subTitle" idx="1" hasCustomPrompt="1"/>
          </p:nvPr>
        </p:nvSpPr>
        <p:spPr>
          <a:xfrm>
            <a:off x="361506" y="2783469"/>
            <a:ext cx="841807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zh-CN" noProof="0" dirty="0"/>
              <a:t>Адресат презентации, дата</a:t>
            </a:r>
          </a:p>
        </p:txBody>
      </p:sp>
    </p:spTree>
    <p:extLst>
      <p:ext uri="{BB962C8B-B14F-4D97-AF65-F5344CB8AC3E}">
        <p14:creationId xmlns:p14="http://schemas.microsoft.com/office/powerpoint/2010/main" val="271055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804857" y="4889275"/>
            <a:ext cx="2104665" cy="91586"/>
          </a:xfrm>
        </p:spPr>
        <p:txBody>
          <a:bodyPr lIns="0" tIns="0" rIns="0" bIns="0"/>
          <a:lstStyle>
            <a:lvl1pPr algn="r">
              <a:defRPr sz="413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092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474010510"/>
              </p:ext>
            </p:extLst>
          </p:nvPr>
        </p:nvGraphicFramePr>
        <p:xfrm>
          <a:off x="1591" y="1193"/>
          <a:ext cx="1588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Слайд think-cell" r:id="rId9" imgW="229" imgH="229" progId="TCLayout.ActiveDocument.1">
                  <p:embed/>
                </p:oleObj>
              </mc:Choice>
              <mc:Fallback>
                <p:oleObj name="Слайд think-cell" r:id="rId9" imgW="229" imgH="22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91" y="1193"/>
                        <a:ext cx="1588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106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1" r:id="rId2"/>
    <p:sldLayoutId id="2147483659" r:id="rId3"/>
    <p:sldLayoutId id="2147483661" r:id="rId4"/>
    <p:sldLayoutId id="2147483662" r:id="rId5"/>
  </p:sldLayoutIdLst>
  <p:hf hdr="0" dt="0"/>
  <p:txStyles>
    <p:titleStyle>
      <a:lvl1pPr algn="l" defTabSz="1378818" rtl="0" eaLnBrk="1" latinLnBrk="0" hangingPunct="1">
        <a:lnSpc>
          <a:spcPct val="100000"/>
        </a:lnSpc>
        <a:spcBef>
          <a:spcPct val="0"/>
        </a:spcBef>
        <a:buNone/>
        <a:defRPr sz="2693" b="1" kern="1200">
          <a:solidFill>
            <a:schemeClr val="accent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  <a:sym typeface="Tahoma" panose="020B0604030504040204" pitchFamily="34" charset="0"/>
        </a:defRPr>
      </a:lvl1pPr>
    </p:titleStyle>
    <p:bodyStyle>
      <a:lvl1pPr marL="517057" indent="-517057" algn="l" defTabSz="1378818" rtl="0" eaLnBrk="1" latinLnBrk="0" hangingPunct="1">
        <a:spcBef>
          <a:spcPct val="20000"/>
        </a:spcBef>
        <a:buFont typeface="Arial" panose="020B0604020202020204" pitchFamily="34" charset="0"/>
        <a:buChar char="•"/>
        <a:defRPr sz="4825" kern="1200">
          <a:solidFill>
            <a:schemeClr val="tx1"/>
          </a:solidFill>
          <a:latin typeface="+mn-lt"/>
          <a:ea typeface="+mn-ea"/>
          <a:cs typeface="+mn-cs"/>
        </a:defRPr>
      </a:lvl1pPr>
      <a:lvl2pPr marL="1120289" indent="-430881" algn="l" defTabSz="1378818" rtl="0" eaLnBrk="1" latinLnBrk="0" hangingPunct="1">
        <a:spcBef>
          <a:spcPct val="20000"/>
        </a:spcBef>
        <a:buFont typeface="Arial" panose="020B0604020202020204" pitchFamily="34" charset="0"/>
        <a:buChar char="–"/>
        <a:defRPr sz="4223" kern="1200">
          <a:solidFill>
            <a:schemeClr val="tx1"/>
          </a:solidFill>
          <a:latin typeface="+mn-lt"/>
          <a:ea typeface="+mn-ea"/>
          <a:cs typeface="+mn-cs"/>
        </a:defRPr>
      </a:lvl2pPr>
      <a:lvl3pPr marL="1723522" indent="-344705" algn="l" defTabSz="1378818" rtl="0" eaLnBrk="1" latinLnBrk="0" hangingPunct="1">
        <a:spcBef>
          <a:spcPct val="20000"/>
        </a:spcBef>
        <a:buFont typeface="Arial" panose="020B0604020202020204" pitchFamily="34" charset="0"/>
        <a:buChar char="•"/>
        <a:defRPr sz="3620" kern="1200">
          <a:solidFill>
            <a:schemeClr val="tx1"/>
          </a:solidFill>
          <a:latin typeface="+mn-lt"/>
          <a:ea typeface="+mn-ea"/>
          <a:cs typeface="+mn-cs"/>
        </a:defRPr>
      </a:lvl3pPr>
      <a:lvl4pPr marL="2412931" indent="-344705" algn="l" defTabSz="1378818" rtl="0" eaLnBrk="1" latinLnBrk="0" hangingPunct="1">
        <a:spcBef>
          <a:spcPct val="20000"/>
        </a:spcBef>
        <a:buFont typeface="Arial" panose="020B0604020202020204" pitchFamily="34" charset="0"/>
        <a:buChar char="–"/>
        <a:defRPr sz="3017" kern="1200">
          <a:solidFill>
            <a:schemeClr val="tx1"/>
          </a:solidFill>
          <a:latin typeface="+mn-lt"/>
          <a:ea typeface="+mn-ea"/>
          <a:cs typeface="+mn-cs"/>
        </a:defRPr>
      </a:lvl4pPr>
      <a:lvl5pPr marL="3102340" indent="-344705" algn="l" defTabSz="1378818" rtl="0" eaLnBrk="1" latinLnBrk="0" hangingPunct="1">
        <a:spcBef>
          <a:spcPct val="20000"/>
        </a:spcBef>
        <a:buFont typeface="Arial" panose="020B0604020202020204" pitchFamily="34" charset="0"/>
        <a:buChar char="»"/>
        <a:defRPr sz="3017" kern="1200">
          <a:solidFill>
            <a:schemeClr val="tx1"/>
          </a:solidFill>
          <a:latin typeface="+mn-lt"/>
          <a:ea typeface="+mn-ea"/>
          <a:cs typeface="+mn-cs"/>
        </a:defRPr>
      </a:lvl5pPr>
      <a:lvl6pPr marL="3791748" indent="-344705" algn="l" defTabSz="1378818" rtl="0" eaLnBrk="1" latinLnBrk="0" hangingPunct="1">
        <a:spcBef>
          <a:spcPct val="20000"/>
        </a:spcBef>
        <a:buFont typeface="Arial" panose="020B0604020202020204" pitchFamily="34" charset="0"/>
        <a:buChar char="•"/>
        <a:defRPr sz="3017" kern="1200">
          <a:solidFill>
            <a:schemeClr val="tx1"/>
          </a:solidFill>
          <a:latin typeface="+mn-lt"/>
          <a:ea typeface="+mn-ea"/>
          <a:cs typeface="+mn-cs"/>
        </a:defRPr>
      </a:lvl6pPr>
      <a:lvl7pPr marL="4481158" indent="-344705" algn="l" defTabSz="1378818" rtl="0" eaLnBrk="1" latinLnBrk="0" hangingPunct="1">
        <a:spcBef>
          <a:spcPct val="20000"/>
        </a:spcBef>
        <a:buFont typeface="Arial" panose="020B0604020202020204" pitchFamily="34" charset="0"/>
        <a:buChar char="•"/>
        <a:defRPr sz="3017" kern="1200">
          <a:solidFill>
            <a:schemeClr val="tx1"/>
          </a:solidFill>
          <a:latin typeface="+mn-lt"/>
          <a:ea typeface="+mn-ea"/>
          <a:cs typeface="+mn-cs"/>
        </a:defRPr>
      </a:lvl7pPr>
      <a:lvl8pPr marL="5170565" indent="-344705" algn="l" defTabSz="1378818" rtl="0" eaLnBrk="1" latinLnBrk="0" hangingPunct="1">
        <a:spcBef>
          <a:spcPct val="20000"/>
        </a:spcBef>
        <a:buFont typeface="Arial" panose="020B0604020202020204" pitchFamily="34" charset="0"/>
        <a:buChar char="•"/>
        <a:defRPr sz="3017" kern="1200">
          <a:solidFill>
            <a:schemeClr val="tx1"/>
          </a:solidFill>
          <a:latin typeface="+mn-lt"/>
          <a:ea typeface="+mn-ea"/>
          <a:cs typeface="+mn-cs"/>
        </a:defRPr>
      </a:lvl8pPr>
      <a:lvl9pPr marL="5859976" indent="-344705" algn="l" defTabSz="1378818" rtl="0" eaLnBrk="1" latinLnBrk="0" hangingPunct="1">
        <a:spcBef>
          <a:spcPct val="20000"/>
        </a:spcBef>
        <a:buFont typeface="Arial" panose="020B0604020202020204" pitchFamily="34" charset="0"/>
        <a:buChar char="•"/>
        <a:defRPr sz="30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78818" rtl="0" eaLnBrk="1" latinLnBrk="0" hangingPunct="1">
        <a:defRPr sz="2715" kern="1200">
          <a:solidFill>
            <a:schemeClr val="tx1"/>
          </a:solidFill>
          <a:latin typeface="+mn-lt"/>
          <a:ea typeface="+mn-ea"/>
          <a:cs typeface="+mn-cs"/>
        </a:defRPr>
      </a:lvl1pPr>
      <a:lvl2pPr marL="689409" algn="l" defTabSz="1378818" rtl="0" eaLnBrk="1" latinLnBrk="0" hangingPunct="1">
        <a:defRPr sz="2715" kern="1200">
          <a:solidFill>
            <a:schemeClr val="tx1"/>
          </a:solidFill>
          <a:latin typeface="+mn-lt"/>
          <a:ea typeface="+mn-ea"/>
          <a:cs typeface="+mn-cs"/>
        </a:defRPr>
      </a:lvl2pPr>
      <a:lvl3pPr marL="1378818" algn="l" defTabSz="1378818" rtl="0" eaLnBrk="1" latinLnBrk="0" hangingPunct="1">
        <a:defRPr sz="2715" kern="1200">
          <a:solidFill>
            <a:schemeClr val="tx1"/>
          </a:solidFill>
          <a:latin typeface="+mn-lt"/>
          <a:ea typeface="+mn-ea"/>
          <a:cs typeface="+mn-cs"/>
        </a:defRPr>
      </a:lvl3pPr>
      <a:lvl4pPr marL="2068227" algn="l" defTabSz="1378818" rtl="0" eaLnBrk="1" latinLnBrk="0" hangingPunct="1">
        <a:defRPr sz="2715" kern="1200">
          <a:solidFill>
            <a:schemeClr val="tx1"/>
          </a:solidFill>
          <a:latin typeface="+mn-lt"/>
          <a:ea typeface="+mn-ea"/>
          <a:cs typeface="+mn-cs"/>
        </a:defRPr>
      </a:lvl4pPr>
      <a:lvl5pPr marL="2757636" algn="l" defTabSz="1378818" rtl="0" eaLnBrk="1" latinLnBrk="0" hangingPunct="1">
        <a:defRPr sz="2715" kern="1200">
          <a:solidFill>
            <a:schemeClr val="tx1"/>
          </a:solidFill>
          <a:latin typeface="+mn-lt"/>
          <a:ea typeface="+mn-ea"/>
          <a:cs typeface="+mn-cs"/>
        </a:defRPr>
      </a:lvl5pPr>
      <a:lvl6pPr marL="3447045" algn="l" defTabSz="1378818" rtl="0" eaLnBrk="1" latinLnBrk="0" hangingPunct="1">
        <a:defRPr sz="2715" kern="1200">
          <a:solidFill>
            <a:schemeClr val="tx1"/>
          </a:solidFill>
          <a:latin typeface="+mn-lt"/>
          <a:ea typeface="+mn-ea"/>
          <a:cs typeface="+mn-cs"/>
        </a:defRPr>
      </a:lvl6pPr>
      <a:lvl7pPr marL="4136453" algn="l" defTabSz="1378818" rtl="0" eaLnBrk="1" latinLnBrk="0" hangingPunct="1">
        <a:defRPr sz="2715" kern="1200">
          <a:solidFill>
            <a:schemeClr val="tx1"/>
          </a:solidFill>
          <a:latin typeface="+mn-lt"/>
          <a:ea typeface="+mn-ea"/>
          <a:cs typeface="+mn-cs"/>
        </a:defRPr>
      </a:lvl7pPr>
      <a:lvl8pPr marL="4825862" algn="l" defTabSz="1378818" rtl="0" eaLnBrk="1" latinLnBrk="0" hangingPunct="1">
        <a:defRPr sz="2715" kern="1200">
          <a:solidFill>
            <a:schemeClr val="tx1"/>
          </a:solidFill>
          <a:latin typeface="+mn-lt"/>
          <a:ea typeface="+mn-ea"/>
          <a:cs typeface="+mn-cs"/>
        </a:defRPr>
      </a:lvl8pPr>
      <a:lvl9pPr marL="5515271" algn="l" defTabSz="1378818" rtl="0" eaLnBrk="1" latinLnBrk="0" hangingPunct="1">
        <a:defRPr sz="27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6.xml"/><Relationship Id="rId7" Type="http://schemas.openxmlformats.org/officeDocument/2006/relationships/image" Target="../media/image3.emf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png"/><Relationship Id="rId2" Type="http://schemas.openxmlformats.org/officeDocument/2006/relationships/tags" Target="../tags/tag1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2" Type="http://schemas.openxmlformats.org/officeDocument/2006/relationships/tags" Target="../tags/tag1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9.gif"/><Relationship Id="rId5" Type="http://schemas.openxmlformats.org/officeDocument/2006/relationships/image" Target="../media/image5.e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png"/><Relationship Id="rId2" Type="http://schemas.openxmlformats.org/officeDocument/2006/relationships/tags" Target="../tags/tag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2" Type="http://schemas.openxmlformats.org/officeDocument/2006/relationships/tags" Target="../tags/tag10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png"/><Relationship Id="rId2" Type="http://schemas.openxmlformats.org/officeDocument/2006/relationships/tags" Target="../tags/tag1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png"/><Relationship Id="rId2" Type="http://schemas.openxmlformats.org/officeDocument/2006/relationships/tags" Target="../tags/tag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png"/><Relationship Id="rId2" Type="http://schemas.openxmlformats.org/officeDocument/2006/relationships/tags" Target="../tags/tag1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png"/><Relationship Id="rId2" Type="http://schemas.openxmlformats.org/officeDocument/2006/relationships/tags" Target="../tags/tag15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35705527"/>
              </p:ext>
            </p:extLst>
          </p:nvPr>
        </p:nvGraphicFramePr>
        <p:xfrm>
          <a:off x="1144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Слайд think-cell" r:id="rId6" imgW="270" imgH="270" progId="TCLayout.ActiveDocument.1">
                  <p:embed/>
                </p:oleObj>
              </mc:Choice>
              <mc:Fallback>
                <p:oleObj name="Слайд think-cell" r:id="rId6" imgW="270" imgH="270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44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/>
          <p:cNvSpPr/>
          <p:nvPr>
            <p:custDataLst>
              <p:tags r:id="rId4"/>
            </p:custDataLst>
          </p:nvPr>
        </p:nvSpPr>
        <p:spPr>
          <a:xfrm>
            <a:off x="1143000" y="0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1950" b="1" dirty="0">
              <a:latin typeface="Tahoma" panose="020B0604030504040204" pitchFamily="34" charset="0"/>
              <a:ea typeface="+mj-ea"/>
              <a:cs typeface="+mj-cs"/>
              <a:sym typeface="Tahoma" panose="020B0604030504040204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8775" y="1393080"/>
            <a:ext cx="6313553" cy="835357"/>
          </a:xfrm>
        </p:spPr>
        <p:txBody>
          <a:bodyPr vert="horz"/>
          <a:lstStyle/>
          <a:p>
            <a:r>
              <a:rPr lang="ru-RU" sz="2800" dirty="0" smtClean="0">
                <a:latin typeface="+mn-lt"/>
              </a:rPr>
              <a:t>Особенности федеральных ипотечных программ</a:t>
            </a:r>
            <a:endParaRPr lang="ru-RU" sz="2800" dirty="0">
              <a:latin typeface="+mn-lt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58775" y="2783470"/>
            <a:ext cx="6313553" cy="535531"/>
          </a:xfrm>
        </p:spPr>
        <p:txBody>
          <a:bodyPr/>
          <a:lstStyle/>
          <a:p>
            <a:r>
              <a:rPr lang="ru-RU" sz="1800" b="1" dirty="0" smtClean="0"/>
              <a:t>Мария Петрова</a:t>
            </a:r>
          </a:p>
          <a:p>
            <a:r>
              <a:rPr lang="ru-RU" sz="1400" dirty="0" smtClean="0"/>
              <a:t>Эксперт Консультационного центра ДОМ.РФ</a:t>
            </a:r>
            <a:endParaRPr lang="ru-RU" sz="1400" dirty="0"/>
          </a:p>
        </p:txBody>
      </p:sp>
      <p:pic>
        <p:nvPicPr>
          <p:cNvPr id="4" name="Изображение 14" descr="1_Визитная карточка-04.png">
            <a:extLst>
              <a:ext uri="{FF2B5EF4-FFF2-40B4-BE49-F238E27FC236}">
                <a16:creationId xmlns:a16="http://schemas.microsoft.com/office/drawing/2014/main" id="{801B818A-B257-C8AA-70B5-F41A150121DA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/>
        </p:blipFill>
        <p:spPr>
          <a:xfrm>
            <a:off x="8142732" y="132213"/>
            <a:ext cx="643637" cy="67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160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2B0BAA6-253B-9D7E-8347-73BC7F9AF83F}"/>
              </a:ext>
            </a:extLst>
          </p:cNvPr>
          <p:cNvSpPr/>
          <p:nvPr/>
        </p:nvSpPr>
        <p:spPr>
          <a:xfrm>
            <a:off x="63062" y="599261"/>
            <a:ext cx="9144000" cy="4722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7" name="Объект 4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-117871" y="-1542225"/>
          <a:ext cx="824" cy="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Слайд think-cell" r:id="rId4" imgW="286" imgH="286" progId="TCLayout.ActiveDocument.1">
                  <p:embed/>
                </p:oleObj>
              </mc:Choice>
              <mc:Fallback>
                <p:oleObj name="Слайд think-cell" r:id="rId4" imgW="286" imgH="286" progId="TCLayout.ActiveDocument.1">
                  <p:embed/>
                  <p:pic>
                    <p:nvPicPr>
                      <p:cNvPr id="47" name="Объект 4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17871" y="-1542225"/>
                        <a:ext cx="824" cy="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Объект 13">
            <a:extLst>
              <a:ext uri="{FF2B5EF4-FFF2-40B4-BE49-F238E27FC236}">
                <a16:creationId xmlns:a16="http://schemas.microsoft.com/office/drawing/2014/main" id="{00E607A7-FF50-094B-9323-32CFE0A96143}"/>
              </a:ext>
            </a:extLst>
          </p:cNvPr>
          <p:cNvSpPr txBox="1">
            <a:spLocks/>
          </p:cNvSpPr>
          <p:nvPr/>
        </p:nvSpPr>
        <p:spPr>
          <a:xfrm>
            <a:off x="358775" y="632550"/>
            <a:ext cx="801440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Arial" panose="020B0604020202020204" pitchFamily="34" charset="0"/>
              <a:buNone/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0034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4536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defRPr sz="15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6813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7978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tabLst>
                <a:tab pos="1380201" algn="l"/>
              </a:tabLst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510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603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97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789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450 тысяч для многодетных, действует до 1.07.2024</a:t>
            </a:r>
            <a:endParaRPr lang="ru-RU" sz="2000" b="1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Изображение 14" descr="1_Визитная карточка-04.png">
            <a:extLst>
              <a:ext uri="{FF2B5EF4-FFF2-40B4-BE49-F238E27FC236}">
                <a16:creationId xmlns:a16="http://schemas.microsoft.com/office/drawing/2014/main" id="{BC846596-C5C1-024F-A771-EA95C6ED2F9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/>
        </p:blipFill>
        <p:spPr>
          <a:xfrm>
            <a:off x="8641081" y="159646"/>
            <a:ext cx="287020" cy="300918"/>
          </a:xfrm>
          <a:prstGeom prst="rect">
            <a:avLst/>
          </a:prstGeom>
        </p:spPr>
      </p:pic>
      <p:sp>
        <p:nvSpPr>
          <p:cNvPr id="27" name="Объект 13">
            <a:extLst>
              <a:ext uri="{FF2B5EF4-FFF2-40B4-BE49-F238E27FC236}">
                <a16:creationId xmlns:a16="http://schemas.microsoft.com/office/drawing/2014/main" id="{00E607A7-FF50-094B-9323-32CFE0A96143}"/>
              </a:ext>
            </a:extLst>
          </p:cNvPr>
          <p:cNvSpPr txBox="1">
            <a:spLocks/>
          </p:cNvSpPr>
          <p:nvPr/>
        </p:nvSpPr>
        <p:spPr>
          <a:xfrm>
            <a:off x="358775" y="146314"/>
            <a:ext cx="807893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Arial" panose="020B0604020202020204" pitchFamily="34" charset="0"/>
              <a:buNone/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0034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4536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defRPr sz="15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6813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7978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tabLst>
                <a:tab pos="1380201" algn="l"/>
              </a:tabLst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510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603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97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789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Льготные программы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B916A4C-0F26-2749-997D-53C45A8F9E38}"/>
              </a:ext>
            </a:extLst>
          </p:cNvPr>
          <p:cNvSpPr txBox="1"/>
          <p:nvPr/>
        </p:nvSpPr>
        <p:spPr>
          <a:xfrm>
            <a:off x="728842" y="3481275"/>
            <a:ext cx="819925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21"/>
              </a:spcBef>
              <a:buClr>
                <a:schemeClr val="accent6"/>
              </a:buClr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916A4C-0F26-2749-997D-53C45A8F9E38}"/>
              </a:ext>
            </a:extLst>
          </p:cNvPr>
          <p:cNvSpPr txBox="1"/>
          <p:nvPr/>
        </p:nvSpPr>
        <p:spPr>
          <a:xfrm>
            <a:off x="173926" y="3982136"/>
            <a:ext cx="819925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21"/>
              </a:spcBef>
              <a:buClr>
                <a:schemeClr val="accent6"/>
              </a:buClr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8096" y="1182615"/>
            <a:ext cx="64160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buFont typeface="Wingdings" panose="05000000000000000000" pitchFamily="2" charset="2"/>
              <a:buChar char="q"/>
            </a:pPr>
            <a:r>
              <a:rPr lang="ru-RU" sz="1200" u="sng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условия получения выплаты 450  тысяч рублей для многодетных</a:t>
            </a:r>
          </a:p>
          <a:p>
            <a:pPr marL="171450" indent="-171450" fontAlgn="base">
              <a:buFont typeface="Wingdings" panose="05000000000000000000" pitchFamily="2" charset="2"/>
              <a:buChar char="q"/>
            </a:pPr>
            <a:endParaRPr lang="ru-RU" sz="1200" dirty="0">
              <a:solidFill>
                <a:schemeClr val="tx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fontAlgn="base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Выплату 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нельзя использовать на первоначальный </a:t>
            </a: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взнос и получить </a:t>
            </a:r>
            <a:r>
              <a:rPr lang="ru-RU" sz="1200" dirty="0" err="1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наличнми</a:t>
            </a: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она предназначена только на </a:t>
            </a: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погашение ипотеки</a:t>
            </a:r>
          </a:p>
          <a:p>
            <a:pPr fontAlgn="base"/>
            <a:endParaRPr lang="ru-RU" sz="1200" dirty="0" smtClean="0">
              <a:solidFill>
                <a:schemeClr val="tx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fontAlgn="base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Заявление 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выплату можно подать через </a:t>
            </a:r>
            <a:r>
              <a:rPr lang="ru-RU" sz="1200" dirty="0" err="1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Госуслуги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или в офисе банка, а отследить статус рассмотрения заявления можно на портале </a:t>
            </a:r>
            <a:r>
              <a:rPr lang="ru-RU" sz="1200" dirty="0" err="1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спроси.дом.рф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200" dirty="0" smtClean="0">
              <a:solidFill>
                <a:schemeClr val="tx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fontAlgn="base">
              <a:buFont typeface="Wingdings" panose="05000000000000000000" pitchFamily="2" charset="2"/>
              <a:buChar char="Ø"/>
            </a:pPr>
            <a:endParaRPr lang="ru-RU" sz="1200" dirty="0">
              <a:solidFill>
                <a:schemeClr val="tx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fontAlgn="base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среднем 7 дней составляет срок получения выплаты</a:t>
            </a:r>
          </a:p>
          <a:p>
            <a:pPr fontAlgn="base"/>
            <a:endParaRPr lang="ru-RU" sz="1200" dirty="0">
              <a:solidFill>
                <a:schemeClr val="accent6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28842" y="3481275"/>
            <a:ext cx="58711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buFont typeface="Wingdings" panose="05000000000000000000" pitchFamily="2" charset="2"/>
              <a:buChar char="q"/>
            </a:pPr>
            <a:r>
              <a:rPr lang="ru-RU" sz="1200" b="1" u="sng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Наши эксперты подробно рассказали все условия программы на нашем портале Консультационного центра  - </a:t>
            </a:r>
            <a:r>
              <a:rPr lang="ru-RU" sz="1200" b="1" u="sng" dirty="0" err="1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спроси.дом.рф</a:t>
            </a:r>
            <a:r>
              <a:rPr lang="ru-RU" sz="1200" b="1" u="sng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1450" indent="-171450" fontAlgn="base">
              <a:buFont typeface="Wingdings" panose="05000000000000000000" pitchFamily="2" charset="2"/>
              <a:buChar char="q"/>
            </a:pPr>
            <a:endParaRPr lang="ru-RU" sz="1200" u="sng" dirty="0">
              <a:solidFill>
                <a:schemeClr val="tx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fontAlgn="base">
              <a:buFont typeface="Wingdings" panose="05000000000000000000" pitchFamily="2" charset="2"/>
              <a:buChar char="q"/>
            </a:pPr>
            <a:endParaRPr lang="ru-RU" sz="1200" dirty="0" smtClean="0">
              <a:solidFill>
                <a:schemeClr val="tx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endParaRPr lang="ru-RU" sz="1200" dirty="0">
              <a:solidFill>
                <a:schemeClr val="accent6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060" y="2761938"/>
            <a:ext cx="2218538" cy="221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117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2B0BAA6-253B-9D7E-8347-73BC7F9AF83F}"/>
              </a:ext>
            </a:extLst>
          </p:cNvPr>
          <p:cNvSpPr/>
          <p:nvPr/>
        </p:nvSpPr>
        <p:spPr>
          <a:xfrm>
            <a:off x="0" y="568180"/>
            <a:ext cx="9144000" cy="4722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7" name="Объект 4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-117871" y="-1542225"/>
          <a:ext cx="824" cy="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Слайд think-cell" r:id="rId4" imgW="286" imgH="286" progId="TCLayout.ActiveDocument.1">
                  <p:embed/>
                </p:oleObj>
              </mc:Choice>
              <mc:Fallback>
                <p:oleObj name="Слайд think-cell" r:id="rId4" imgW="286" imgH="286" progId="TCLayout.ActiveDocument.1">
                  <p:embed/>
                  <p:pic>
                    <p:nvPicPr>
                      <p:cNvPr id="47" name="Объект 4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17871" y="-1542225"/>
                        <a:ext cx="824" cy="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Объект 13">
            <a:extLst>
              <a:ext uri="{FF2B5EF4-FFF2-40B4-BE49-F238E27FC236}">
                <a16:creationId xmlns:a16="http://schemas.microsoft.com/office/drawing/2014/main" id="{00E607A7-FF50-094B-9323-32CFE0A96143}"/>
              </a:ext>
            </a:extLst>
          </p:cNvPr>
          <p:cNvSpPr txBox="1">
            <a:spLocks/>
          </p:cNvSpPr>
          <p:nvPr/>
        </p:nvSpPr>
        <p:spPr>
          <a:xfrm>
            <a:off x="358775" y="632550"/>
            <a:ext cx="801440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Arial" panose="020B0604020202020204" pitchFamily="34" charset="0"/>
              <a:buNone/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0034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4536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defRPr sz="15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6813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7978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tabLst>
                <a:tab pos="1380201" algn="l"/>
              </a:tabLst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510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603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97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789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accent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Упростите получение кредита</a:t>
            </a:r>
            <a:endParaRPr lang="ru-RU" sz="2000" b="1" dirty="0">
              <a:solidFill>
                <a:schemeClr val="accent6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Изображение 14" descr="1_Визитная карточка-04.png">
            <a:extLst>
              <a:ext uri="{FF2B5EF4-FFF2-40B4-BE49-F238E27FC236}">
                <a16:creationId xmlns:a16="http://schemas.microsoft.com/office/drawing/2014/main" id="{BC846596-C5C1-024F-A771-EA95C6ED2F9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/>
        </p:blipFill>
        <p:spPr>
          <a:xfrm>
            <a:off x="8641081" y="159646"/>
            <a:ext cx="287020" cy="300918"/>
          </a:xfrm>
          <a:prstGeom prst="rect">
            <a:avLst/>
          </a:prstGeom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5F42623-717B-73A1-EE0B-5F264A27ADB4}"/>
              </a:ext>
            </a:extLst>
          </p:cNvPr>
          <p:cNvGrpSpPr/>
          <p:nvPr/>
        </p:nvGrpSpPr>
        <p:grpSpPr>
          <a:xfrm>
            <a:off x="358775" y="1494501"/>
            <a:ext cx="8569324" cy="254890"/>
            <a:chOff x="358775" y="841361"/>
            <a:chExt cx="8569324" cy="254890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B9E39F52-A3DC-004D-8D4B-4DAD762C0CBE}"/>
                </a:ext>
              </a:extLst>
            </p:cNvPr>
            <p:cNvSpPr/>
            <p:nvPr/>
          </p:nvSpPr>
          <p:spPr>
            <a:xfrm>
              <a:off x="358775" y="844251"/>
              <a:ext cx="250714" cy="252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21"/>
                </a:spcBef>
              </a:pPr>
              <a:r>
                <a:rPr lang="ru-RU" sz="1286" b="1" dirty="0"/>
                <a:t>1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B916A4C-0F26-2749-997D-53C45A8F9E38}"/>
                </a:ext>
              </a:extLst>
            </p:cNvPr>
            <p:cNvSpPr txBox="1"/>
            <p:nvPr/>
          </p:nvSpPr>
          <p:spPr>
            <a:xfrm>
              <a:off x="728842" y="841361"/>
              <a:ext cx="819925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21"/>
                </a:spcBef>
                <a:buClr>
                  <a:schemeClr val="accent6"/>
                </a:buClr>
              </a:pPr>
              <a:r>
                <a:rPr lang="ru-RU" sz="1200" dirty="0"/>
                <a:t>Проверьте</a:t>
              </a:r>
              <a:r>
                <a:rPr lang="ru-RU" sz="1600" dirty="0"/>
                <a:t> </a:t>
              </a:r>
              <a:r>
                <a:rPr lang="ru-RU" sz="1200" dirty="0"/>
                <a:t>кредитный рейтинг и кредитную </a:t>
              </a:r>
              <a:r>
                <a:rPr lang="ru-RU" sz="1200" dirty="0" smtClean="0"/>
                <a:t>историю</a:t>
              </a:r>
              <a:endParaRPr lang="ru-RU" sz="1200" dirty="0"/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6C9AC9B1-3329-9146-A84C-1CFBBF49C837}"/>
              </a:ext>
            </a:extLst>
          </p:cNvPr>
          <p:cNvGrpSpPr/>
          <p:nvPr/>
        </p:nvGrpSpPr>
        <p:grpSpPr>
          <a:xfrm>
            <a:off x="358775" y="1920113"/>
            <a:ext cx="8569324" cy="252000"/>
            <a:chOff x="358775" y="1449101"/>
            <a:chExt cx="8569324" cy="252000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8277CC68-CFE0-6349-9748-483AE9C6BAD3}"/>
                </a:ext>
              </a:extLst>
            </p:cNvPr>
            <p:cNvSpPr/>
            <p:nvPr/>
          </p:nvSpPr>
          <p:spPr>
            <a:xfrm>
              <a:off x="358775" y="1449101"/>
              <a:ext cx="250714" cy="252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21"/>
                </a:spcBef>
              </a:pPr>
              <a:r>
                <a:rPr lang="ru-RU" sz="1286" b="1" dirty="0"/>
                <a:t>2</a:t>
              </a:r>
              <a:endParaRPr lang="ru-RU" sz="1500" b="1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D26523E-AD66-3C4A-85B4-1DF63F70C758}"/>
                </a:ext>
              </a:extLst>
            </p:cNvPr>
            <p:cNvSpPr txBox="1"/>
            <p:nvPr/>
          </p:nvSpPr>
          <p:spPr>
            <a:xfrm>
              <a:off x="728842" y="1451990"/>
              <a:ext cx="819925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21"/>
                </a:spcBef>
                <a:buClr>
                  <a:schemeClr val="accent6"/>
                </a:buClr>
              </a:pPr>
              <a:r>
                <a:rPr lang="ru-RU" sz="1200" dirty="0"/>
                <a:t>Закройте все просрочки и штрафы, если они имеются</a:t>
              </a:r>
              <a:endParaRPr lang="ru-RU" sz="1200" dirty="0"/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296D3F3B-9CA9-EECF-2F96-DEDFF0E07648}"/>
              </a:ext>
            </a:extLst>
          </p:cNvPr>
          <p:cNvGrpSpPr/>
          <p:nvPr/>
        </p:nvGrpSpPr>
        <p:grpSpPr>
          <a:xfrm>
            <a:off x="358775" y="2322423"/>
            <a:ext cx="8569324" cy="252000"/>
            <a:chOff x="358775" y="2053949"/>
            <a:chExt cx="8569324" cy="252000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7F1B9193-60BB-C24D-939F-8AA7C9C71420}"/>
                </a:ext>
              </a:extLst>
            </p:cNvPr>
            <p:cNvSpPr/>
            <p:nvPr/>
          </p:nvSpPr>
          <p:spPr>
            <a:xfrm>
              <a:off x="358775" y="2053949"/>
              <a:ext cx="250714" cy="252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21"/>
                </a:spcBef>
              </a:pPr>
              <a:r>
                <a:rPr lang="ru-RU" sz="1286" b="1" dirty="0"/>
                <a:t>3</a:t>
              </a:r>
              <a:endParaRPr lang="ru-RU" sz="1500" b="1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5C8D9B7-CDB1-EC4A-95E3-71FB3725DBEF}"/>
                </a:ext>
              </a:extLst>
            </p:cNvPr>
            <p:cNvSpPr txBox="1"/>
            <p:nvPr/>
          </p:nvSpPr>
          <p:spPr>
            <a:xfrm>
              <a:off x="728842" y="2059728"/>
              <a:ext cx="819925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21"/>
                </a:spcBef>
                <a:buClr>
                  <a:schemeClr val="accent6"/>
                </a:buClr>
              </a:pPr>
              <a:r>
                <a:rPr lang="ru-RU" sz="1200" dirty="0"/>
                <a:t>Оценивайте свои финансовые возможности</a:t>
              </a:r>
              <a:endParaRPr lang="ru-RU" sz="1200" dirty="0"/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296D3F3B-9CA9-EECF-2F96-DEDFF0E07648}"/>
              </a:ext>
            </a:extLst>
          </p:cNvPr>
          <p:cNvGrpSpPr/>
          <p:nvPr/>
        </p:nvGrpSpPr>
        <p:grpSpPr>
          <a:xfrm>
            <a:off x="358775" y="2782894"/>
            <a:ext cx="8569324" cy="252000"/>
            <a:chOff x="358775" y="2053949"/>
            <a:chExt cx="8569324" cy="252000"/>
          </a:xfrm>
        </p:grpSpPr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7F1B9193-60BB-C24D-939F-8AA7C9C71420}"/>
                </a:ext>
              </a:extLst>
            </p:cNvPr>
            <p:cNvSpPr/>
            <p:nvPr/>
          </p:nvSpPr>
          <p:spPr>
            <a:xfrm>
              <a:off x="358775" y="2053949"/>
              <a:ext cx="250714" cy="252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21"/>
                </a:spcBef>
              </a:pPr>
              <a:r>
                <a:rPr lang="ru-RU" sz="1286" b="1" dirty="0"/>
                <a:t>4</a:t>
              </a:r>
              <a:endParaRPr lang="ru-RU" sz="1500" b="1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5C8D9B7-CDB1-EC4A-95E3-71FB3725DBEF}"/>
                </a:ext>
              </a:extLst>
            </p:cNvPr>
            <p:cNvSpPr txBox="1"/>
            <p:nvPr/>
          </p:nvSpPr>
          <p:spPr>
            <a:xfrm>
              <a:off x="728842" y="2059728"/>
              <a:ext cx="819925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21"/>
                </a:spcBef>
                <a:buClr>
                  <a:schemeClr val="accent6"/>
                </a:buClr>
              </a:pPr>
              <a:r>
                <a:rPr lang="ru-RU" sz="1200" dirty="0"/>
                <a:t>Увеличьте первоначальный взнос</a:t>
              </a:r>
              <a:endParaRPr lang="ru-RU" sz="1200" dirty="0"/>
            </a:p>
          </p:txBody>
        </p: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296D3F3B-9CA9-EECF-2F96-DEDFF0E07648}"/>
              </a:ext>
            </a:extLst>
          </p:cNvPr>
          <p:cNvGrpSpPr/>
          <p:nvPr/>
        </p:nvGrpSpPr>
        <p:grpSpPr>
          <a:xfrm>
            <a:off x="358775" y="3211395"/>
            <a:ext cx="8569324" cy="252000"/>
            <a:chOff x="358775" y="2053949"/>
            <a:chExt cx="8569324" cy="252000"/>
          </a:xfrm>
        </p:grpSpPr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7F1B9193-60BB-C24D-939F-8AA7C9C71420}"/>
                </a:ext>
              </a:extLst>
            </p:cNvPr>
            <p:cNvSpPr/>
            <p:nvPr/>
          </p:nvSpPr>
          <p:spPr>
            <a:xfrm>
              <a:off x="358775" y="2053949"/>
              <a:ext cx="250714" cy="252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21"/>
                </a:spcBef>
              </a:pPr>
              <a:r>
                <a:rPr lang="ru-RU" sz="1286" b="1" dirty="0"/>
                <a:t>5</a:t>
              </a:r>
              <a:endParaRPr lang="ru-RU" sz="1500" b="1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5C8D9B7-CDB1-EC4A-95E3-71FB3725DBEF}"/>
                </a:ext>
              </a:extLst>
            </p:cNvPr>
            <p:cNvSpPr txBox="1"/>
            <p:nvPr/>
          </p:nvSpPr>
          <p:spPr>
            <a:xfrm>
              <a:off x="728842" y="2059728"/>
              <a:ext cx="819925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21"/>
                </a:spcBef>
                <a:buClr>
                  <a:schemeClr val="accent6"/>
                </a:buClr>
              </a:pPr>
              <a:r>
                <a:rPr lang="ru-RU" sz="1200" dirty="0"/>
                <a:t>Привлеките созаемщиков</a:t>
              </a:r>
              <a:endParaRPr lang="ru-RU" sz="1200" dirty="0"/>
            </a:p>
          </p:txBody>
        </p:sp>
      </p:grpSp>
      <p:pic>
        <p:nvPicPr>
          <p:cNvPr id="23" name="Рисунок 32">
            <a:extLst>
              <a:ext uri="{FF2B5EF4-FFF2-40B4-BE49-F238E27FC236}">
                <a16:creationId xmlns:a16="http://schemas.microsoft.com/office/drawing/2014/main" id="{A08337BB-835B-E6C7-7553-20687403DD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586" y="1497391"/>
            <a:ext cx="3338513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1136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Объект 4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-117871" y="-1542225"/>
          <a:ext cx="824" cy="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Слайд think-cell" r:id="rId4" imgW="286" imgH="286" progId="TCLayout.ActiveDocument.1">
                  <p:embed/>
                </p:oleObj>
              </mc:Choice>
              <mc:Fallback>
                <p:oleObj name="Слайд think-cell" r:id="rId4" imgW="286" imgH="286" progId="TCLayout.ActiveDocument.1">
                  <p:embed/>
                  <p:pic>
                    <p:nvPicPr>
                      <p:cNvPr id="47" name="Объект 4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17871" y="-1542225"/>
                        <a:ext cx="824" cy="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Объект 13">
            <a:extLst>
              <a:ext uri="{FF2B5EF4-FFF2-40B4-BE49-F238E27FC236}">
                <a16:creationId xmlns:a16="http://schemas.microsoft.com/office/drawing/2014/main" id="{00E607A7-FF50-094B-9323-32CFE0A96143}"/>
              </a:ext>
            </a:extLst>
          </p:cNvPr>
          <p:cNvSpPr txBox="1">
            <a:spLocks/>
          </p:cNvSpPr>
          <p:nvPr/>
        </p:nvSpPr>
        <p:spPr>
          <a:xfrm>
            <a:off x="768350" y="746389"/>
            <a:ext cx="43180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Arial" panose="020B0604020202020204" pitchFamily="34" charset="0"/>
              <a:buNone/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0034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4536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defRPr sz="15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6813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7978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tabLst>
                <a:tab pos="1380201" algn="l"/>
              </a:tabLst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510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603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97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789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3E5057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Спасибо за внимание!</a:t>
            </a:r>
            <a:endParaRPr lang="ru-RU" sz="2800" b="1" dirty="0">
              <a:solidFill>
                <a:srgbClr val="3E5057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9" name="Объект 13">
            <a:extLst>
              <a:ext uri="{FF2B5EF4-FFF2-40B4-BE49-F238E27FC236}">
                <a16:creationId xmlns:a16="http://schemas.microsoft.com/office/drawing/2014/main" id="{00E607A7-FF50-094B-9323-32CFE0A96143}"/>
              </a:ext>
            </a:extLst>
          </p:cNvPr>
          <p:cNvSpPr txBox="1">
            <a:spLocks/>
          </p:cNvSpPr>
          <p:nvPr/>
        </p:nvSpPr>
        <p:spPr>
          <a:xfrm>
            <a:off x="768350" y="1499325"/>
            <a:ext cx="2841625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Arial" panose="020B0604020202020204" pitchFamily="34" charset="0"/>
              <a:buNone/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0034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4536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defRPr sz="15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6813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7978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tabLst>
                <a:tab pos="1380201" algn="l"/>
              </a:tabLst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510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603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97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789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Горячая линия</a:t>
            </a:r>
          </a:p>
          <a:p>
            <a:r>
              <a:rPr lang="ru-RU" sz="2000" b="1" dirty="0" smtClean="0">
                <a:solidFill>
                  <a:schemeClr val="accent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Консультационного центра ДОМ.РФ</a:t>
            </a:r>
          </a:p>
          <a:p>
            <a:r>
              <a:rPr lang="ru-RU" sz="2000" b="1" dirty="0" smtClean="0">
                <a:ea typeface="Tahoma" panose="020B0604030504040204" pitchFamily="34" charset="0"/>
                <a:cs typeface="Tahoma" panose="020B0604030504040204" pitchFamily="34" charset="0"/>
              </a:rPr>
              <a:t>8 800 755-55-55 </a:t>
            </a:r>
            <a:endParaRPr lang="ru-RU" sz="2000" b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Объект 13">
            <a:extLst>
              <a:ext uri="{FF2B5EF4-FFF2-40B4-BE49-F238E27FC236}">
                <a16:creationId xmlns:a16="http://schemas.microsoft.com/office/drawing/2014/main" id="{00E607A7-FF50-094B-9323-32CFE0A96143}"/>
              </a:ext>
            </a:extLst>
          </p:cNvPr>
          <p:cNvSpPr txBox="1">
            <a:spLocks/>
          </p:cNvSpPr>
          <p:nvPr/>
        </p:nvSpPr>
        <p:spPr>
          <a:xfrm>
            <a:off x="4625975" y="1499325"/>
            <a:ext cx="4251325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Arial" panose="020B0604020202020204" pitchFamily="34" charset="0"/>
              <a:buNone/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0034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4536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defRPr sz="15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6813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7978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tabLst>
                <a:tab pos="1380201" algn="l"/>
              </a:tabLst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510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603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97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789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Портал</a:t>
            </a:r>
          </a:p>
          <a:p>
            <a:r>
              <a:rPr lang="ru-RU" sz="2000" b="1" dirty="0">
                <a:solidFill>
                  <a:schemeClr val="accent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2000" b="1" dirty="0" smtClean="0">
                <a:solidFill>
                  <a:schemeClr val="accent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проси.дом.рф</a:t>
            </a:r>
          </a:p>
        </p:txBody>
      </p:sp>
      <p:pic>
        <p:nvPicPr>
          <p:cNvPr id="16388" name="Picture 4" descr="http://qrcoder.ru/code/?https%3A%2F%2Fxn--h1alcedd.xn--d1aqf.xn--p1ai%2F&amp;4&amp;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450" y="2191822"/>
            <a:ext cx="1913453" cy="19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23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Объект 67" hidden="1">
            <a:extLst>
              <a:ext uri="{FF2B5EF4-FFF2-40B4-BE49-F238E27FC236}">
                <a16:creationId xmlns:a16="http://schemas.microsoft.com/office/drawing/2014/main" id="{6E224C0A-F701-1380-A6B4-F35ED1AE509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92214" y="790654"/>
          <a:ext cx="655" cy="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Слайд think-cell" r:id="rId5" imgW="306" imgH="306" progId="TCLayout.ActiveDocument.1">
                  <p:embed/>
                </p:oleObj>
              </mc:Choice>
              <mc:Fallback>
                <p:oleObj name="Слайд think-cell" r:id="rId5" imgW="306" imgH="306" progId="TCLayout.ActiveDocument.1">
                  <p:embed/>
                  <p:pic>
                    <p:nvPicPr>
                      <p:cNvPr id="68" name="Объект 67" hidden="1">
                        <a:extLst>
                          <a:ext uri="{FF2B5EF4-FFF2-40B4-BE49-F238E27FC236}">
                            <a16:creationId xmlns:a16="http://schemas.microsoft.com/office/drawing/2014/main" id="{6E224C0A-F701-1380-A6B4-F35ED1AE50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92214" y="790654"/>
                        <a:ext cx="655" cy="6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B956CC34-4353-43A9-8765-D309F9D085FE}"/>
              </a:ext>
            </a:extLst>
          </p:cNvPr>
          <p:cNvSpPr/>
          <p:nvPr/>
        </p:nvSpPr>
        <p:spPr>
          <a:xfrm>
            <a:off x="378372" y="0"/>
            <a:ext cx="7908378" cy="14018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61">
              <a:solidFill>
                <a:schemeClr val="tx1"/>
              </a:solidFill>
              <a:latin typeface="Gilroy "/>
            </a:endParaRPr>
          </a:p>
        </p:txBody>
      </p:sp>
      <p:sp>
        <p:nvSpPr>
          <p:cNvPr id="45" name="object 19">
            <a:extLst>
              <a:ext uri="{FF2B5EF4-FFF2-40B4-BE49-F238E27FC236}">
                <a16:creationId xmlns:a16="http://schemas.microsoft.com/office/drawing/2014/main" id="{E3DBB7E3-62E9-46D4-AE08-0A0EA29E030D}"/>
              </a:ext>
            </a:extLst>
          </p:cNvPr>
          <p:cNvSpPr txBox="1"/>
          <p:nvPr/>
        </p:nvSpPr>
        <p:spPr>
          <a:xfrm>
            <a:off x="4802811" y="126802"/>
            <a:ext cx="3379163" cy="1228700"/>
          </a:xfrm>
          <a:prstGeom prst="rect">
            <a:avLst/>
          </a:prstGeom>
        </p:spPr>
        <p:txBody>
          <a:bodyPr vert="horz" wrap="square" lIns="0" tIns="5237" rIns="0" bIns="0" rtlCol="0">
            <a:spAutoFit/>
          </a:bodyPr>
          <a:lstStyle/>
          <a:p>
            <a:pPr>
              <a:spcAft>
                <a:spcPts val="900"/>
              </a:spcAft>
              <a:defRPr/>
            </a:pPr>
            <a:r>
              <a:rPr lang="ru-RU" sz="900" b="1" dirty="0">
                <a:latin typeface="Gilroy "/>
                <a:ea typeface="Tahoma" panose="020B0604030504040204" pitchFamily="34" charset="0"/>
                <a:cs typeface="Tahoma" panose="020B0604030504040204" pitchFamily="34" charset="0"/>
              </a:rPr>
              <a:t>ДОМ.РФ совместно с Минфином России и Банком России </a:t>
            </a:r>
            <a:r>
              <a:rPr lang="ru-RU" sz="900" dirty="0">
                <a:latin typeface="Gilroy "/>
                <a:ea typeface="Tahoma" panose="020B0604030504040204" pitchFamily="34" charset="0"/>
                <a:cs typeface="Tahoma" panose="020B0604030504040204" pitchFamily="34" charset="0"/>
              </a:rPr>
              <a:t>принимает участие в реализации Стратегии повышения финансовой грамотности в Российской Федерации </a:t>
            </a:r>
            <a:r>
              <a:rPr lang="en-US" sz="900" dirty="0">
                <a:latin typeface="Gilroy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900" dirty="0">
                <a:latin typeface="Gilroy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900" dirty="0">
                <a:latin typeface="Gilroy "/>
                <a:ea typeface="Tahoma" panose="020B0604030504040204" pitchFamily="34" charset="0"/>
                <a:cs typeface="Tahoma" panose="020B0604030504040204" pitchFamily="34" charset="0"/>
              </a:rPr>
              <a:t>до 2023 г.</a:t>
            </a:r>
          </a:p>
          <a:p>
            <a:pPr defTabSz="30301211">
              <a:defRPr/>
            </a:pPr>
            <a:r>
              <a:rPr lang="ru-RU" sz="900" b="1" dirty="0">
                <a:latin typeface="Gilroy "/>
                <a:ea typeface="Tahoma" panose="020B0604030504040204" pitchFamily="34" charset="0"/>
                <a:cs typeface="Tahoma" panose="020B0604030504040204" pitchFamily="34" charset="0"/>
              </a:rPr>
              <a:t>В соответствии с постановлениями Правительства </a:t>
            </a:r>
            <a:r>
              <a:rPr lang="ru-RU" sz="900" dirty="0">
                <a:latin typeface="Gilroy "/>
                <a:ea typeface="Tahoma" panose="020B0604030504040204" pitchFamily="34" charset="0"/>
                <a:cs typeface="Tahoma" panose="020B0604030504040204" pitchFamily="34" charset="0"/>
              </a:rPr>
              <a:t>осуществляет информирование граждан о мерах государственной поддержки в жилищной сфере, утвержденных на федеральном и региональном уровнях </a:t>
            </a:r>
          </a:p>
        </p:txBody>
      </p: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5230341D-D868-4C83-9249-DD9D46B006B2}"/>
              </a:ext>
            </a:extLst>
          </p:cNvPr>
          <p:cNvCxnSpPr>
            <a:cxnSpLocks/>
          </p:cNvCxnSpPr>
          <p:nvPr/>
        </p:nvCxnSpPr>
        <p:spPr>
          <a:xfrm>
            <a:off x="4597179" y="0"/>
            <a:ext cx="0" cy="1401876"/>
          </a:xfrm>
          <a:prstGeom prst="line">
            <a:avLst/>
          </a:prstGeom>
          <a:ln w="222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ject 46">
            <a:extLst>
              <a:ext uri="{FF2B5EF4-FFF2-40B4-BE49-F238E27FC236}">
                <a16:creationId xmlns:a16="http://schemas.microsoft.com/office/drawing/2014/main" id="{2A91899E-D5B0-8BB3-4408-D0B6B9F5FA57}"/>
              </a:ext>
            </a:extLst>
          </p:cNvPr>
          <p:cNvSpPr txBox="1"/>
          <p:nvPr/>
        </p:nvSpPr>
        <p:spPr>
          <a:xfrm>
            <a:off x="975184" y="1839815"/>
            <a:ext cx="3615392" cy="316912"/>
          </a:xfrm>
          <a:prstGeom prst="rect">
            <a:avLst/>
          </a:prstGeom>
        </p:spPr>
        <p:txBody>
          <a:bodyPr vert="horz" wrap="square" lIns="0" tIns="5237" rIns="0" bIns="0" rtlCol="0">
            <a:spAutoFit/>
          </a:bodyPr>
          <a:lstStyle/>
          <a:p>
            <a:pPr marL="5237">
              <a:spcBef>
                <a:spcPts val="41"/>
              </a:spcBef>
            </a:pPr>
            <a:r>
              <a:rPr lang="ru-RU" sz="1350" b="1" dirty="0">
                <a:latin typeface="GILROY-SEMIBOLD" pitchFamily="2" charset="0"/>
                <a:ea typeface="Tahoma" panose="020B0604030504040204" pitchFamily="34" charset="0"/>
                <a:cs typeface="Tahoma" panose="020B0604030504040204" pitchFamily="34" charset="0"/>
              </a:rPr>
              <a:t>Сайт спроси.дом.рф</a:t>
            </a:r>
            <a:r>
              <a:rPr lang="en-US" sz="1350" b="1" dirty="0">
                <a:latin typeface="GILROY-SEMIBOLD" pitchFamily="2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350" b="1" dirty="0">
                <a:latin typeface="GILROY-SEMIBOLD" pitchFamily="2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675" dirty="0">
                <a:latin typeface="Gilroy" panose="00000500000000000000" pitchFamily="2" charset="-52"/>
                <a:cs typeface="Times New Roman" panose="02020603050405020304" pitchFamily="18" charset="0"/>
              </a:rPr>
              <a:t>один из основных источников информации о жилищной сфере </a:t>
            </a:r>
          </a:p>
        </p:txBody>
      </p:sp>
      <p:sp>
        <p:nvSpPr>
          <p:cNvPr id="10" name="object 14">
            <a:extLst>
              <a:ext uri="{FF2B5EF4-FFF2-40B4-BE49-F238E27FC236}">
                <a16:creationId xmlns:a16="http://schemas.microsoft.com/office/drawing/2014/main" id="{19BB9BD7-A270-F48E-BB7F-D6B2D92BB808}"/>
              </a:ext>
            </a:extLst>
          </p:cNvPr>
          <p:cNvSpPr txBox="1"/>
          <p:nvPr/>
        </p:nvSpPr>
        <p:spPr>
          <a:xfrm>
            <a:off x="971168" y="2218339"/>
            <a:ext cx="1366890" cy="7873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/>
          <a:p>
            <a:pPr>
              <a:spcAft>
                <a:spcPts val="225"/>
              </a:spcAft>
              <a:buClr>
                <a:srgbClr val="8FC54C"/>
              </a:buClr>
              <a:defRPr/>
            </a:pPr>
            <a:r>
              <a:rPr lang="ru-RU" sz="900" b="1" dirty="0">
                <a:latin typeface="GILROY-SEMIBOLD" pitchFamily="2" charset="0"/>
              </a:rPr>
              <a:t>18 </a:t>
            </a:r>
            <a:r>
              <a:rPr lang="ru-RU" sz="675" b="1" dirty="0">
                <a:latin typeface="GILROY-SEMIBOLD" pitchFamily="2" charset="0"/>
              </a:rPr>
              <a:t>полезных сервисов </a:t>
            </a:r>
          </a:p>
          <a:p>
            <a:pPr>
              <a:buClr>
                <a:srgbClr val="8FC54C"/>
              </a:buClr>
              <a:defRPr/>
            </a:pPr>
            <a:r>
              <a:rPr lang="ru-RU" sz="675" dirty="0">
                <a:latin typeface="Gilroy" panose="00000500000000000000" pitchFamily="2" charset="-52"/>
              </a:rPr>
              <a:t>каталог из 336 федеральных </a:t>
            </a:r>
            <a:r>
              <a:rPr lang="en-US" sz="675" dirty="0">
                <a:latin typeface="Gilroy" panose="00000500000000000000" pitchFamily="2" charset="-52"/>
              </a:rPr>
              <a:t/>
            </a:r>
            <a:br>
              <a:rPr lang="en-US" sz="675" dirty="0">
                <a:latin typeface="Gilroy" panose="00000500000000000000" pitchFamily="2" charset="-52"/>
              </a:rPr>
            </a:br>
            <a:r>
              <a:rPr lang="ru-RU" sz="675" dirty="0">
                <a:latin typeface="Gilroy" panose="00000500000000000000" pitchFamily="2" charset="-52"/>
              </a:rPr>
              <a:t>и региональных мер поддержки граждан</a:t>
            </a:r>
            <a:r>
              <a:rPr lang="ru-RU" sz="675" dirty="0">
                <a:latin typeface="Gilroy "/>
              </a:rPr>
              <a:t>, расчет налоговых </a:t>
            </a:r>
            <a:br>
              <a:rPr lang="ru-RU" sz="675" dirty="0">
                <a:latin typeface="Gilroy "/>
              </a:rPr>
            </a:br>
            <a:r>
              <a:rPr lang="ru-RU" sz="675" dirty="0">
                <a:latin typeface="Gilroy "/>
              </a:rPr>
              <a:t>вычетов, бесплатные образовательные курсы </a:t>
            </a:r>
            <a:br>
              <a:rPr lang="ru-RU" sz="675" dirty="0">
                <a:latin typeface="Gilroy "/>
              </a:rPr>
            </a:br>
            <a:r>
              <a:rPr lang="ru-RU" sz="675" dirty="0">
                <a:latin typeface="Gilroy "/>
              </a:rPr>
              <a:t>для граждан </a:t>
            </a:r>
          </a:p>
        </p:txBody>
      </p:sp>
      <p:sp>
        <p:nvSpPr>
          <p:cNvPr id="11" name="Прямоугольник 426">
            <a:extLst>
              <a:ext uri="{FF2B5EF4-FFF2-40B4-BE49-F238E27FC236}">
                <a16:creationId xmlns:a16="http://schemas.microsoft.com/office/drawing/2014/main" id="{720BFF06-6673-A97E-7E17-F85094E73B62}"/>
              </a:ext>
            </a:extLst>
          </p:cNvPr>
          <p:cNvSpPr/>
          <p:nvPr/>
        </p:nvSpPr>
        <p:spPr>
          <a:xfrm>
            <a:off x="2788351" y="2251217"/>
            <a:ext cx="1485000" cy="371897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 defTabSz="951902">
              <a:spcAft>
                <a:spcPts val="225"/>
              </a:spcAft>
              <a:defRPr/>
            </a:pPr>
            <a:r>
              <a:rPr lang="en-US" sz="675" b="1" dirty="0">
                <a:latin typeface="GILROY-SEMIBOLD" pitchFamily="2" charset="0"/>
              </a:rPr>
              <a:t>&gt;</a:t>
            </a:r>
            <a:r>
              <a:rPr lang="ru-RU" sz="900" b="1" dirty="0">
                <a:latin typeface="GILROY-SEMIBOLD" pitchFamily="2" charset="0"/>
              </a:rPr>
              <a:t>1</a:t>
            </a:r>
            <a:r>
              <a:rPr lang="en-US" sz="900" b="1" dirty="0">
                <a:latin typeface="GILROY-SEMIBOLD" pitchFamily="2" charset="0"/>
              </a:rPr>
              <a:t>,2</a:t>
            </a:r>
            <a:r>
              <a:rPr lang="ru-RU" sz="900" b="1" dirty="0">
                <a:latin typeface="GILROY-SEMIBOLD" pitchFamily="2" charset="0"/>
              </a:rPr>
              <a:t> </a:t>
            </a:r>
            <a:r>
              <a:rPr lang="ru-RU" sz="675" b="1" dirty="0">
                <a:latin typeface="GILROY-SEMIBOLD" pitchFamily="2" charset="0"/>
              </a:rPr>
              <a:t>млн чел.</a:t>
            </a:r>
          </a:p>
          <a:p>
            <a:pPr defTabSz="951902">
              <a:defRPr/>
            </a:pPr>
            <a:r>
              <a:rPr lang="ru-RU" sz="675" dirty="0">
                <a:latin typeface="Gilroy" panose="00000500000000000000" pitchFamily="2" charset="-52"/>
              </a:rPr>
              <a:t>уникальных посетителей </a:t>
            </a:r>
            <a:r>
              <a:rPr lang="en-US" sz="675" dirty="0">
                <a:latin typeface="Gilroy" panose="00000500000000000000" pitchFamily="2" charset="-52"/>
              </a:rPr>
              <a:t/>
            </a:r>
            <a:br>
              <a:rPr lang="en-US" sz="675" dirty="0">
                <a:latin typeface="Gilroy" panose="00000500000000000000" pitchFamily="2" charset="-52"/>
              </a:rPr>
            </a:br>
            <a:r>
              <a:rPr lang="ru-RU" sz="675" dirty="0">
                <a:latin typeface="Gilroy" panose="00000500000000000000" pitchFamily="2" charset="-52"/>
              </a:rPr>
              <a:t>портала </a:t>
            </a:r>
            <a:r>
              <a:rPr lang="ru-RU" sz="675" dirty="0" err="1">
                <a:latin typeface="Gilroy" panose="00000500000000000000" pitchFamily="2" charset="-52"/>
              </a:rPr>
              <a:t>спроси.дом.рф</a:t>
            </a:r>
            <a:r>
              <a:rPr lang="ru-RU" sz="675" dirty="0">
                <a:latin typeface="Gilroy" panose="00000500000000000000" pitchFamily="2" charset="-52"/>
              </a:rPr>
              <a:t> в месяц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92FF10E2-D754-DE7C-DAAC-2491C63BFF31}"/>
              </a:ext>
            </a:extLst>
          </p:cNvPr>
          <p:cNvCxnSpPr>
            <a:cxnSpLocks/>
          </p:cNvCxnSpPr>
          <p:nvPr/>
        </p:nvCxnSpPr>
        <p:spPr>
          <a:xfrm>
            <a:off x="2567778" y="2218339"/>
            <a:ext cx="0" cy="79060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23597A99-2DB5-B0EE-0F55-FF4DB3741DBB}"/>
              </a:ext>
            </a:extLst>
          </p:cNvPr>
          <p:cNvSpPr/>
          <p:nvPr/>
        </p:nvSpPr>
        <p:spPr>
          <a:xfrm>
            <a:off x="979266" y="1458007"/>
            <a:ext cx="292322" cy="27699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 defTabSz="718233">
              <a:defRPr/>
            </a:pPr>
            <a:r>
              <a:rPr lang="ru-RU" sz="1800" spc="75" dirty="0">
                <a:ln w="12700">
                  <a:solidFill>
                    <a:srgbClr val="8FC54C"/>
                  </a:solidFill>
                </a:ln>
                <a:noFill/>
                <a:latin typeface="Gilroy" panose="00000500000000000000" pitchFamily="2" charset="-52"/>
              </a:rPr>
              <a:t>01</a:t>
            </a:r>
            <a:endParaRPr lang="ru-RU" sz="1350" spc="75" dirty="0">
              <a:ln w="12700">
                <a:solidFill>
                  <a:srgbClr val="8FC54C"/>
                </a:solidFill>
              </a:ln>
              <a:noFill/>
              <a:latin typeface="Gilroy" panose="00000500000000000000" pitchFamily="2" charset="-52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8EE734D7-AB53-4C50-4B5B-A88862874656}"/>
              </a:ext>
            </a:extLst>
          </p:cNvPr>
          <p:cNvSpPr/>
          <p:nvPr/>
        </p:nvSpPr>
        <p:spPr>
          <a:xfrm>
            <a:off x="979266" y="1760411"/>
            <a:ext cx="626502" cy="5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8233">
              <a:defRPr/>
            </a:pPr>
            <a:endParaRPr lang="ru-RU">
              <a:solidFill>
                <a:prstClr val="white"/>
              </a:solidFill>
              <a:latin typeface="Gilroy" panose="00000500000000000000" pitchFamily="2" charset="-52"/>
            </a:endParaRPr>
          </a:p>
        </p:txBody>
      </p:sp>
      <p:sp>
        <p:nvSpPr>
          <p:cNvPr id="15" name="Прямоугольник 426">
            <a:extLst>
              <a:ext uri="{FF2B5EF4-FFF2-40B4-BE49-F238E27FC236}">
                <a16:creationId xmlns:a16="http://schemas.microsoft.com/office/drawing/2014/main" id="{915F6BAE-CE8A-AA7D-9533-31EE245E5A9B}"/>
              </a:ext>
            </a:extLst>
          </p:cNvPr>
          <p:cNvSpPr/>
          <p:nvPr/>
        </p:nvSpPr>
        <p:spPr>
          <a:xfrm>
            <a:off x="2797499" y="2704861"/>
            <a:ext cx="1485000" cy="268022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 defTabSz="951902">
              <a:spcAft>
                <a:spcPts val="225"/>
              </a:spcAft>
              <a:defRPr/>
            </a:pPr>
            <a:r>
              <a:rPr lang="en-US" sz="675" b="1" dirty="0">
                <a:latin typeface="GILROY-SEMIBOLD" pitchFamily="2" charset="0"/>
              </a:rPr>
              <a:t>&gt;</a:t>
            </a:r>
            <a:r>
              <a:rPr lang="en-US" sz="900" b="1" dirty="0">
                <a:latin typeface="Gilroy "/>
              </a:rPr>
              <a:t>4</a:t>
            </a:r>
            <a:r>
              <a:rPr lang="ru-RU" sz="900" b="1" dirty="0">
                <a:latin typeface="Gilroy "/>
              </a:rPr>
              <a:t> </a:t>
            </a:r>
            <a:r>
              <a:rPr lang="ru-RU" sz="675" b="1" dirty="0">
                <a:latin typeface="GILROY-SEMIBOLD" pitchFamily="2" charset="0"/>
              </a:rPr>
              <a:t>тыс. </a:t>
            </a:r>
          </a:p>
          <a:p>
            <a:pPr defTabSz="951902">
              <a:defRPr/>
            </a:pPr>
            <a:r>
              <a:rPr lang="ru-RU" sz="675" dirty="0">
                <a:latin typeface="Gilroy "/>
              </a:rPr>
              <a:t>уникальных материалов на сайте</a:t>
            </a:r>
          </a:p>
        </p:txBody>
      </p:sp>
      <p:sp>
        <p:nvSpPr>
          <p:cNvPr id="18" name="Прямоугольник 135">
            <a:extLst>
              <a:ext uri="{FF2B5EF4-FFF2-40B4-BE49-F238E27FC236}">
                <a16:creationId xmlns:a16="http://schemas.microsoft.com/office/drawing/2014/main" id="{D4DC9C2C-F9E1-17B2-7FBF-13ABCCC50DAC}"/>
              </a:ext>
            </a:extLst>
          </p:cNvPr>
          <p:cNvSpPr/>
          <p:nvPr/>
        </p:nvSpPr>
        <p:spPr>
          <a:xfrm>
            <a:off x="4802809" y="1832934"/>
            <a:ext cx="3309078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173"/>
              </a:spcBef>
              <a:buClr>
                <a:srgbClr val="8FC54C"/>
              </a:buClr>
            </a:pPr>
            <a:r>
              <a:rPr lang="ru-RU" sz="1350" b="1" dirty="0">
                <a:latin typeface="GILROY-SEMIBOLD" pitchFamily="2" charset="0"/>
                <a:ea typeface="Tahoma" panose="020B0604030504040204" pitchFamily="34" charset="0"/>
                <a:cs typeface="Tahoma" panose="020B0604030504040204" pitchFamily="34" charset="0"/>
              </a:rPr>
              <a:t>Специальные проекты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4BA78B0-51D7-D642-8111-7C20AADE975B}"/>
              </a:ext>
            </a:extLst>
          </p:cNvPr>
          <p:cNvSpPr/>
          <p:nvPr/>
        </p:nvSpPr>
        <p:spPr>
          <a:xfrm>
            <a:off x="4805158" y="1458007"/>
            <a:ext cx="287339" cy="27699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ru-RU" sz="1800" spc="75" dirty="0">
                <a:ln w="12700">
                  <a:solidFill>
                    <a:schemeClr val="accent6"/>
                  </a:solidFill>
                </a:ln>
                <a:noFill/>
                <a:latin typeface="Gilroy" panose="00000500000000000000" pitchFamily="2" charset="-52"/>
              </a:rPr>
              <a:t>03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6616A4E-D584-DBD4-0B47-89B73D0B50CD}"/>
              </a:ext>
            </a:extLst>
          </p:cNvPr>
          <p:cNvSpPr/>
          <p:nvPr/>
        </p:nvSpPr>
        <p:spPr>
          <a:xfrm>
            <a:off x="4805159" y="1760411"/>
            <a:ext cx="626502" cy="5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61">
              <a:latin typeface="Gilroy" panose="00000500000000000000" pitchFamily="2" charset="-52"/>
            </a:endParaRPr>
          </a:p>
        </p:txBody>
      </p:sp>
      <p:sp>
        <p:nvSpPr>
          <p:cNvPr id="23" name="object 46">
            <a:extLst>
              <a:ext uri="{FF2B5EF4-FFF2-40B4-BE49-F238E27FC236}">
                <a16:creationId xmlns:a16="http://schemas.microsoft.com/office/drawing/2014/main" id="{0373229C-D56D-577E-754B-970FDFAFD777}"/>
              </a:ext>
            </a:extLst>
          </p:cNvPr>
          <p:cNvSpPr txBox="1"/>
          <p:nvPr/>
        </p:nvSpPr>
        <p:spPr>
          <a:xfrm>
            <a:off x="975184" y="3733907"/>
            <a:ext cx="3615392" cy="316912"/>
          </a:xfrm>
          <a:prstGeom prst="rect">
            <a:avLst/>
          </a:prstGeom>
        </p:spPr>
        <p:txBody>
          <a:bodyPr vert="horz" wrap="square" lIns="0" tIns="5237" rIns="0" bIns="0" rtlCol="0">
            <a:spAutoFit/>
          </a:bodyPr>
          <a:lstStyle/>
          <a:p>
            <a:pPr marL="5237">
              <a:spcBef>
                <a:spcPts val="41"/>
              </a:spcBef>
            </a:pPr>
            <a:r>
              <a:rPr lang="ru-RU" sz="1350" b="1" dirty="0">
                <a:latin typeface="GILROY-SEMIBOLD" pitchFamily="2" charset="0"/>
                <a:ea typeface="Tahoma" panose="020B0604030504040204" pitchFamily="34" charset="0"/>
                <a:cs typeface="Tahoma" panose="020B0604030504040204" pitchFamily="34" charset="0"/>
              </a:rPr>
              <a:t>Контактный центр</a:t>
            </a:r>
          </a:p>
          <a:p>
            <a:pPr marL="5237">
              <a:spcBef>
                <a:spcPts val="41"/>
              </a:spcBef>
            </a:pPr>
            <a:r>
              <a:rPr lang="ru-RU" sz="675" dirty="0">
                <a:latin typeface="Gilroy "/>
                <a:cs typeface="Times New Roman" panose="02020603050405020304" pitchFamily="18" charset="0"/>
              </a:rPr>
              <a:t>Победитель конкурса Хрустальная гарнитура 2023 г.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B213816D-3FDD-F595-E9EA-936AF7A0AAD9}"/>
              </a:ext>
            </a:extLst>
          </p:cNvPr>
          <p:cNvSpPr/>
          <p:nvPr/>
        </p:nvSpPr>
        <p:spPr>
          <a:xfrm>
            <a:off x="975184" y="3264863"/>
            <a:ext cx="292322" cy="27699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ru-RU" sz="1800" spc="75" dirty="0">
                <a:ln w="12700">
                  <a:solidFill>
                    <a:schemeClr val="accent6"/>
                  </a:solidFill>
                </a:ln>
                <a:noFill/>
                <a:latin typeface="Gilroy" panose="00000500000000000000" pitchFamily="2" charset="-52"/>
              </a:rPr>
              <a:t>0</a:t>
            </a:r>
            <a:r>
              <a:rPr lang="en-US" sz="1800" spc="75" dirty="0">
                <a:ln w="12700">
                  <a:solidFill>
                    <a:schemeClr val="accent6"/>
                  </a:solidFill>
                </a:ln>
                <a:noFill/>
                <a:latin typeface="Gilroy" panose="00000500000000000000" pitchFamily="2" charset="-52"/>
              </a:rPr>
              <a:t>2</a:t>
            </a:r>
            <a:endParaRPr lang="ru-RU" sz="1350" spc="75" dirty="0">
              <a:ln w="12700">
                <a:solidFill>
                  <a:schemeClr val="accent6"/>
                </a:solidFill>
              </a:ln>
              <a:noFill/>
              <a:latin typeface="Gilroy" panose="00000500000000000000" pitchFamily="2" charset="-52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6C71E75-E9D2-6047-4856-F4E3B1D2E011}"/>
              </a:ext>
            </a:extLst>
          </p:cNvPr>
          <p:cNvSpPr/>
          <p:nvPr/>
        </p:nvSpPr>
        <p:spPr>
          <a:xfrm>
            <a:off x="975185" y="3567267"/>
            <a:ext cx="626502" cy="5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61">
              <a:latin typeface="Gilroy" panose="00000500000000000000" pitchFamily="2" charset="-52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8F1BCB0D-2485-65A8-6F9F-D501BF550E6C}"/>
              </a:ext>
            </a:extLst>
          </p:cNvPr>
          <p:cNvGrpSpPr/>
          <p:nvPr/>
        </p:nvGrpSpPr>
        <p:grpSpPr>
          <a:xfrm>
            <a:off x="975184" y="4150521"/>
            <a:ext cx="3298167" cy="851296"/>
            <a:chOff x="157245" y="5534027"/>
            <a:chExt cx="4397556" cy="1135061"/>
          </a:xfrm>
        </p:grpSpPr>
        <p:sp>
          <p:nvSpPr>
            <p:cNvPr id="51" name="object 14">
              <a:extLst>
                <a:ext uri="{FF2B5EF4-FFF2-40B4-BE49-F238E27FC236}">
                  <a16:creationId xmlns:a16="http://schemas.microsoft.com/office/drawing/2014/main" id="{880AEFEE-AA71-4641-921A-D2D76C66F2ED}"/>
                </a:ext>
              </a:extLst>
            </p:cNvPr>
            <p:cNvSpPr txBox="1"/>
            <p:nvPr/>
          </p:nvSpPr>
          <p:spPr>
            <a:xfrm>
              <a:off x="164950" y="5534027"/>
              <a:ext cx="1822513" cy="63436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spcAft>
                  <a:spcPts val="225"/>
                </a:spcAft>
                <a:buClr>
                  <a:srgbClr val="8FC54C"/>
                </a:buClr>
                <a:defRPr/>
              </a:pPr>
              <a:r>
                <a:rPr lang="ru-RU" sz="900" b="1" dirty="0">
                  <a:latin typeface="Gilroy "/>
                </a:rPr>
                <a:t>9 </a:t>
              </a:r>
              <a:r>
                <a:rPr lang="ru-RU" sz="675" b="1" dirty="0">
                  <a:latin typeface="GILROY-SEMIBOLD" pitchFamily="2" charset="0"/>
                </a:rPr>
                <a:t>каналов коммуникации</a:t>
              </a:r>
            </a:p>
            <a:p>
              <a:r>
                <a:rPr lang="ru-RU" sz="675" dirty="0">
                  <a:latin typeface="Gilroy "/>
                </a:rPr>
                <a:t>горячая линия, форма обратной связи, чат на сайте, мессенджер, </a:t>
              </a:r>
              <a:r>
                <a:rPr lang="ru-RU" sz="675" dirty="0" err="1">
                  <a:latin typeface="Gilroy "/>
                </a:rPr>
                <a:t>видеоконсультации</a:t>
              </a:r>
              <a:endParaRPr lang="ru-RU" sz="675" dirty="0">
                <a:latin typeface="Gilroy "/>
              </a:endParaRPr>
            </a:p>
          </p:txBody>
        </p:sp>
        <p:sp>
          <p:nvSpPr>
            <p:cNvPr id="21" name="object 14">
              <a:extLst>
                <a:ext uri="{FF2B5EF4-FFF2-40B4-BE49-F238E27FC236}">
                  <a16:creationId xmlns:a16="http://schemas.microsoft.com/office/drawing/2014/main" id="{0F1E60E5-DECC-D6F6-0B4C-4B8CB6BC9213}"/>
                </a:ext>
              </a:extLst>
            </p:cNvPr>
            <p:cNvSpPr txBox="1"/>
            <p:nvPr/>
          </p:nvSpPr>
          <p:spPr>
            <a:xfrm>
              <a:off x="2574801" y="5534027"/>
              <a:ext cx="1980000" cy="63436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spcAft>
                  <a:spcPts val="225"/>
                </a:spcAft>
                <a:buClr>
                  <a:srgbClr val="8FC54C"/>
                </a:buClr>
                <a:defRPr/>
              </a:pPr>
              <a:r>
                <a:rPr lang="en-US" sz="900" b="1" dirty="0">
                  <a:latin typeface="Gilroy "/>
                </a:rPr>
                <a:t>&gt;300</a:t>
              </a:r>
              <a:r>
                <a:rPr lang="ru-RU" sz="900" b="1" dirty="0">
                  <a:latin typeface="GILROY-SEMIBOLD" pitchFamily="2" charset="0"/>
                </a:rPr>
                <a:t> </a:t>
              </a:r>
              <a:r>
                <a:rPr lang="ru-RU" sz="675" b="1" dirty="0">
                  <a:latin typeface="GILROY-SEMIBOLD" pitchFamily="2" charset="0"/>
                </a:rPr>
                <a:t>тематик</a:t>
              </a:r>
            </a:p>
            <a:p>
              <a:pPr>
                <a:buClr>
                  <a:srgbClr val="8FC54C"/>
                </a:buClr>
                <a:defRPr/>
              </a:pPr>
              <a:r>
                <a:rPr lang="ru-RU" sz="675" dirty="0">
                  <a:latin typeface="Gilroy" panose="00000500000000000000" pitchFamily="2" charset="-52"/>
                </a:rPr>
                <a:t>государственные ипотечные программы, ИЖС, налоговые вычеты, финансовая грамотность</a:t>
              </a:r>
            </a:p>
          </p:txBody>
        </p:sp>
        <p:sp>
          <p:nvSpPr>
            <p:cNvPr id="22" name="object 14">
              <a:extLst>
                <a:ext uri="{FF2B5EF4-FFF2-40B4-BE49-F238E27FC236}">
                  <a16:creationId xmlns:a16="http://schemas.microsoft.com/office/drawing/2014/main" id="{9D08E95E-A94F-12C8-1740-475D72103024}"/>
                </a:ext>
              </a:extLst>
            </p:cNvPr>
            <p:cNvSpPr txBox="1"/>
            <p:nvPr/>
          </p:nvSpPr>
          <p:spPr>
            <a:xfrm>
              <a:off x="157245" y="6297601"/>
              <a:ext cx="2052000" cy="35736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spcAft>
                  <a:spcPts val="225"/>
                </a:spcAft>
                <a:buClr>
                  <a:srgbClr val="8FC54C"/>
                </a:buClr>
                <a:defRPr/>
              </a:pPr>
              <a:r>
                <a:rPr lang="en-US" sz="675" b="1" dirty="0">
                  <a:latin typeface="GILROY-SEMIBOLD" pitchFamily="2" charset="0"/>
                </a:rPr>
                <a:t>&gt;</a:t>
              </a:r>
              <a:r>
                <a:rPr lang="ru-RU" sz="900" b="1" dirty="0">
                  <a:latin typeface="GILROY-SEMIBOLD" pitchFamily="2" charset="0"/>
                </a:rPr>
                <a:t>50 </a:t>
              </a:r>
              <a:r>
                <a:rPr lang="ru-RU" sz="675" b="1" dirty="0">
                  <a:latin typeface="GILROY-SEMIBOLD" pitchFamily="2" charset="0"/>
                </a:rPr>
                <a:t>тыс.</a:t>
              </a:r>
              <a:r>
                <a:rPr lang="en-US" sz="675" b="1" dirty="0">
                  <a:latin typeface="GILROY-SEMIBOLD" pitchFamily="2" charset="0"/>
                </a:rPr>
                <a:t> </a:t>
              </a:r>
              <a:r>
                <a:rPr lang="ru-RU" sz="675" b="1" dirty="0">
                  <a:latin typeface="GILROY-SEMIBOLD" pitchFamily="2" charset="0"/>
                </a:rPr>
                <a:t>консультаций </a:t>
              </a:r>
            </a:p>
            <a:p>
              <a:pPr>
                <a:buClr>
                  <a:srgbClr val="8FC54C"/>
                </a:buClr>
                <a:defRPr/>
              </a:pPr>
              <a:r>
                <a:rPr lang="ru-RU" sz="675" spc="-15" dirty="0">
                  <a:latin typeface="Gilroy" panose="00000500000000000000" pitchFamily="2" charset="-52"/>
                </a:rPr>
                <a:t>в т. ч. за счет цифровизации сервисов</a:t>
              </a:r>
            </a:p>
          </p:txBody>
        </p: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BE913748-A68F-446A-CD01-7177651A5408}"/>
                </a:ext>
              </a:extLst>
            </p:cNvPr>
            <p:cNvCxnSpPr>
              <a:cxnSpLocks/>
            </p:cNvCxnSpPr>
            <p:nvPr/>
          </p:nvCxnSpPr>
          <p:spPr>
            <a:xfrm>
              <a:off x="2282305" y="5534027"/>
              <a:ext cx="0" cy="604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bject 14">
              <a:extLst>
                <a:ext uri="{FF2B5EF4-FFF2-40B4-BE49-F238E27FC236}">
                  <a16:creationId xmlns:a16="http://schemas.microsoft.com/office/drawing/2014/main" id="{5600D552-029E-4C57-327A-9E44AA9CF7F4}"/>
                </a:ext>
              </a:extLst>
            </p:cNvPr>
            <p:cNvSpPr txBox="1"/>
            <p:nvPr/>
          </p:nvSpPr>
          <p:spPr>
            <a:xfrm>
              <a:off x="2574801" y="6297601"/>
              <a:ext cx="1980000" cy="35736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spcAft>
                  <a:spcPts val="225"/>
                </a:spcAft>
                <a:buClr>
                  <a:srgbClr val="8FC54C"/>
                </a:buClr>
                <a:defRPr/>
              </a:pPr>
              <a:r>
                <a:rPr lang="ru-RU" sz="900" b="1" dirty="0">
                  <a:latin typeface="Gilroy "/>
                </a:rPr>
                <a:t>12</a:t>
              </a:r>
              <a:r>
                <a:rPr lang="ru-RU" sz="900" b="1" dirty="0">
                  <a:latin typeface="GILROY-SEMIBOLD" pitchFamily="2" charset="0"/>
                </a:rPr>
                <a:t> </a:t>
              </a:r>
              <a:r>
                <a:rPr lang="ru-RU" sz="675" b="1" dirty="0">
                  <a:latin typeface="GILROY-SEMIBOLD" pitchFamily="2" charset="0"/>
                </a:rPr>
                <a:t>направлений ДОМ.РФ</a:t>
              </a:r>
            </a:p>
            <a:p>
              <a:pPr>
                <a:buClr>
                  <a:srgbClr val="8FC54C"/>
                </a:buClr>
                <a:defRPr/>
              </a:pPr>
              <a:r>
                <a:rPr lang="ru-RU" sz="675" dirty="0">
                  <a:latin typeface="Gilroy" panose="00000500000000000000" pitchFamily="2" charset="-52"/>
                </a:rPr>
                <a:t>круглосуточная поддержка</a:t>
              </a:r>
            </a:p>
          </p:txBody>
        </p:sp>
        <p:cxnSp>
          <p:nvCxnSpPr>
            <p:cNvPr id="30" name="Прямая соединительная линия 29">
              <a:extLst>
                <a:ext uri="{FF2B5EF4-FFF2-40B4-BE49-F238E27FC236}">
                  <a16:creationId xmlns:a16="http://schemas.microsoft.com/office/drawing/2014/main" id="{33B511F2-8001-AA23-BAD4-A98A1ED72F81}"/>
                </a:ext>
              </a:extLst>
            </p:cNvPr>
            <p:cNvCxnSpPr>
              <a:cxnSpLocks/>
            </p:cNvCxnSpPr>
            <p:nvPr/>
          </p:nvCxnSpPr>
          <p:spPr>
            <a:xfrm>
              <a:off x="2282305" y="6311163"/>
              <a:ext cx="0" cy="3579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id="{5D162AD4-84ED-3CD0-6B81-6436F9AD44D5}"/>
              </a:ext>
            </a:extLst>
          </p:cNvPr>
          <p:cNvGrpSpPr/>
          <p:nvPr/>
        </p:nvGrpSpPr>
        <p:grpSpPr>
          <a:xfrm>
            <a:off x="4811148" y="2059207"/>
            <a:ext cx="3415453" cy="1425555"/>
            <a:chOff x="5261067" y="2977200"/>
            <a:chExt cx="4553937" cy="1900739"/>
          </a:xfrm>
        </p:grpSpPr>
        <p:sp>
          <p:nvSpPr>
            <p:cNvPr id="33" name="Rectangle 40">
              <a:extLst>
                <a:ext uri="{FF2B5EF4-FFF2-40B4-BE49-F238E27FC236}">
                  <a16:creationId xmlns:a16="http://schemas.microsoft.com/office/drawing/2014/main" id="{76A2C05D-E5F8-0A87-0DF1-17F483BCA3B7}"/>
                </a:ext>
              </a:extLst>
            </p:cNvPr>
            <p:cNvSpPr/>
            <p:nvPr/>
          </p:nvSpPr>
          <p:spPr>
            <a:xfrm>
              <a:off x="5261067" y="2977200"/>
              <a:ext cx="4535678" cy="184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marL="133350" indent="-133350">
                <a:buClr>
                  <a:schemeClr val="accent6"/>
                </a:buClr>
                <a:buFont typeface="+mj-lt"/>
                <a:buAutoNum type="arabicPeriod"/>
              </a:pPr>
              <a:r>
                <a:rPr lang="ru-RU" sz="900" b="1" dirty="0">
                  <a:latin typeface="GILROY-SEMIBOLD" pitchFamily="2" charset="0"/>
                </a:rPr>
                <a:t>Онлайн-игра #МыСчитаем</a:t>
              </a:r>
            </a:p>
          </p:txBody>
        </p:sp>
        <p:grpSp>
          <p:nvGrpSpPr>
            <p:cNvPr id="34" name="Группа 33">
              <a:extLst>
                <a:ext uri="{FF2B5EF4-FFF2-40B4-BE49-F238E27FC236}">
                  <a16:creationId xmlns:a16="http://schemas.microsoft.com/office/drawing/2014/main" id="{55420A4C-4CC2-EDDA-1D00-F12FE49566C9}"/>
                </a:ext>
              </a:extLst>
            </p:cNvPr>
            <p:cNvGrpSpPr/>
            <p:nvPr/>
          </p:nvGrpSpPr>
          <p:grpSpPr>
            <a:xfrm>
              <a:off x="5452179" y="3362165"/>
              <a:ext cx="1838326" cy="1515774"/>
              <a:chOff x="5452181" y="3569665"/>
              <a:chExt cx="1838326" cy="1515774"/>
            </a:xfrm>
          </p:grpSpPr>
          <p:sp>
            <p:nvSpPr>
              <p:cNvPr id="63" name="object 14">
                <a:extLst>
                  <a:ext uri="{FF2B5EF4-FFF2-40B4-BE49-F238E27FC236}">
                    <a16:creationId xmlns:a16="http://schemas.microsoft.com/office/drawing/2014/main" id="{3FCEDF32-8EAE-2BF6-1A9D-701CBA8EE4AC}"/>
                  </a:ext>
                </a:extLst>
              </p:cNvPr>
              <p:cNvSpPr txBox="1"/>
              <p:nvPr/>
            </p:nvSpPr>
            <p:spPr>
              <a:xfrm>
                <a:off x="5452181" y="3569665"/>
                <a:ext cx="1838326" cy="138500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>
                  <a:spcAft>
                    <a:spcPts val="322"/>
                  </a:spcAft>
                  <a:buClr>
                    <a:srgbClr val="8FC54C"/>
                  </a:buClr>
                  <a:defRPr/>
                </a:pPr>
                <a:r>
                  <a:rPr lang="ru-RU" sz="675" b="1" dirty="0">
                    <a:solidFill>
                      <a:schemeClr val="accent6"/>
                    </a:solidFill>
                    <a:latin typeface="GILROY-SEMIBOLD" pitchFamily="2" charset="0"/>
                    <a:cs typeface="Times New Roman" panose="02020603050405020304" pitchFamily="18" charset="0"/>
                  </a:rPr>
                  <a:t>Награды проекта </a:t>
                </a:r>
                <a:r>
                  <a:rPr lang="en-US" sz="675" b="1" dirty="0">
                    <a:solidFill>
                      <a:schemeClr val="accent6"/>
                    </a:solidFill>
                    <a:latin typeface="GILROY-SEMIBOLD" pitchFamily="2" charset="0"/>
                    <a:cs typeface="Times New Roman" panose="02020603050405020304" pitchFamily="18" charset="0"/>
                  </a:rPr>
                  <a:t>#</a:t>
                </a:r>
                <a:r>
                  <a:rPr lang="ru-RU" sz="675" b="1" dirty="0">
                    <a:solidFill>
                      <a:schemeClr val="accent6"/>
                    </a:solidFill>
                    <a:latin typeface="GILROY-SEMIBOLD" pitchFamily="2" charset="0"/>
                    <a:cs typeface="Times New Roman" panose="02020603050405020304" pitchFamily="18" charset="0"/>
                  </a:rPr>
                  <a:t>МыСчитаем</a:t>
                </a:r>
              </a:p>
            </p:txBody>
          </p:sp>
          <p:sp>
            <p:nvSpPr>
              <p:cNvPr id="64" name="object 14">
                <a:extLst>
                  <a:ext uri="{FF2B5EF4-FFF2-40B4-BE49-F238E27FC236}">
                    <a16:creationId xmlns:a16="http://schemas.microsoft.com/office/drawing/2014/main" id="{BA301B74-623A-9720-1533-8769DB4A9BB2}"/>
                  </a:ext>
                </a:extLst>
              </p:cNvPr>
              <p:cNvSpPr txBox="1"/>
              <p:nvPr/>
            </p:nvSpPr>
            <p:spPr>
              <a:xfrm>
                <a:off x="5452181" y="3770550"/>
                <a:ext cx="1756730" cy="131488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36922" indent="-136922">
                  <a:spcAft>
                    <a:spcPts val="225"/>
                  </a:spcAft>
                  <a:buClr>
                    <a:srgbClr val="8FC54C"/>
                  </a:buClr>
                  <a:buFont typeface="Wingdings" pitchFamily="2" charset="2"/>
                  <a:buChar char="§"/>
                  <a:defRPr/>
                </a:pPr>
                <a:r>
                  <a:rPr lang="ru-RU" sz="675" dirty="0">
                    <a:latin typeface="Gilroy "/>
                  </a:rPr>
                  <a:t>Победитель</a:t>
                </a:r>
                <a:r>
                  <a:rPr lang="ru-RU" sz="675" dirty="0">
                    <a:latin typeface="Gilroy" panose="00000500000000000000" pitchFamily="2" charset="-52"/>
                  </a:rPr>
                  <a:t> международной премии </a:t>
                </a:r>
                <a:r>
                  <a:rPr lang="en-US" sz="675" dirty="0">
                    <a:latin typeface="Gilroy" panose="00000500000000000000" pitchFamily="2" charset="-52"/>
                  </a:rPr>
                  <a:t>#</a:t>
                </a:r>
                <a:r>
                  <a:rPr lang="ru-RU" sz="675" dirty="0">
                    <a:latin typeface="Gilroy" panose="00000500000000000000" pitchFamily="2" charset="-52"/>
                  </a:rPr>
                  <a:t>МЫВМЕСТЕ </a:t>
                </a:r>
              </a:p>
              <a:p>
                <a:pPr marL="136922" indent="-136922">
                  <a:spcAft>
                    <a:spcPts val="225"/>
                  </a:spcAft>
                  <a:buClr>
                    <a:srgbClr val="8FC54C"/>
                  </a:buClr>
                  <a:buFont typeface="Wingdings" pitchFamily="2" charset="2"/>
                  <a:buChar char="§"/>
                  <a:defRPr/>
                </a:pPr>
                <a:r>
                  <a:rPr lang="ru-RU" sz="675" dirty="0">
                    <a:latin typeface="Gilroy" panose="00000500000000000000" pitchFamily="2" charset="-52"/>
                  </a:rPr>
                  <a:t>Победитель премии </a:t>
                </a:r>
                <a:r>
                  <a:rPr lang="en-US" sz="675" dirty="0">
                    <a:latin typeface="Gilroy" panose="00000500000000000000" pitchFamily="2" charset="-52"/>
                  </a:rPr>
                  <a:t/>
                </a:r>
                <a:br>
                  <a:rPr lang="en-US" sz="675" dirty="0">
                    <a:latin typeface="Gilroy" panose="00000500000000000000" pitchFamily="2" charset="-52"/>
                  </a:rPr>
                </a:br>
                <a:r>
                  <a:rPr lang="ru-RU" sz="675" dirty="0">
                    <a:latin typeface="Gilroy" panose="00000500000000000000" pitchFamily="2" charset="-52"/>
                  </a:rPr>
                  <a:t>Лучшие социальные проекты России 2023</a:t>
                </a:r>
              </a:p>
              <a:p>
                <a:pPr marL="136922" indent="-136922">
                  <a:spcAft>
                    <a:spcPts val="225"/>
                  </a:spcAft>
                  <a:buClr>
                    <a:srgbClr val="8FC54C"/>
                  </a:buClr>
                  <a:buFont typeface="Wingdings" pitchFamily="2" charset="2"/>
                  <a:buChar char="§"/>
                  <a:defRPr/>
                </a:pPr>
                <a:r>
                  <a:rPr lang="ru-RU" sz="675" dirty="0">
                    <a:latin typeface="Gilroy "/>
                  </a:rPr>
                  <a:t>Победитель в номинации «Онлайн-игра года» </a:t>
                </a:r>
                <a:br>
                  <a:rPr lang="ru-RU" sz="675" dirty="0">
                    <a:latin typeface="Gilroy "/>
                  </a:rPr>
                </a:br>
                <a:r>
                  <a:rPr lang="ru-RU" sz="675" dirty="0">
                    <a:latin typeface="Gilroy "/>
                  </a:rPr>
                  <a:t>в рамках премии </a:t>
                </a:r>
                <a:r>
                  <a:rPr lang="en-US" sz="675" dirty="0">
                    <a:latin typeface="Gilroy "/>
                  </a:rPr>
                  <a:t>Investment Leaders </a:t>
                </a:r>
                <a:r>
                  <a:rPr lang="en-US" sz="675" dirty="0">
                    <a:latin typeface="Gilroy "/>
                  </a:rPr>
                  <a:t>2023</a:t>
                </a:r>
                <a:endParaRPr lang="ru-RU" sz="675" dirty="0">
                  <a:latin typeface="Gilroy "/>
                </a:endParaRPr>
              </a:p>
            </p:txBody>
          </p:sp>
        </p:grpSp>
        <p:grpSp>
          <p:nvGrpSpPr>
            <p:cNvPr id="35" name="Группа 34">
              <a:extLst>
                <a:ext uri="{FF2B5EF4-FFF2-40B4-BE49-F238E27FC236}">
                  <a16:creationId xmlns:a16="http://schemas.microsoft.com/office/drawing/2014/main" id="{49A2BCC7-35E2-A584-2897-7D2CC1EDF51C}"/>
                </a:ext>
              </a:extLst>
            </p:cNvPr>
            <p:cNvGrpSpPr/>
            <p:nvPr/>
          </p:nvGrpSpPr>
          <p:grpSpPr>
            <a:xfrm>
              <a:off x="7472383" y="3362168"/>
              <a:ext cx="2294595" cy="1505093"/>
              <a:chOff x="733005" y="7977819"/>
              <a:chExt cx="1690754" cy="1534088"/>
            </a:xfrm>
          </p:grpSpPr>
          <p:sp>
            <p:nvSpPr>
              <p:cNvPr id="37" name="Прямоугольник 36">
                <a:extLst>
                  <a:ext uri="{FF2B5EF4-FFF2-40B4-BE49-F238E27FC236}">
                    <a16:creationId xmlns:a16="http://schemas.microsoft.com/office/drawing/2014/main" id="{7706DA8C-D1D8-C6B6-DFE5-30E59B72929F}"/>
                  </a:ext>
                </a:extLst>
              </p:cNvPr>
              <p:cNvSpPr/>
              <p:nvPr/>
            </p:nvSpPr>
            <p:spPr>
              <a:xfrm>
                <a:off x="733005" y="8043648"/>
                <a:ext cx="1673315" cy="1468259"/>
              </a:xfrm>
              <a:prstGeom prst="rect">
                <a:avLst/>
              </a:prstGeom>
              <a:noFill/>
              <a:ln w="63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33068">
                  <a:defRPr/>
                </a:pPr>
                <a:endParaRPr lang="ru-RU" sz="1151">
                  <a:solidFill>
                    <a:schemeClr val="tx1"/>
                  </a:solidFill>
                  <a:latin typeface="Gilroy" panose="00000500000000000000" pitchFamily="2" charset="-52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F774138-3969-F7B7-C6C0-87F694DD1AC0}"/>
                  </a:ext>
                </a:extLst>
              </p:cNvPr>
              <p:cNvSpPr txBox="1"/>
              <p:nvPr/>
            </p:nvSpPr>
            <p:spPr>
              <a:xfrm>
                <a:off x="809220" y="8830561"/>
                <a:ext cx="769263" cy="6465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633068">
                  <a:spcAft>
                    <a:spcPts val="225"/>
                  </a:spcAft>
                  <a:defRPr/>
                </a:pPr>
                <a:r>
                  <a:rPr lang="en-US" sz="675" b="1" dirty="0">
                    <a:latin typeface="GILROY-SEMIBOLD" pitchFamily="2" charset="0"/>
                  </a:rPr>
                  <a:t>&gt;</a:t>
                </a:r>
                <a:r>
                  <a:rPr lang="ru-RU" sz="900" b="1" dirty="0">
                    <a:latin typeface="GILROY-SEMIBOLD" pitchFamily="2" charset="0"/>
                    <a:cs typeface="Times New Roman" panose="02020603050405020304" pitchFamily="18" charset="0"/>
                  </a:rPr>
                  <a:t>10,8 </a:t>
                </a:r>
                <a:r>
                  <a:rPr lang="ru-RU" sz="675" b="1" dirty="0">
                    <a:latin typeface="GILROY-SEMIBOLD" pitchFamily="2" charset="0"/>
                  </a:rPr>
                  <a:t>тыс. чел.</a:t>
                </a:r>
              </a:p>
              <a:p>
                <a:pPr defTabSz="633068">
                  <a:spcAft>
                    <a:spcPts val="75"/>
                  </a:spcAft>
                  <a:defRPr/>
                </a:pPr>
                <a:r>
                  <a:rPr lang="ru-RU" sz="675" dirty="0">
                    <a:latin typeface="Gilroy" panose="00000500000000000000" pitchFamily="2" charset="-52"/>
                  </a:rPr>
                  <a:t>определили </a:t>
                </a:r>
                <a:br>
                  <a:rPr lang="ru-RU" sz="675" dirty="0">
                    <a:latin typeface="Gilroy" panose="00000500000000000000" pitchFamily="2" charset="-52"/>
                  </a:rPr>
                </a:br>
                <a:r>
                  <a:rPr lang="ru-RU" sz="675" dirty="0">
                    <a:latin typeface="Gilroy" panose="00000500000000000000" pitchFamily="2" charset="-52"/>
                  </a:rPr>
                  <a:t>уровень </a:t>
                </a:r>
                <a:br>
                  <a:rPr lang="ru-RU" sz="675" dirty="0">
                    <a:latin typeface="Gilroy" panose="00000500000000000000" pitchFamily="2" charset="-52"/>
                  </a:rPr>
                </a:br>
                <a:r>
                  <a:rPr lang="ru-RU" sz="675" dirty="0">
                    <a:latin typeface="Gilroy" panose="00000500000000000000" pitchFamily="2" charset="-52"/>
                  </a:rPr>
                  <a:t>фин. грамотности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6B97D90-7708-8D31-B474-D5DCF7C24360}"/>
                  </a:ext>
                </a:extLst>
              </p:cNvPr>
              <p:cNvSpPr txBox="1"/>
              <p:nvPr/>
            </p:nvSpPr>
            <p:spPr>
              <a:xfrm>
                <a:off x="1731550" y="8842513"/>
                <a:ext cx="692209" cy="6465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633068">
                  <a:spcAft>
                    <a:spcPts val="225"/>
                  </a:spcAft>
                  <a:defRPr/>
                </a:pPr>
                <a:r>
                  <a:rPr lang="en-US" sz="675" b="1" dirty="0">
                    <a:latin typeface="GILROY-SEMIBOLD" pitchFamily="2" charset="0"/>
                  </a:rPr>
                  <a:t>&gt;</a:t>
                </a:r>
                <a:r>
                  <a:rPr lang="ru-RU" sz="900" b="1" dirty="0">
                    <a:latin typeface="GILROY-SEMIBOLD" pitchFamily="2" charset="0"/>
                    <a:cs typeface="Times New Roman" panose="02020603050405020304" pitchFamily="18" charset="0"/>
                  </a:rPr>
                  <a:t>4,4 </a:t>
                </a:r>
                <a:r>
                  <a:rPr lang="ru-RU" sz="675" b="1" dirty="0">
                    <a:latin typeface="GILROY-SEMIBOLD" pitchFamily="2" charset="0"/>
                  </a:rPr>
                  <a:t>тыс. чел.</a:t>
                </a:r>
              </a:p>
              <a:p>
                <a:pPr defTabSz="633068">
                  <a:spcAft>
                    <a:spcPts val="75"/>
                  </a:spcAft>
                  <a:defRPr/>
                </a:pPr>
                <a:r>
                  <a:rPr lang="ru-RU" sz="675" dirty="0">
                    <a:latin typeface="Gilroy" panose="00000500000000000000" pitchFamily="2" charset="-52"/>
                  </a:rPr>
                  <a:t>научились</a:t>
                </a:r>
                <a:r>
                  <a:rPr lang="en-US" sz="675" dirty="0">
                    <a:latin typeface="Gilroy" panose="00000500000000000000" pitchFamily="2" charset="-52"/>
                  </a:rPr>
                  <a:t> </a:t>
                </a:r>
                <a:r>
                  <a:rPr lang="ru-RU" sz="675" dirty="0">
                    <a:latin typeface="Gilroy" panose="00000500000000000000" pitchFamily="2" charset="-52"/>
                  </a:rPr>
                  <a:t>формулировать цели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5ACB314-4EB6-BF36-3A02-64460FA48654}"/>
                  </a:ext>
                </a:extLst>
              </p:cNvPr>
              <p:cNvSpPr txBox="1"/>
              <p:nvPr/>
            </p:nvSpPr>
            <p:spPr>
              <a:xfrm>
                <a:off x="809220" y="8209988"/>
                <a:ext cx="769263" cy="5054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633068">
                  <a:spcAft>
                    <a:spcPts val="225"/>
                  </a:spcAft>
                  <a:defRPr/>
                </a:pPr>
                <a:r>
                  <a:rPr lang="ru-RU" sz="900" b="1" dirty="0">
                    <a:latin typeface="GILROY-SEMIBOLD" pitchFamily="2" charset="0"/>
                    <a:cs typeface="Times New Roman" panose="02020603050405020304" pitchFamily="18" charset="0"/>
                  </a:rPr>
                  <a:t>13,5</a:t>
                </a:r>
                <a:r>
                  <a:rPr lang="ru-RU" sz="900" dirty="0">
                    <a:latin typeface="Gilroy" panose="00000500000000000000" pitchFamily="2" charset="-52"/>
                    <a:cs typeface="Times New Roman" panose="02020603050405020304" pitchFamily="18" charset="0"/>
                  </a:rPr>
                  <a:t> </a:t>
                </a:r>
                <a:r>
                  <a:rPr lang="ru-RU" sz="675" b="1" dirty="0">
                    <a:latin typeface="GILROY-SEMIBOLD" pitchFamily="2" charset="0"/>
                  </a:rPr>
                  <a:t>тыс. чел.</a:t>
                </a:r>
              </a:p>
              <a:p>
                <a:pPr defTabSz="633068">
                  <a:defRPr/>
                </a:pPr>
                <a:r>
                  <a:rPr lang="ru-RU" sz="675" dirty="0">
                    <a:latin typeface="Gilroy" panose="00000500000000000000" pitchFamily="2" charset="-52"/>
                  </a:rPr>
                  <a:t>участников </a:t>
                </a:r>
                <a:br>
                  <a:rPr lang="ru-RU" sz="675" dirty="0">
                    <a:latin typeface="Gilroy" panose="00000500000000000000" pitchFamily="2" charset="-52"/>
                  </a:rPr>
                </a:br>
                <a:r>
                  <a:rPr lang="ru-RU" sz="675" dirty="0">
                    <a:latin typeface="Gilroy" panose="00000500000000000000" pitchFamily="2" charset="-52"/>
                  </a:rPr>
                  <a:t>апр. – сент. 2023 г.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D2F1160-0030-5805-8DB2-F40BC2D72BD7}"/>
                  </a:ext>
                </a:extLst>
              </p:cNvPr>
              <p:cNvSpPr txBox="1"/>
              <p:nvPr/>
            </p:nvSpPr>
            <p:spPr>
              <a:xfrm>
                <a:off x="1731549" y="8209988"/>
                <a:ext cx="622853" cy="5054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633068">
                  <a:spcAft>
                    <a:spcPts val="225"/>
                  </a:spcAft>
                  <a:defRPr/>
                </a:pPr>
                <a:r>
                  <a:rPr lang="en-US" sz="675" b="1" dirty="0">
                    <a:latin typeface="GILROY-SEMIBOLD" pitchFamily="2" charset="0"/>
                  </a:rPr>
                  <a:t>&gt;</a:t>
                </a:r>
                <a:r>
                  <a:rPr lang="ru-RU" sz="900" b="1" dirty="0">
                    <a:latin typeface="GILROY-SEMIBOLD" pitchFamily="2" charset="0"/>
                    <a:cs typeface="Times New Roman" panose="02020603050405020304" pitchFamily="18" charset="0"/>
                  </a:rPr>
                  <a:t>800</a:t>
                </a:r>
              </a:p>
              <a:p>
                <a:pPr defTabSz="633068">
                  <a:spcAft>
                    <a:spcPts val="75"/>
                  </a:spcAft>
                  <a:defRPr/>
                </a:pPr>
                <a:r>
                  <a:rPr lang="ru-RU" sz="675" dirty="0">
                    <a:latin typeface="Gilroy" panose="00000500000000000000" pitchFamily="2" charset="-52"/>
                  </a:rPr>
                  <a:t>городов</a:t>
                </a:r>
                <a:r>
                  <a:rPr lang="en-US" sz="675" dirty="0">
                    <a:latin typeface="Gilroy" panose="00000500000000000000" pitchFamily="2" charset="-52"/>
                  </a:rPr>
                  <a:t> </a:t>
                </a:r>
                <a:br>
                  <a:rPr lang="en-US" sz="675" dirty="0">
                    <a:latin typeface="Gilroy" panose="00000500000000000000" pitchFamily="2" charset="-52"/>
                  </a:rPr>
                </a:br>
                <a:r>
                  <a:rPr lang="ru-RU" sz="675" dirty="0">
                    <a:latin typeface="Gilroy" panose="00000500000000000000" pitchFamily="2" charset="-52"/>
                  </a:rPr>
                  <a:t>России</a:t>
                </a:r>
              </a:p>
            </p:txBody>
          </p:sp>
          <p:sp>
            <p:nvSpPr>
              <p:cNvPr id="62" name="TextBox 41">
                <a:extLst>
                  <a:ext uri="{FF2B5EF4-FFF2-40B4-BE49-F238E27FC236}">
                    <a16:creationId xmlns:a16="http://schemas.microsoft.com/office/drawing/2014/main" id="{36DD0DE4-00B5-2495-6C15-09B6F04ED202}"/>
                  </a:ext>
                </a:extLst>
              </p:cNvPr>
              <p:cNvSpPr txBox="1"/>
              <p:nvPr/>
            </p:nvSpPr>
            <p:spPr>
              <a:xfrm>
                <a:off x="780444" y="7977819"/>
                <a:ext cx="236207" cy="141168"/>
              </a:xfrm>
              <a:prstGeom prst="rect">
                <a:avLst/>
              </a:prstGeom>
              <a:solidFill>
                <a:srgbClr val="F8FBF3"/>
              </a:solidFill>
            </p:spPr>
            <p:txBody>
              <a:bodyPr wrap="none" lIns="23006" tIns="0" rIns="23006" bIns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0893215">
                  <a:defRPr/>
                </a:pPr>
                <a:r>
                  <a:rPr lang="ru-RU" sz="675" b="1" dirty="0">
                    <a:solidFill>
                      <a:schemeClr val="accent6"/>
                    </a:solidFill>
                    <a:latin typeface="GILROY-SEMIBOLD" pitchFamily="2" charset="0"/>
                    <a:cs typeface="Times New Roman" panose="02020603050405020304" pitchFamily="18" charset="0"/>
                  </a:rPr>
                  <a:t>2023</a:t>
                </a:r>
              </a:p>
            </p:txBody>
          </p:sp>
        </p:grpSp>
        <p:sp>
          <p:nvSpPr>
            <p:cNvPr id="36" name="Rectangle 40">
              <a:extLst>
                <a:ext uri="{FF2B5EF4-FFF2-40B4-BE49-F238E27FC236}">
                  <a16:creationId xmlns:a16="http://schemas.microsoft.com/office/drawing/2014/main" id="{CBF14C2B-5982-A6DA-9FB0-EFE5D9438ED6}"/>
                </a:ext>
              </a:extLst>
            </p:cNvPr>
            <p:cNvSpPr/>
            <p:nvPr/>
          </p:nvSpPr>
          <p:spPr>
            <a:xfrm>
              <a:off x="5449382" y="3167817"/>
              <a:ext cx="4365622" cy="1385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/>
            <a:p>
              <a:pPr>
                <a:buClr>
                  <a:schemeClr val="accent6"/>
                </a:buClr>
              </a:pPr>
              <a:r>
                <a:rPr lang="ru-RU" sz="675" dirty="0">
                  <a:latin typeface="Gilroy" panose="00000500000000000000" pitchFamily="2" charset="-52"/>
                  <a:cs typeface="Times New Roman" panose="02020603050405020304" pitchFamily="18" charset="0"/>
                </a:rPr>
                <a:t>первая в России онлайн-игра по финансовой</a:t>
              </a:r>
              <a:r>
                <a:rPr lang="en-US" sz="675" dirty="0">
                  <a:latin typeface="Gilroy" panose="00000500000000000000" pitchFamily="2" charset="-52"/>
                  <a:cs typeface="Times New Roman" panose="02020603050405020304" pitchFamily="18" charset="0"/>
                </a:rPr>
                <a:t> </a:t>
              </a:r>
              <a:r>
                <a:rPr lang="ru-RU" sz="675" dirty="0">
                  <a:latin typeface="Gilroy" panose="00000500000000000000" pitchFamily="2" charset="-52"/>
                  <a:cs typeface="Times New Roman" panose="02020603050405020304" pitchFamily="18" charset="0"/>
                </a:rPr>
                <a:t>грамотности </a:t>
              </a:r>
              <a:r>
                <a:rPr lang="ru-RU" sz="675" dirty="0">
                  <a:latin typeface="Gilroy "/>
                  <a:cs typeface="Times New Roman" panose="02020603050405020304" pitchFamily="18" charset="0"/>
                </a:rPr>
                <a:t>в жилищной сфере</a:t>
              </a:r>
              <a:endParaRPr lang="ru-RU" sz="675" dirty="0">
                <a:latin typeface="Gilroy" panose="00000500000000000000" pitchFamily="2" charset="-52"/>
                <a:cs typeface="Times New Roman" panose="02020603050405020304" pitchFamily="18" charset="0"/>
              </a:endParaRPr>
            </a:p>
          </p:txBody>
        </p:sp>
      </p:grpSp>
      <p:sp>
        <p:nvSpPr>
          <p:cNvPr id="65" name="Rectangle 40">
            <a:extLst>
              <a:ext uri="{FF2B5EF4-FFF2-40B4-BE49-F238E27FC236}">
                <a16:creationId xmlns:a16="http://schemas.microsoft.com/office/drawing/2014/main" id="{63C01581-109B-1606-6303-CC340E3F843F}"/>
              </a:ext>
            </a:extLst>
          </p:cNvPr>
          <p:cNvSpPr/>
          <p:nvPr/>
        </p:nvSpPr>
        <p:spPr>
          <a:xfrm>
            <a:off x="4802809" y="3780160"/>
            <a:ext cx="3415693" cy="45012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/>
          <a:p>
            <a:pPr marL="136922" indent="-136922">
              <a:buClr>
                <a:schemeClr val="accent6"/>
              </a:buClr>
              <a:buFont typeface="+mj-lt"/>
              <a:buAutoNum type="arabicPeriod" startAt="2"/>
            </a:pPr>
            <a:r>
              <a:rPr lang="ru-RU" sz="900" b="1" dirty="0">
                <a:latin typeface="GILROY-SEMIBOLD" pitchFamily="2" charset="0"/>
              </a:rPr>
              <a:t>Лекции по финансовой грамотности,</a:t>
            </a:r>
            <a:r>
              <a:rPr lang="en-US" sz="900" b="1" dirty="0">
                <a:latin typeface="GILROY-SEMIBOLD" pitchFamily="2" charset="0"/>
              </a:rPr>
              <a:t> </a:t>
            </a:r>
            <a:r>
              <a:rPr lang="ru-RU" sz="900" b="1" dirty="0">
                <a:latin typeface="GILROY-SEMIBOLD" pitchFamily="2" charset="0"/>
              </a:rPr>
              <a:t>прямые эфиры</a:t>
            </a:r>
            <a:br>
              <a:rPr lang="ru-RU" sz="900" b="1" dirty="0">
                <a:latin typeface="GILROY-SEMIBOLD" pitchFamily="2" charset="0"/>
              </a:rPr>
            </a:br>
            <a:r>
              <a:rPr lang="ru-RU" sz="675" dirty="0">
                <a:latin typeface="Gilroy" panose="00000500000000000000" pitchFamily="2" charset="-52"/>
              </a:rPr>
              <a:t>эксперты ДОМ.РФ на регулярной основе проводят лекции в школах, </a:t>
            </a:r>
            <a:br>
              <a:rPr lang="ru-RU" sz="675" dirty="0">
                <a:latin typeface="Gilroy" panose="00000500000000000000" pitchFamily="2" charset="-52"/>
              </a:rPr>
            </a:br>
            <a:r>
              <a:rPr lang="ru-RU" sz="675" dirty="0">
                <a:latin typeface="Gilroy" panose="00000500000000000000" pitchFamily="2" charset="-52"/>
              </a:rPr>
              <a:t>организациях при поддержке российского общества «Знание», Минфина </a:t>
            </a:r>
            <a:r>
              <a:rPr lang="ru-RU" sz="675" spc="-8" dirty="0">
                <a:latin typeface="Gilroy" panose="00000500000000000000" pitchFamily="2" charset="-52"/>
              </a:rPr>
              <a:t>России, </a:t>
            </a:r>
            <a:r>
              <a:rPr lang="ru-RU" sz="675" spc="-8" dirty="0">
                <a:latin typeface="Gilroy "/>
              </a:rPr>
              <a:t>Правительства Москвы, Уполномоченных по правам ребенка в России</a:t>
            </a:r>
            <a:endParaRPr lang="ru-RU" sz="675" spc="-8" dirty="0">
              <a:latin typeface="Gilroy" panose="00000500000000000000" pitchFamily="2" charset="-52"/>
            </a:endParaRPr>
          </a:p>
        </p:txBody>
      </p:sp>
      <p:sp>
        <p:nvSpPr>
          <p:cNvPr id="66" name="Rectangle 40">
            <a:extLst>
              <a:ext uri="{FF2B5EF4-FFF2-40B4-BE49-F238E27FC236}">
                <a16:creationId xmlns:a16="http://schemas.microsoft.com/office/drawing/2014/main" id="{F4FD290C-B0D4-4227-A283-906C6816018A}"/>
              </a:ext>
            </a:extLst>
          </p:cNvPr>
          <p:cNvSpPr/>
          <p:nvPr/>
        </p:nvSpPr>
        <p:spPr>
          <a:xfrm>
            <a:off x="4809074" y="4305745"/>
            <a:ext cx="3379164" cy="34624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/>
          <a:p>
            <a:pPr marL="136922" indent="-136922">
              <a:buClr>
                <a:schemeClr val="accent6"/>
              </a:buClr>
              <a:buFont typeface="+mj-lt"/>
              <a:buAutoNum type="arabicPeriod" startAt="3"/>
            </a:pPr>
            <a:r>
              <a:rPr lang="ru-RU" sz="900" b="1" dirty="0">
                <a:latin typeface="GILROY-SEMIBOLD" pitchFamily="2" charset="0"/>
              </a:rPr>
              <a:t>Социальная реклама</a:t>
            </a:r>
          </a:p>
          <a:p>
            <a:pPr marL="134541">
              <a:buClr>
                <a:schemeClr val="accent6"/>
              </a:buClr>
            </a:pPr>
            <a:r>
              <a:rPr lang="ru-RU" sz="675" dirty="0">
                <a:latin typeface="Gilroy" panose="00000500000000000000" pitchFamily="2" charset="-52"/>
              </a:rPr>
              <a:t>размещалась в течение 2022-2023 гг. в г. Москве, г. Санкт-Петербурге, </a:t>
            </a:r>
            <a:br>
              <a:rPr lang="ru-RU" sz="675" dirty="0">
                <a:latin typeface="Gilroy" panose="00000500000000000000" pitchFamily="2" charset="-52"/>
              </a:rPr>
            </a:br>
            <a:r>
              <a:rPr lang="ru-RU" sz="675" dirty="0">
                <a:latin typeface="Gilroy" panose="00000500000000000000" pitchFamily="2" charset="-52"/>
              </a:rPr>
              <a:t>Республике Башкортостан, Мордовии, Белгородской области</a:t>
            </a:r>
          </a:p>
        </p:txBody>
      </p:sp>
      <p:sp>
        <p:nvSpPr>
          <p:cNvPr id="67" name="Rectangle 40">
            <a:extLst>
              <a:ext uri="{FF2B5EF4-FFF2-40B4-BE49-F238E27FC236}">
                <a16:creationId xmlns:a16="http://schemas.microsoft.com/office/drawing/2014/main" id="{ADFC2F2F-F228-2094-6481-DBE753361790}"/>
              </a:ext>
            </a:extLst>
          </p:cNvPr>
          <p:cNvSpPr/>
          <p:nvPr/>
        </p:nvSpPr>
        <p:spPr>
          <a:xfrm>
            <a:off x="4809074" y="4707707"/>
            <a:ext cx="3361924" cy="34624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/>
          <a:p>
            <a:pPr marL="136922" indent="-136922">
              <a:buClr>
                <a:schemeClr val="accent6"/>
              </a:buClr>
              <a:buFont typeface="+mj-lt"/>
              <a:buAutoNum type="arabicPeriod" startAt="4"/>
            </a:pPr>
            <a:r>
              <a:rPr lang="ru-RU" sz="900" b="1" dirty="0">
                <a:latin typeface="GILROY-SEMIBOLD" pitchFamily="2" charset="0"/>
              </a:rPr>
              <a:t>Всероссийский ипотечный марафон </a:t>
            </a:r>
          </a:p>
          <a:p>
            <a:pPr marL="139304">
              <a:buClr>
                <a:schemeClr val="accent6"/>
              </a:buClr>
            </a:pPr>
            <a:r>
              <a:rPr lang="ru-RU" sz="675" dirty="0">
                <a:latin typeface="Gilroy "/>
              </a:rPr>
              <a:t>5 эфиров, очные лекции, онлайн-тестирование на </a:t>
            </a:r>
            <a:r>
              <a:rPr lang="ru-RU" sz="675" dirty="0" err="1">
                <a:latin typeface="Gilroy "/>
              </a:rPr>
              <a:t>спроси.дом.рф</a:t>
            </a:r>
            <a:r>
              <a:rPr lang="ru-RU" sz="675" dirty="0">
                <a:latin typeface="Gilroy "/>
              </a:rPr>
              <a:t>, </a:t>
            </a:r>
            <a:br>
              <a:rPr lang="ru-RU" sz="675" dirty="0">
                <a:latin typeface="Gilroy "/>
              </a:rPr>
            </a:br>
            <a:r>
              <a:rPr lang="ru-RU" sz="675" dirty="0">
                <a:latin typeface="Gilroy "/>
              </a:rPr>
              <a:t>&gt;</a:t>
            </a:r>
            <a:r>
              <a:rPr lang="ru-RU" sz="675" dirty="0">
                <a:latin typeface="Gilroy "/>
              </a:rPr>
              <a:t>19 </a:t>
            </a:r>
            <a:r>
              <a:rPr lang="ru-RU" sz="675" dirty="0">
                <a:latin typeface="Gilroy "/>
              </a:rPr>
              <a:t>млн просмотров в социальной сети «</a:t>
            </a:r>
            <a:r>
              <a:rPr lang="ru-RU" sz="675" dirty="0" err="1">
                <a:latin typeface="Gilroy "/>
              </a:rPr>
              <a:t>Вконтакте</a:t>
            </a:r>
            <a:r>
              <a:rPr lang="ru-RU" sz="675" dirty="0">
                <a:latin typeface="Gilroy "/>
              </a:rPr>
              <a:t>»</a:t>
            </a:r>
          </a:p>
        </p:txBody>
      </p:sp>
      <p:sp>
        <p:nvSpPr>
          <p:cNvPr id="3" name="object 14">
            <a:extLst>
              <a:ext uri="{FF2B5EF4-FFF2-40B4-BE49-F238E27FC236}">
                <a16:creationId xmlns:a16="http://schemas.microsoft.com/office/drawing/2014/main" id="{27A3843F-83F1-21A9-D8DA-D43238B2C29D}"/>
              </a:ext>
            </a:extLst>
          </p:cNvPr>
          <p:cNvSpPr txBox="1"/>
          <p:nvPr/>
        </p:nvSpPr>
        <p:spPr>
          <a:xfrm>
            <a:off x="979266" y="126801"/>
            <a:ext cx="3410472" cy="559286"/>
          </a:xfrm>
          <a:prstGeom prst="rect">
            <a:avLst/>
          </a:prstGeom>
        </p:spPr>
        <p:txBody>
          <a:bodyPr vert="horz" wrap="square" lIns="0" tIns="5237" rIns="0" bIns="0" rtlCol="0">
            <a:spAutoFit/>
          </a:bodyPr>
          <a:lstStyle/>
          <a:p>
            <a:pPr marR="54203" defTabSz="718233">
              <a:spcBef>
                <a:spcPts val="83"/>
              </a:spcBef>
              <a:tabLst>
                <a:tab pos="0" algn="l"/>
                <a:tab pos="34040" algn="l"/>
              </a:tabLst>
              <a:defRPr/>
            </a:pPr>
            <a:r>
              <a:rPr lang="ru-RU" sz="1800" b="1">
                <a:ln w="0">
                  <a:noFill/>
                </a:ln>
                <a:solidFill>
                  <a:srgbClr val="3E5057"/>
                </a:solidFill>
                <a:latin typeface="GILROY-SEMIBOLD" pitchFamily="2" charset="0"/>
                <a:ea typeface="Tahoma" panose="020B0604030504040204" pitchFamily="34" charset="0"/>
                <a:cs typeface="Tahoma" panose="020B0604030504040204" pitchFamily="34" charset="0"/>
              </a:rPr>
              <a:t>Консультационный центр ДОМ.РФ</a:t>
            </a:r>
            <a:endParaRPr lang="ru-RU" sz="1800" b="1" dirty="0">
              <a:ln w="12700">
                <a:solidFill>
                  <a:srgbClr val="3E5057"/>
                </a:solidFill>
              </a:ln>
              <a:noFill/>
              <a:latin typeface="GILROY-SEMIBOLD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hape 233">
            <a:extLst>
              <a:ext uri="{FF2B5EF4-FFF2-40B4-BE49-F238E27FC236}">
                <a16:creationId xmlns:a16="http://schemas.microsoft.com/office/drawing/2014/main" id="{0A78EA16-755D-FAA0-B37A-C139167F8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925" y="5075879"/>
            <a:ext cx="76944" cy="5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2950" indent="-28575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430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002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574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eaLnBrk="1">
              <a:lnSpc>
                <a:spcPts val="390"/>
              </a:lnSpc>
            </a:pPr>
            <a:r>
              <a:rPr lang="ru-RU" altLang="ru-RU" sz="525" dirty="0">
                <a:solidFill>
                  <a:schemeClr val="accent6"/>
                </a:solidFill>
                <a:latin typeface="Gilroy" panose="00000500000000000000" pitchFamily="2" charset="-52"/>
                <a:ea typeface="Helvetica Neue"/>
                <a:cs typeface="Helvetica Neue"/>
                <a:sym typeface="Helvetica Neue"/>
              </a:rPr>
              <a:t>16￼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B81BD38-F2A0-F06F-D7EF-B3F2F1F3FCD0}"/>
              </a:ext>
            </a:extLst>
          </p:cNvPr>
          <p:cNvSpPr/>
          <p:nvPr/>
        </p:nvSpPr>
        <p:spPr>
          <a:xfrm>
            <a:off x="8124949" y="5010496"/>
            <a:ext cx="161801" cy="155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61">
              <a:latin typeface="Gilroy" panose="00000500000000000000" pitchFamily="2" charset="-52"/>
            </a:endParaRPr>
          </a:p>
        </p:txBody>
      </p:sp>
      <p:sp>
        <p:nvSpPr>
          <p:cNvPr id="6" name="Shape 233">
            <a:extLst>
              <a:ext uri="{FF2B5EF4-FFF2-40B4-BE49-F238E27FC236}">
                <a16:creationId xmlns:a16="http://schemas.microsoft.com/office/drawing/2014/main" id="{13541F32-C157-CE92-162D-62F3B37A7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0382" y="5075879"/>
            <a:ext cx="76944" cy="5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2950" indent="-28575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430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002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574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eaLnBrk="1">
              <a:lnSpc>
                <a:spcPts val="390"/>
              </a:lnSpc>
            </a:pPr>
            <a:r>
              <a:rPr lang="ru-RU" altLang="ru-RU" sz="525" dirty="0">
                <a:solidFill>
                  <a:schemeClr val="accent6"/>
                </a:solidFill>
                <a:latin typeface="Gilroy" panose="00000500000000000000" pitchFamily="2" charset="-52"/>
                <a:ea typeface="Helvetica Neue"/>
                <a:cs typeface="Helvetica Neue"/>
                <a:sym typeface="Helvetica Neue"/>
              </a:rPr>
              <a:t>16￼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99370" y="3494368"/>
            <a:ext cx="3714750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8FC54C"/>
              </a:buClr>
              <a:defRPr/>
            </a:pPr>
            <a:r>
              <a:rPr lang="ru-RU" sz="675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 апреле 2024 года запланирован перезапуск </a:t>
            </a:r>
            <a:r>
              <a:rPr lang="ru-RU" sz="675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проекта </a:t>
            </a:r>
            <a:r>
              <a:rPr lang="ru-RU" sz="675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 формате </a:t>
            </a:r>
            <a:endParaRPr lang="en-US" sz="675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8FC54C"/>
              </a:buClr>
              <a:defRPr/>
            </a:pPr>
            <a:r>
              <a:rPr lang="ru-RU" sz="675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мини-приложения </a:t>
            </a:r>
            <a:r>
              <a:rPr lang="ru-RU" sz="675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en-US" sz="675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VK</a:t>
            </a:r>
            <a:endParaRPr lang="ru-RU" sz="675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1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2B0BAA6-253B-9D7E-8347-73BC7F9AF83F}"/>
              </a:ext>
            </a:extLst>
          </p:cNvPr>
          <p:cNvSpPr/>
          <p:nvPr/>
        </p:nvSpPr>
        <p:spPr>
          <a:xfrm>
            <a:off x="0" y="568180"/>
            <a:ext cx="9144000" cy="4722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7" name="Объект 4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-117871" y="-1542225"/>
          <a:ext cx="824" cy="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Слайд think-cell" r:id="rId4" imgW="286" imgH="286" progId="TCLayout.ActiveDocument.1">
                  <p:embed/>
                </p:oleObj>
              </mc:Choice>
              <mc:Fallback>
                <p:oleObj name="Слайд think-cell" r:id="rId4" imgW="286" imgH="286" progId="TCLayout.ActiveDocument.1">
                  <p:embed/>
                  <p:pic>
                    <p:nvPicPr>
                      <p:cNvPr id="47" name="Объект 4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17871" y="-1542225"/>
                        <a:ext cx="824" cy="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Объект 13">
            <a:extLst>
              <a:ext uri="{FF2B5EF4-FFF2-40B4-BE49-F238E27FC236}">
                <a16:creationId xmlns:a16="http://schemas.microsoft.com/office/drawing/2014/main" id="{00E607A7-FF50-094B-9323-32CFE0A96143}"/>
              </a:ext>
            </a:extLst>
          </p:cNvPr>
          <p:cNvSpPr txBox="1">
            <a:spLocks/>
          </p:cNvSpPr>
          <p:nvPr/>
        </p:nvSpPr>
        <p:spPr>
          <a:xfrm>
            <a:off x="358775" y="632550"/>
            <a:ext cx="801440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Arial" panose="020B0604020202020204" pitchFamily="34" charset="0"/>
              <a:buNone/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0034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4536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defRPr sz="15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6813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7978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tabLst>
                <a:tab pos="1380201" algn="l"/>
              </a:tabLst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510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603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97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789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accent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Льготные ипотечные программы</a:t>
            </a:r>
            <a:endParaRPr lang="ru-RU" sz="2000" b="1" dirty="0">
              <a:solidFill>
                <a:schemeClr val="accent6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Изображение 14" descr="1_Визитная карточка-04.png">
            <a:extLst>
              <a:ext uri="{FF2B5EF4-FFF2-40B4-BE49-F238E27FC236}">
                <a16:creationId xmlns:a16="http://schemas.microsoft.com/office/drawing/2014/main" id="{BC846596-C5C1-024F-A771-EA95C6ED2F9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/>
        </p:blipFill>
        <p:spPr>
          <a:xfrm>
            <a:off x="8641081" y="159646"/>
            <a:ext cx="287020" cy="300918"/>
          </a:xfrm>
          <a:prstGeom prst="rect">
            <a:avLst/>
          </a:prstGeom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5F42623-717B-73A1-EE0B-5F264A27ADB4}"/>
              </a:ext>
            </a:extLst>
          </p:cNvPr>
          <p:cNvGrpSpPr/>
          <p:nvPr/>
        </p:nvGrpSpPr>
        <p:grpSpPr>
          <a:xfrm>
            <a:off x="358775" y="1497391"/>
            <a:ext cx="8569324" cy="252000"/>
            <a:chOff x="358775" y="844251"/>
            <a:chExt cx="8569324" cy="252000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B9E39F52-A3DC-004D-8D4B-4DAD762C0CBE}"/>
                </a:ext>
              </a:extLst>
            </p:cNvPr>
            <p:cNvSpPr/>
            <p:nvPr/>
          </p:nvSpPr>
          <p:spPr>
            <a:xfrm>
              <a:off x="358775" y="844251"/>
              <a:ext cx="250714" cy="252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21"/>
                </a:spcBef>
              </a:pPr>
              <a:r>
                <a:rPr lang="ru-RU" sz="1286" b="1" dirty="0"/>
                <a:t>1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B916A4C-0F26-2749-997D-53C45A8F9E38}"/>
                </a:ext>
              </a:extLst>
            </p:cNvPr>
            <p:cNvSpPr txBox="1"/>
            <p:nvPr/>
          </p:nvSpPr>
          <p:spPr>
            <a:xfrm>
              <a:off x="728842" y="850030"/>
              <a:ext cx="819925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21"/>
                </a:spcBef>
                <a:buClr>
                  <a:schemeClr val="accent6"/>
                </a:buClr>
              </a:pPr>
              <a:r>
                <a:rPr lang="ru-RU" sz="1600" dirty="0"/>
                <a:t>Льготная ипотека до 8%</a:t>
              </a: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6C9AC9B1-3329-9146-A84C-1CFBBF49C837}"/>
              </a:ext>
            </a:extLst>
          </p:cNvPr>
          <p:cNvGrpSpPr/>
          <p:nvPr/>
        </p:nvGrpSpPr>
        <p:grpSpPr>
          <a:xfrm>
            <a:off x="358775" y="1925892"/>
            <a:ext cx="8569324" cy="252000"/>
            <a:chOff x="358775" y="1449101"/>
            <a:chExt cx="8569324" cy="252000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8277CC68-CFE0-6349-9748-483AE9C6BAD3}"/>
                </a:ext>
              </a:extLst>
            </p:cNvPr>
            <p:cNvSpPr/>
            <p:nvPr/>
          </p:nvSpPr>
          <p:spPr>
            <a:xfrm>
              <a:off x="358775" y="1449101"/>
              <a:ext cx="250714" cy="252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21"/>
                </a:spcBef>
              </a:pPr>
              <a:r>
                <a:rPr lang="ru-RU" sz="1286" b="1" dirty="0"/>
                <a:t>2</a:t>
              </a:r>
              <a:endParaRPr lang="ru-RU" sz="1500" b="1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D26523E-AD66-3C4A-85B4-1DF63F70C758}"/>
                </a:ext>
              </a:extLst>
            </p:cNvPr>
            <p:cNvSpPr txBox="1"/>
            <p:nvPr/>
          </p:nvSpPr>
          <p:spPr>
            <a:xfrm>
              <a:off x="728842" y="1451990"/>
              <a:ext cx="819925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21"/>
                </a:spcBef>
                <a:buClr>
                  <a:schemeClr val="accent6"/>
                </a:buClr>
              </a:pPr>
              <a:r>
                <a:rPr lang="ru-RU" sz="1600" dirty="0"/>
                <a:t>Семейная ипотека до 6%</a:t>
              </a:r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296D3F3B-9CA9-EECF-2F96-DEDFF0E07648}"/>
              </a:ext>
            </a:extLst>
          </p:cNvPr>
          <p:cNvGrpSpPr/>
          <p:nvPr/>
        </p:nvGrpSpPr>
        <p:grpSpPr>
          <a:xfrm>
            <a:off x="358775" y="2354393"/>
            <a:ext cx="8569324" cy="252000"/>
            <a:chOff x="358775" y="2053949"/>
            <a:chExt cx="8569324" cy="252000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7F1B9193-60BB-C24D-939F-8AA7C9C71420}"/>
                </a:ext>
              </a:extLst>
            </p:cNvPr>
            <p:cNvSpPr/>
            <p:nvPr/>
          </p:nvSpPr>
          <p:spPr>
            <a:xfrm>
              <a:off x="358775" y="2053949"/>
              <a:ext cx="250714" cy="252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21"/>
                </a:spcBef>
              </a:pPr>
              <a:r>
                <a:rPr lang="ru-RU" sz="1286" b="1" dirty="0"/>
                <a:t>3</a:t>
              </a:r>
              <a:endParaRPr lang="ru-RU" sz="1500" b="1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5C8D9B7-CDB1-EC4A-95E3-71FB3725DBEF}"/>
                </a:ext>
              </a:extLst>
            </p:cNvPr>
            <p:cNvSpPr txBox="1"/>
            <p:nvPr/>
          </p:nvSpPr>
          <p:spPr>
            <a:xfrm>
              <a:off x="728842" y="2059728"/>
              <a:ext cx="819925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21"/>
                </a:spcBef>
                <a:buClr>
                  <a:schemeClr val="accent6"/>
                </a:buClr>
              </a:pPr>
              <a:r>
                <a:rPr lang="ru-RU" sz="1600" dirty="0"/>
                <a:t>ИТ-ипотека до 5%</a:t>
              </a: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296D3F3B-9CA9-EECF-2F96-DEDFF0E07648}"/>
              </a:ext>
            </a:extLst>
          </p:cNvPr>
          <p:cNvGrpSpPr/>
          <p:nvPr/>
        </p:nvGrpSpPr>
        <p:grpSpPr>
          <a:xfrm>
            <a:off x="358775" y="2782894"/>
            <a:ext cx="8569324" cy="252000"/>
            <a:chOff x="358775" y="2053949"/>
            <a:chExt cx="8569324" cy="252000"/>
          </a:xfrm>
        </p:grpSpPr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7F1B9193-60BB-C24D-939F-8AA7C9C71420}"/>
                </a:ext>
              </a:extLst>
            </p:cNvPr>
            <p:cNvSpPr/>
            <p:nvPr/>
          </p:nvSpPr>
          <p:spPr>
            <a:xfrm>
              <a:off x="358775" y="2053949"/>
              <a:ext cx="250714" cy="252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21"/>
                </a:spcBef>
              </a:pPr>
              <a:r>
                <a:rPr lang="ru-RU" sz="1286" b="1" dirty="0"/>
                <a:t>4</a:t>
              </a:r>
              <a:endParaRPr lang="ru-RU" sz="1500" b="1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5C8D9B7-CDB1-EC4A-95E3-71FB3725DBEF}"/>
                </a:ext>
              </a:extLst>
            </p:cNvPr>
            <p:cNvSpPr txBox="1"/>
            <p:nvPr/>
          </p:nvSpPr>
          <p:spPr>
            <a:xfrm>
              <a:off x="728842" y="2059728"/>
              <a:ext cx="819925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21"/>
                </a:spcBef>
                <a:buClr>
                  <a:schemeClr val="accent6"/>
                </a:buClr>
              </a:pPr>
              <a:r>
                <a:rPr lang="ru-RU" sz="1600" dirty="0" smtClean="0"/>
                <a:t>Дальневосточная и Арктическая ипотека до 2%</a:t>
              </a:r>
              <a:endParaRPr lang="ru-RU" sz="1600" dirty="0"/>
            </a:p>
          </p:txBody>
        </p:sp>
      </p:grpSp>
      <p:sp>
        <p:nvSpPr>
          <p:cNvPr id="27" name="Объект 13">
            <a:extLst>
              <a:ext uri="{FF2B5EF4-FFF2-40B4-BE49-F238E27FC236}">
                <a16:creationId xmlns:a16="http://schemas.microsoft.com/office/drawing/2014/main" id="{00E607A7-FF50-094B-9323-32CFE0A96143}"/>
              </a:ext>
            </a:extLst>
          </p:cNvPr>
          <p:cNvSpPr txBox="1">
            <a:spLocks/>
          </p:cNvSpPr>
          <p:nvPr/>
        </p:nvSpPr>
        <p:spPr>
          <a:xfrm>
            <a:off x="358775" y="146314"/>
            <a:ext cx="801440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Arial" panose="020B0604020202020204" pitchFamily="34" charset="0"/>
              <a:buNone/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0034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4536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defRPr sz="15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6813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7978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tabLst>
                <a:tab pos="1380201" algn="l"/>
              </a:tabLst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510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603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97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789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b="1" dirty="0" smtClean="0">
                <a:ea typeface="Tahoma" panose="020B0604030504040204" pitchFamily="34" charset="0"/>
                <a:cs typeface="Tahoma" panose="020B0604030504040204" pitchFamily="34" charset="0"/>
              </a:rPr>
              <a:t>Льготные программы</a:t>
            </a:r>
            <a:endParaRPr lang="ru-RU" sz="2000" b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9" name="Рисунок 8">
            <a:extLst>
              <a:ext uri="{FF2B5EF4-FFF2-40B4-BE49-F238E27FC236}">
                <a16:creationId xmlns:a16="http://schemas.microsoft.com/office/drawing/2014/main" id="{11132ECD-6DC7-4D8C-537F-387D147EB4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650" y="1040407"/>
            <a:ext cx="2546350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A5F42623-717B-73A1-EE0B-5F264A27ADB4}"/>
              </a:ext>
            </a:extLst>
          </p:cNvPr>
          <p:cNvGrpSpPr/>
          <p:nvPr/>
        </p:nvGrpSpPr>
        <p:grpSpPr>
          <a:xfrm>
            <a:off x="358775" y="3134974"/>
            <a:ext cx="8569324" cy="530915"/>
            <a:chOff x="358775" y="844251"/>
            <a:chExt cx="8569324" cy="530915"/>
          </a:xfrm>
        </p:grpSpPr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B9E39F52-A3DC-004D-8D4B-4DAD762C0CBE}"/>
                </a:ext>
              </a:extLst>
            </p:cNvPr>
            <p:cNvSpPr/>
            <p:nvPr/>
          </p:nvSpPr>
          <p:spPr>
            <a:xfrm>
              <a:off x="358775" y="844251"/>
              <a:ext cx="250714" cy="252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21"/>
                </a:spcBef>
              </a:pPr>
              <a:r>
                <a:rPr lang="ru-RU" sz="1286" b="1" dirty="0" smtClean="0"/>
                <a:t>5</a:t>
              </a:r>
              <a:endParaRPr lang="ru-RU" sz="1286" b="1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B916A4C-0F26-2749-997D-53C45A8F9E38}"/>
                </a:ext>
              </a:extLst>
            </p:cNvPr>
            <p:cNvSpPr txBox="1"/>
            <p:nvPr/>
          </p:nvSpPr>
          <p:spPr>
            <a:xfrm>
              <a:off x="728842" y="844251"/>
              <a:ext cx="8199257" cy="53091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21"/>
                </a:spcBef>
                <a:buClr>
                  <a:schemeClr val="accent6"/>
                </a:buClr>
              </a:pPr>
              <a:r>
                <a:rPr lang="ru-RU" sz="1600" dirty="0" smtClean="0"/>
                <a:t>Программа выплаты 450 тысяч рублей</a:t>
              </a:r>
              <a:r>
                <a:rPr lang="en-US" sz="1600" dirty="0" smtClean="0"/>
                <a:t> </a:t>
              </a:r>
              <a:endParaRPr lang="ru-RU" sz="1600" dirty="0" smtClean="0"/>
            </a:p>
            <a:p>
              <a:pPr>
                <a:spcBef>
                  <a:spcPts val="321"/>
                </a:spcBef>
                <a:buClr>
                  <a:schemeClr val="accent6"/>
                </a:buClr>
              </a:pPr>
              <a:r>
                <a:rPr lang="ru-RU" sz="1600" dirty="0" smtClean="0"/>
                <a:t>на погашение ипотеки  для многодетных</a:t>
              </a:r>
              <a:endParaRPr lang="ru-RU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75866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2B0BAA6-253B-9D7E-8347-73BC7F9AF83F}"/>
              </a:ext>
            </a:extLst>
          </p:cNvPr>
          <p:cNvSpPr/>
          <p:nvPr/>
        </p:nvSpPr>
        <p:spPr>
          <a:xfrm>
            <a:off x="88287" y="507629"/>
            <a:ext cx="9144000" cy="4722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7" name="Объект 4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-117871" y="-1542225"/>
          <a:ext cx="824" cy="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Слайд think-cell" r:id="rId4" imgW="286" imgH="286" progId="TCLayout.ActiveDocument.1">
                  <p:embed/>
                </p:oleObj>
              </mc:Choice>
              <mc:Fallback>
                <p:oleObj name="Слайд think-cell" r:id="rId4" imgW="286" imgH="286" progId="TCLayout.ActiveDocument.1">
                  <p:embed/>
                  <p:pic>
                    <p:nvPicPr>
                      <p:cNvPr id="47" name="Объект 4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17871" y="-1542225"/>
                        <a:ext cx="824" cy="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Объект 13">
            <a:extLst>
              <a:ext uri="{FF2B5EF4-FFF2-40B4-BE49-F238E27FC236}">
                <a16:creationId xmlns:a16="http://schemas.microsoft.com/office/drawing/2014/main" id="{00E607A7-FF50-094B-9323-32CFE0A96143}"/>
              </a:ext>
            </a:extLst>
          </p:cNvPr>
          <p:cNvSpPr txBox="1">
            <a:spLocks/>
          </p:cNvSpPr>
          <p:nvPr/>
        </p:nvSpPr>
        <p:spPr>
          <a:xfrm>
            <a:off x="358775" y="632550"/>
            <a:ext cx="801440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Arial" panose="020B0604020202020204" pitchFamily="34" charset="0"/>
              <a:buNone/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0034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4536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defRPr sz="15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6813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7978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tabLst>
                <a:tab pos="1380201" algn="l"/>
              </a:tabLst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510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603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97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789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accent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Особенности федеральных ипотечных программ</a:t>
            </a:r>
            <a:endParaRPr lang="ru-RU" sz="2000" b="1" dirty="0">
              <a:solidFill>
                <a:schemeClr val="accent6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Изображение 14" descr="1_Визитная карточка-04.png">
            <a:extLst>
              <a:ext uri="{FF2B5EF4-FFF2-40B4-BE49-F238E27FC236}">
                <a16:creationId xmlns:a16="http://schemas.microsoft.com/office/drawing/2014/main" id="{BC846596-C5C1-024F-A771-EA95C6ED2F9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/>
        </p:blipFill>
        <p:spPr>
          <a:xfrm>
            <a:off x="8641081" y="159646"/>
            <a:ext cx="287020" cy="300918"/>
          </a:xfrm>
          <a:prstGeom prst="rect">
            <a:avLst/>
          </a:prstGeom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5F42623-717B-73A1-EE0B-5F264A27ADB4}"/>
              </a:ext>
            </a:extLst>
          </p:cNvPr>
          <p:cNvGrpSpPr/>
          <p:nvPr/>
        </p:nvGrpSpPr>
        <p:grpSpPr>
          <a:xfrm>
            <a:off x="358775" y="1497391"/>
            <a:ext cx="8569322" cy="252000"/>
            <a:chOff x="358775" y="844251"/>
            <a:chExt cx="8569322" cy="252000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B9E39F52-A3DC-004D-8D4B-4DAD762C0CBE}"/>
                </a:ext>
              </a:extLst>
            </p:cNvPr>
            <p:cNvSpPr/>
            <p:nvPr/>
          </p:nvSpPr>
          <p:spPr>
            <a:xfrm>
              <a:off x="358775" y="844251"/>
              <a:ext cx="250714" cy="252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21"/>
                </a:spcBef>
              </a:pPr>
              <a:r>
                <a:rPr lang="ru-RU" sz="1286" b="1" dirty="0"/>
                <a:t>1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B916A4C-0F26-2749-997D-53C45A8F9E38}"/>
                </a:ext>
              </a:extLst>
            </p:cNvPr>
            <p:cNvSpPr txBox="1"/>
            <p:nvPr/>
          </p:nvSpPr>
          <p:spPr>
            <a:xfrm>
              <a:off x="728841" y="891734"/>
              <a:ext cx="8199256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21"/>
                </a:spcBef>
                <a:buClr>
                  <a:schemeClr val="accent6"/>
                </a:buClr>
              </a:pPr>
              <a:r>
                <a:rPr lang="ru-RU" sz="1200" dirty="0" smtClean="0"/>
                <a:t>Действуют для определенных категорий граждан</a:t>
              </a:r>
              <a:endParaRPr lang="ru-RU" sz="1200" dirty="0"/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6C9AC9B1-3329-9146-A84C-1CFBBF49C837}"/>
              </a:ext>
            </a:extLst>
          </p:cNvPr>
          <p:cNvGrpSpPr/>
          <p:nvPr/>
        </p:nvGrpSpPr>
        <p:grpSpPr>
          <a:xfrm>
            <a:off x="358775" y="1902377"/>
            <a:ext cx="8569323" cy="469359"/>
            <a:chOff x="358775" y="1425586"/>
            <a:chExt cx="8569323" cy="469359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8277CC68-CFE0-6349-9748-483AE9C6BAD3}"/>
                </a:ext>
              </a:extLst>
            </p:cNvPr>
            <p:cNvSpPr/>
            <p:nvPr/>
          </p:nvSpPr>
          <p:spPr>
            <a:xfrm>
              <a:off x="358775" y="1449101"/>
              <a:ext cx="250714" cy="252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21"/>
                </a:spcBef>
              </a:pPr>
              <a:r>
                <a:rPr lang="ru-RU" sz="1286" b="1" dirty="0"/>
                <a:t>2</a:t>
              </a:r>
              <a:endParaRPr lang="ru-RU" sz="1500" b="1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D26523E-AD66-3C4A-85B4-1DF63F70C758}"/>
                </a:ext>
              </a:extLst>
            </p:cNvPr>
            <p:cNvSpPr txBox="1"/>
            <p:nvPr/>
          </p:nvSpPr>
          <p:spPr>
            <a:xfrm>
              <a:off x="728841" y="1425586"/>
              <a:ext cx="8199257" cy="4693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21"/>
                </a:spcBef>
                <a:buClr>
                  <a:schemeClr val="accent6"/>
                </a:buClr>
              </a:pPr>
              <a:r>
                <a:rPr lang="ru-RU" sz="1200" dirty="0"/>
                <a:t>Позволяют</a:t>
              </a:r>
              <a:r>
                <a:rPr lang="ru-RU" sz="1600" dirty="0" smtClean="0"/>
                <a:t> </a:t>
              </a:r>
              <a:r>
                <a:rPr lang="ru-RU" sz="1200" dirty="0"/>
                <a:t>улучшить жилищные условия, </a:t>
              </a:r>
            </a:p>
            <a:p>
              <a:pPr>
                <a:spcBef>
                  <a:spcPts val="321"/>
                </a:spcBef>
                <a:buClr>
                  <a:schemeClr val="accent6"/>
                </a:buClr>
              </a:pPr>
              <a:r>
                <a:rPr lang="ru-RU" sz="1200" dirty="0"/>
                <a:t>приобрести жилье или построить дом</a:t>
              </a:r>
              <a:endParaRPr lang="ru-RU" sz="1200" dirty="0"/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296D3F3B-9CA9-EECF-2F96-DEDFF0E07648}"/>
              </a:ext>
            </a:extLst>
          </p:cNvPr>
          <p:cNvGrpSpPr/>
          <p:nvPr/>
        </p:nvGrpSpPr>
        <p:grpSpPr>
          <a:xfrm>
            <a:off x="375625" y="2506869"/>
            <a:ext cx="8569324" cy="636721"/>
            <a:chOff x="358775" y="2053949"/>
            <a:chExt cx="8569324" cy="636721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7F1B9193-60BB-C24D-939F-8AA7C9C71420}"/>
                </a:ext>
              </a:extLst>
            </p:cNvPr>
            <p:cNvSpPr/>
            <p:nvPr/>
          </p:nvSpPr>
          <p:spPr>
            <a:xfrm>
              <a:off x="358775" y="2053949"/>
              <a:ext cx="250714" cy="252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21"/>
                </a:spcBef>
              </a:pPr>
              <a:r>
                <a:rPr lang="ru-RU" sz="1286" b="1" dirty="0"/>
                <a:t>3</a:t>
              </a:r>
              <a:endParaRPr lang="ru-RU" sz="1500" b="1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5C8D9B7-CDB1-EC4A-95E3-71FB3725DBEF}"/>
                </a:ext>
              </a:extLst>
            </p:cNvPr>
            <p:cNvSpPr txBox="1"/>
            <p:nvPr/>
          </p:nvSpPr>
          <p:spPr>
            <a:xfrm>
              <a:off x="728842" y="2059728"/>
              <a:ext cx="8199257" cy="63094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ru-RU"/>
              </a:defPPr>
              <a:lvl1pPr>
                <a:spcBef>
                  <a:spcPts val="321"/>
                </a:spcBef>
                <a:buClr>
                  <a:schemeClr val="accent6"/>
                </a:buClr>
                <a:defRPr sz="1200"/>
              </a:lvl1pPr>
            </a:lstStyle>
            <a:p>
              <a:r>
                <a:rPr lang="ru-RU" dirty="0"/>
                <a:t>Позволяют снизить платежную нагрузку и сэкономить</a:t>
              </a:r>
            </a:p>
            <a:p>
              <a:r>
                <a:rPr lang="ru-RU" dirty="0"/>
                <a:t>при приобретении жилья </a:t>
              </a:r>
            </a:p>
            <a:p>
              <a:endParaRPr lang="ru-RU" dirty="0"/>
            </a:p>
          </p:txBody>
        </p:sp>
      </p:grpSp>
      <p:pic>
        <p:nvPicPr>
          <p:cNvPr id="23" name="Рисунок 32">
            <a:extLst>
              <a:ext uri="{FF2B5EF4-FFF2-40B4-BE49-F238E27FC236}">
                <a16:creationId xmlns:a16="http://schemas.microsoft.com/office/drawing/2014/main" id="{A08337BB-835B-E6C7-7553-20687403DD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586" y="1497391"/>
            <a:ext cx="3338513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6C9AC9B1-3329-9146-A84C-1CFBBF49C837}"/>
              </a:ext>
            </a:extLst>
          </p:cNvPr>
          <p:cNvGrpSpPr/>
          <p:nvPr/>
        </p:nvGrpSpPr>
        <p:grpSpPr>
          <a:xfrm>
            <a:off x="358775" y="3114306"/>
            <a:ext cx="8569324" cy="252000"/>
            <a:chOff x="358775" y="1449101"/>
            <a:chExt cx="8569324" cy="252000"/>
          </a:xfrm>
        </p:grpSpPr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8277CC68-CFE0-6349-9748-483AE9C6BAD3}"/>
                </a:ext>
              </a:extLst>
            </p:cNvPr>
            <p:cNvSpPr/>
            <p:nvPr/>
          </p:nvSpPr>
          <p:spPr>
            <a:xfrm>
              <a:off x="358775" y="1449101"/>
              <a:ext cx="250714" cy="252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21"/>
                </a:spcBef>
              </a:pPr>
              <a:r>
                <a:rPr lang="ru-RU" sz="1286" b="1" dirty="0" smtClean="0"/>
                <a:t>4</a:t>
              </a:r>
              <a:endParaRPr lang="ru-RU" sz="1500" b="1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D26523E-AD66-3C4A-85B4-1DF63F70C758}"/>
                </a:ext>
              </a:extLst>
            </p:cNvPr>
            <p:cNvSpPr txBox="1"/>
            <p:nvPr/>
          </p:nvSpPr>
          <p:spPr>
            <a:xfrm>
              <a:off x="728842" y="1451990"/>
              <a:ext cx="819925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21"/>
                </a:spcBef>
                <a:buClr>
                  <a:schemeClr val="accent6"/>
                </a:buClr>
              </a:pPr>
              <a:r>
                <a:rPr lang="ru-RU" sz="1200" dirty="0"/>
                <a:t>Действуют определенный срок</a:t>
              </a:r>
              <a:endParaRPr lang="ru-RU" sz="1200" dirty="0"/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6C9AC9B1-3329-9146-A84C-1CFBBF49C837}"/>
              </a:ext>
            </a:extLst>
          </p:cNvPr>
          <p:cNvGrpSpPr/>
          <p:nvPr/>
        </p:nvGrpSpPr>
        <p:grpSpPr>
          <a:xfrm>
            <a:off x="358775" y="3502382"/>
            <a:ext cx="8536894" cy="246221"/>
            <a:chOff x="215733" y="1605674"/>
            <a:chExt cx="8536894" cy="246221"/>
          </a:xfrm>
        </p:grpSpPr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8277CC68-CFE0-6349-9748-483AE9C6BAD3}"/>
                </a:ext>
              </a:extLst>
            </p:cNvPr>
            <p:cNvSpPr/>
            <p:nvPr/>
          </p:nvSpPr>
          <p:spPr>
            <a:xfrm>
              <a:off x="215733" y="1625678"/>
              <a:ext cx="241356" cy="22621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21"/>
                </a:spcBef>
              </a:pPr>
              <a:r>
                <a:rPr lang="ru-RU" sz="1286" b="1" dirty="0"/>
                <a:t>5</a:t>
              </a:r>
              <a:endParaRPr lang="ru-RU" sz="1500" b="1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D26523E-AD66-3C4A-85B4-1DF63F70C758}"/>
                </a:ext>
              </a:extLst>
            </p:cNvPr>
            <p:cNvSpPr txBox="1"/>
            <p:nvPr/>
          </p:nvSpPr>
          <p:spPr>
            <a:xfrm>
              <a:off x="553370" y="1605674"/>
              <a:ext cx="819925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21"/>
                </a:spcBef>
                <a:buClr>
                  <a:schemeClr val="accent6"/>
                </a:buClr>
              </a:pPr>
              <a:r>
                <a:rPr lang="ru-RU" sz="1200" dirty="0"/>
                <a:t>Пониженная ключевая ставка 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57808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2B0BAA6-253B-9D7E-8347-73BC7F9AF83F}"/>
              </a:ext>
            </a:extLst>
          </p:cNvPr>
          <p:cNvSpPr/>
          <p:nvPr/>
        </p:nvSpPr>
        <p:spPr>
          <a:xfrm>
            <a:off x="63062" y="599261"/>
            <a:ext cx="9144000" cy="4722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7" name="Объект 4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-117871" y="-1542225"/>
          <a:ext cx="824" cy="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Слайд think-cell" r:id="rId4" imgW="286" imgH="286" progId="TCLayout.ActiveDocument.1">
                  <p:embed/>
                </p:oleObj>
              </mc:Choice>
              <mc:Fallback>
                <p:oleObj name="Слайд think-cell" r:id="rId4" imgW="286" imgH="286" progId="TCLayout.ActiveDocument.1">
                  <p:embed/>
                  <p:pic>
                    <p:nvPicPr>
                      <p:cNvPr id="47" name="Объект 4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17871" y="-1542225"/>
                        <a:ext cx="824" cy="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Объект 13">
            <a:extLst>
              <a:ext uri="{FF2B5EF4-FFF2-40B4-BE49-F238E27FC236}">
                <a16:creationId xmlns:a16="http://schemas.microsoft.com/office/drawing/2014/main" id="{00E607A7-FF50-094B-9323-32CFE0A96143}"/>
              </a:ext>
            </a:extLst>
          </p:cNvPr>
          <p:cNvSpPr txBox="1">
            <a:spLocks/>
          </p:cNvSpPr>
          <p:nvPr/>
        </p:nvSpPr>
        <p:spPr>
          <a:xfrm>
            <a:off x="358775" y="632550"/>
            <a:ext cx="801440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Arial" panose="020B0604020202020204" pitchFamily="34" charset="0"/>
              <a:buNone/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0034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4536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defRPr sz="15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6813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7978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tabLst>
                <a:tab pos="1380201" algn="l"/>
              </a:tabLst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510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603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97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789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Льготная ипотека, 8%, действует до 1.07.2024</a:t>
            </a:r>
            <a:endParaRPr lang="ru-RU" sz="2000" b="1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Изображение 14" descr="1_Визитная карточка-04.png">
            <a:extLst>
              <a:ext uri="{FF2B5EF4-FFF2-40B4-BE49-F238E27FC236}">
                <a16:creationId xmlns:a16="http://schemas.microsoft.com/office/drawing/2014/main" id="{BC846596-C5C1-024F-A771-EA95C6ED2F9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/>
        </p:blipFill>
        <p:spPr>
          <a:xfrm>
            <a:off x="8641081" y="159646"/>
            <a:ext cx="287020" cy="300918"/>
          </a:xfrm>
          <a:prstGeom prst="rect">
            <a:avLst/>
          </a:prstGeom>
        </p:spPr>
      </p:pic>
      <p:sp>
        <p:nvSpPr>
          <p:cNvPr id="27" name="Объект 13">
            <a:extLst>
              <a:ext uri="{FF2B5EF4-FFF2-40B4-BE49-F238E27FC236}">
                <a16:creationId xmlns:a16="http://schemas.microsoft.com/office/drawing/2014/main" id="{00E607A7-FF50-094B-9323-32CFE0A96143}"/>
              </a:ext>
            </a:extLst>
          </p:cNvPr>
          <p:cNvSpPr txBox="1">
            <a:spLocks/>
          </p:cNvSpPr>
          <p:nvPr/>
        </p:nvSpPr>
        <p:spPr>
          <a:xfrm>
            <a:off x="358775" y="146314"/>
            <a:ext cx="807893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Arial" panose="020B0604020202020204" pitchFamily="34" charset="0"/>
              <a:buNone/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0034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4536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defRPr sz="15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6813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7978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tabLst>
                <a:tab pos="1380201" algn="l"/>
              </a:tabLst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510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603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97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789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Льготные программы</a:t>
            </a:r>
          </a:p>
        </p:txBody>
      </p:sp>
      <p:pic>
        <p:nvPicPr>
          <p:cNvPr id="29" name="Рисунок 8">
            <a:extLst>
              <a:ext uri="{FF2B5EF4-FFF2-40B4-BE49-F238E27FC236}">
                <a16:creationId xmlns:a16="http://schemas.microsoft.com/office/drawing/2014/main" id="{11132ECD-6DC7-4D8C-537F-387D147EB4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241" y="473177"/>
            <a:ext cx="2546350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2B916A4C-0F26-2749-997D-53C45A8F9E38}"/>
              </a:ext>
            </a:extLst>
          </p:cNvPr>
          <p:cNvSpPr txBox="1"/>
          <p:nvPr/>
        </p:nvSpPr>
        <p:spPr>
          <a:xfrm>
            <a:off x="728842" y="3481275"/>
            <a:ext cx="819925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21"/>
              </a:spcBef>
              <a:buClr>
                <a:schemeClr val="accent6"/>
              </a:buClr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916A4C-0F26-2749-997D-53C45A8F9E38}"/>
              </a:ext>
            </a:extLst>
          </p:cNvPr>
          <p:cNvSpPr txBox="1"/>
          <p:nvPr/>
        </p:nvSpPr>
        <p:spPr>
          <a:xfrm>
            <a:off x="173926" y="3982136"/>
            <a:ext cx="819925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21"/>
              </a:spcBef>
              <a:buClr>
                <a:schemeClr val="accent6"/>
              </a:buClr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8775" y="1118215"/>
            <a:ext cx="64160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Программой может воспользоваться любой совершеннолетний гражданин России </a:t>
            </a:r>
          </a:p>
          <a:p>
            <a:pPr fontAlgn="base"/>
            <a:endParaRPr lang="ru-RU" sz="1200" dirty="0">
              <a:solidFill>
                <a:srgbClr val="1C1B2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8775" y="2363006"/>
            <a:ext cx="68989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200" b="1" u="sng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программе </a:t>
            </a:r>
            <a:r>
              <a:rPr lang="ru-RU" sz="1200" b="1" u="sng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любой гражданин может приобрести:</a:t>
            </a:r>
            <a:endParaRPr lang="ru-RU" sz="1200" b="1" u="sng" dirty="0">
              <a:solidFill>
                <a:srgbClr val="1C1B2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ru-RU" sz="1200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квартиру </a:t>
            </a:r>
            <a:r>
              <a:rPr lang="ru-RU" sz="1200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строящемся доме по ДДУ;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ru-RU" sz="1200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квартиру в новостройке от застройщика</a:t>
            </a:r>
            <a:endParaRPr lang="ru-RU" sz="1200" dirty="0">
              <a:solidFill>
                <a:srgbClr val="1C1B2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ru-RU" sz="1200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жилой дом </a:t>
            </a:r>
            <a:r>
              <a:rPr lang="ru-RU" sz="1200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застройщика по договору участия в долевом строительстве;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ru-RU" sz="1200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жилой дому </a:t>
            </a:r>
            <a:r>
              <a:rPr lang="ru-RU" sz="1200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застройщика по договору купли-продажи;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ru-RU" sz="1200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</a:t>
            </a:r>
            <a:r>
              <a:rPr lang="ru-RU" sz="1200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дальнейшим строительством дома</a:t>
            </a:r>
            <a:r>
              <a:rPr lang="ru-RU" sz="1200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1C1B2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Также возможно построить дом с помощью подряда или своими силами</a:t>
            </a:r>
            <a:endParaRPr lang="ru-RU" sz="1200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87541" y="1396813"/>
            <a:ext cx="4912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ru-RU" sz="1200" u="sng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Максимальный размер кредита </a:t>
            </a:r>
            <a:endParaRPr lang="ru-RU" sz="1200" dirty="0" smtClean="0">
              <a:solidFill>
                <a:srgbClr val="1C1B2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fontAlgn="base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6 млн рублей во всех российских регионах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1200" u="sng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Минимальный размер первоначального взноса </a:t>
            </a:r>
          </a:p>
          <a:p>
            <a:pPr marL="171450" indent="-171450" fontAlgn="base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r>
              <a:rPr lang="ru-RU" sz="1200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 от стоимости жилья</a:t>
            </a:r>
            <a:r>
              <a:rPr lang="ru-RU" sz="1200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200" dirty="0">
              <a:solidFill>
                <a:srgbClr val="1C1B2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721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2B0BAA6-253B-9D7E-8347-73BC7F9AF83F}"/>
              </a:ext>
            </a:extLst>
          </p:cNvPr>
          <p:cNvSpPr/>
          <p:nvPr/>
        </p:nvSpPr>
        <p:spPr>
          <a:xfrm>
            <a:off x="63062" y="448050"/>
            <a:ext cx="9144000" cy="4722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7" name="Объект 4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-117871" y="-1542225"/>
          <a:ext cx="824" cy="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Слайд think-cell" r:id="rId4" imgW="286" imgH="286" progId="TCLayout.ActiveDocument.1">
                  <p:embed/>
                </p:oleObj>
              </mc:Choice>
              <mc:Fallback>
                <p:oleObj name="Слайд think-cell" r:id="rId4" imgW="286" imgH="286" progId="TCLayout.ActiveDocument.1">
                  <p:embed/>
                  <p:pic>
                    <p:nvPicPr>
                      <p:cNvPr id="47" name="Объект 4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17871" y="-1542225"/>
                        <a:ext cx="824" cy="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Объект 13">
            <a:extLst>
              <a:ext uri="{FF2B5EF4-FFF2-40B4-BE49-F238E27FC236}">
                <a16:creationId xmlns:a16="http://schemas.microsoft.com/office/drawing/2014/main" id="{00E607A7-FF50-094B-9323-32CFE0A96143}"/>
              </a:ext>
            </a:extLst>
          </p:cNvPr>
          <p:cNvSpPr txBox="1">
            <a:spLocks/>
          </p:cNvSpPr>
          <p:nvPr/>
        </p:nvSpPr>
        <p:spPr>
          <a:xfrm>
            <a:off x="358095" y="497873"/>
            <a:ext cx="801440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Arial" panose="020B0604020202020204" pitchFamily="34" charset="0"/>
              <a:buNone/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0034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4536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defRPr sz="15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6813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7978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tabLst>
                <a:tab pos="1380201" algn="l"/>
              </a:tabLst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510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603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97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789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accent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Семейная ипотека, 6%, действует до 1 июля 2024</a:t>
            </a:r>
            <a:endParaRPr lang="ru-RU" sz="2000" b="1" dirty="0">
              <a:solidFill>
                <a:schemeClr val="accent6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Изображение 14" descr="1_Визитная карточка-04.png">
            <a:extLst>
              <a:ext uri="{FF2B5EF4-FFF2-40B4-BE49-F238E27FC236}">
                <a16:creationId xmlns:a16="http://schemas.microsoft.com/office/drawing/2014/main" id="{BC846596-C5C1-024F-A771-EA95C6ED2F9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/>
        </p:blipFill>
        <p:spPr>
          <a:xfrm>
            <a:off x="8641081" y="159646"/>
            <a:ext cx="287020" cy="300918"/>
          </a:xfrm>
          <a:prstGeom prst="rect">
            <a:avLst/>
          </a:prstGeom>
        </p:spPr>
      </p:pic>
      <p:sp>
        <p:nvSpPr>
          <p:cNvPr id="27" name="Объект 13">
            <a:extLst>
              <a:ext uri="{FF2B5EF4-FFF2-40B4-BE49-F238E27FC236}">
                <a16:creationId xmlns:a16="http://schemas.microsoft.com/office/drawing/2014/main" id="{00E607A7-FF50-094B-9323-32CFE0A96143}"/>
              </a:ext>
            </a:extLst>
          </p:cNvPr>
          <p:cNvSpPr txBox="1">
            <a:spLocks/>
          </p:cNvSpPr>
          <p:nvPr/>
        </p:nvSpPr>
        <p:spPr>
          <a:xfrm>
            <a:off x="358775" y="146314"/>
            <a:ext cx="807893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Arial" panose="020B0604020202020204" pitchFamily="34" charset="0"/>
              <a:buNone/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0034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4536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defRPr sz="15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6813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7978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tabLst>
                <a:tab pos="1380201" algn="l"/>
              </a:tabLst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510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603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97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789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b="1" dirty="0">
                <a:ea typeface="Tahoma" panose="020B0604030504040204" pitchFamily="34" charset="0"/>
                <a:cs typeface="Tahoma" panose="020B0604030504040204" pitchFamily="34" charset="0"/>
              </a:rPr>
              <a:t>Льготные программы</a:t>
            </a:r>
          </a:p>
        </p:txBody>
      </p:sp>
      <p:pic>
        <p:nvPicPr>
          <p:cNvPr id="29" name="Рисунок 8">
            <a:extLst>
              <a:ext uri="{FF2B5EF4-FFF2-40B4-BE49-F238E27FC236}">
                <a16:creationId xmlns:a16="http://schemas.microsoft.com/office/drawing/2014/main" id="{11132ECD-6DC7-4D8C-537F-387D147EB4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937" y="395317"/>
            <a:ext cx="1598270" cy="2303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2B916A4C-0F26-2749-997D-53C45A8F9E38}"/>
              </a:ext>
            </a:extLst>
          </p:cNvPr>
          <p:cNvSpPr txBox="1"/>
          <p:nvPr/>
        </p:nvSpPr>
        <p:spPr>
          <a:xfrm>
            <a:off x="173925" y="3289777"/>
            <a:ext cx="819925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21"/>
              </a:spcBef>
              <a:buClr>
                <a:schemeClr val="accent6"/>
              </a:buClr>
            </a:pPr>
            <a:endParaRPr lang="ru-RU" sz="1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916A4C-0F26-2749-997D-53C45A8F9E38}"/>
              </a:ext>
            </a:extLst>
          </p:cNvPr>
          <p:cNvSpPr txBox="1"/>
          <p:nvPr/>
        </p:nvSpPr>
        <p:spPr>
          <a:xfrm>
            <a:off x="728841" y="3846880"/>
            <a:ext cx="819925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21"/>
              </a:spcBef>
              <a:buClr>
                <a:schemeClr val="accent6"/>
              </a:buClr>
            </a:pP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3925" y="2835783"/>
            <a:ext cx="68989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200" u="sng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Можно приобрести</a:t>
            </a:r>
            <a:r>
              <a:rPr lang="ru-RU" sz="1200" b="1" u="sng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1200" b="1" u="sng" dirty="0">
              <a:solidFill>
                <a:srgbClr val="1C1B2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квартиру 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или дом у застройщика</a:t>
            </a: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строительство дома;</a:t>
            </a:r>
            <a:endParaRPr lang="ru-RU" sz="1200" dirty="0">
              <a:solidFill>
                <a:schemeClr val="tx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с дальнейшим строительством дома;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квартиру </a:t>
            </a:r>
            <a:r>
              <a:rPr lang="ru-RU" sz="1200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или </a:t>
            </a:r>
            <a:r>
              <a:rPr lang="ru-RU" sz="1200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дом </a:t>
            </a: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вторичном рынке, </a:t>
            </a:r>
            <a:r>
              <a:rPr lang="ru-RU" sz="1200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том числе у физических лиц, на территории сельских населённых пунктов в Дальневосточном федеральном округе;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вторичное </a:t>
            </a:r>
            <a:r>
              <a:rPr lang="ru-RU" sz="1200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жилье в регионах, где нет строящихся многоквартирных домов по данным ЕИСЖС (доступно только для семей с детьми-инвалидами</a:t>
            </a:r>
            <a:r>
              <a:rPr lang="ru-RU" sz="1200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ru-RU" sz="1200" dirty="0">
              <a:solidFill>
                <a:srgbClr val="1C1B2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2947" y="954700"/>
            <a:ext cx="61693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ru-RU" sz="1200" u="sng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Кто может воспользоваться: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+mj-lt"/>
              </a:rPr>
              <a:t>Семьи, в которых с 1 января 2018 года по 31 декабря 2023 года родился первый ребёнок или последующие дети; </a:t>
            </a:r>
            <a:endParaRPr lang="en-US" sz="120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Семьи с двумя несовершеннолетними </a:t>
            </a: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детьми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+mj-lt"/>
              </a:rPr>
              <a:t>;</a:t>
            </a:r>
            <a:endParaRPr lang="ru-RU" sz="1200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Семьи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+mj-lt"/>
              </a:rPr>
              <a:t>, в которых воспитывается ребёнок с инвалидностью, родившийся до 31 декабря 2023 года</a:t>
            </a: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;</a:t>
            </a:r>
            <a:endParaRPr lang="ru-RU" sz="1200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1357" y="2208167"/>
            <a:ext cx="4583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ru-RU" sz="1200" u="sng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Максимальный размер </a:t>
            </a:r>
            <a:r>
              <a:rPr lang="ru-RU" sz="1200" u="sng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кредита </a:t>
            </a:r>
            <a:r>
              <a:rPr lang="ru-RU" sz="1200" u="sng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льготных условиях</a:t>
            </a:r>
            <a:r>
              <a:rPr lang="ru-RU" sz="1200" u="sng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1200" u="sng" dirty="0">
              <a:solidFill>
                <a:srgbClr val="1C1B2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млн для Москвы, МО, Санкт-Петербурге, ЛО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млн для остальных регионов </a:t>
            </a:r>
            <a:r>
              <a:rPr lang="ru-RU" sz="1200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РФ</a:t>
            </a:r>
            <a:endParaRPr lang="ru-RU" dirty="0">
              <a:solidFill>
                <a:srgbClr val="1C1B28"/>
              </a:solidFill>
              <a:latin typeface="Gilroy-Medium" panose="000006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585825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Объект 4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38927427"/>
              </p:ext>
            </p:extLst>
          </p:nvPr>
        </p:nvGraphicFramePr>
        <p:xfrm>
          <a:off x="-117871" y="-1542225"/>
          <a:ext cx="824" cy="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Слайд think-cell" r:id="rId4" imgW="286" imgH="286" progId="TCLayout.ActiveDocument.1">
                  <p:embed/>
                </p:oleObj>
              </mc:Choice>
              <mc:Fallback>
                <p:oleObj name="Слайд think-cell" r:id="rId4" imgW="286" imgH="286" progId="TCLayout.ActiveDocument.1">
                  <p:embed/>
                  <p:pic>
                    <p:nvPicPr>
                      <p:cNvPr id="47" name="Объект 4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17871" y="-1542225"/>
                        <a:ext cx="824" cy="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Объект 13">
            <a:extLst>
              <a:ext uri="{FF2B5EF4-FFF2-40B4-BE49-F238E27FC236}">
                <a16:creationId xmlns:a16="http://schemas.microsoft.com/office/drawing/2014/main" id="{00E607A7-FF50-094B-9323-32CFE0A96143}"/>
              </a:ext>
            </a:extLst>
          </p:cNvPr>
          <p:cNvSpPr txBox="1">
            <a:spLocks/>
          </p:cNvSpPr>
          <p:nvPr/>
        </p:nvSpPr>
        <p:spPr>
          <a:xfrm>
            <a:off x="358775" y="146314"/>
            <a:ext cx="801440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Arial" panose="020B0604020202020204" pitchFamily="34" charset="0"/>
              <a:buNone/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0034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4536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defRPr sz="15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6813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7978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tabLst>
                <a:tab pos="1380201" algn="l"/>
              </a:tabLst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510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603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97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789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b="1" dirty="0" smtClean="0">
                <a:ea typeface="Tahoma" panose="020B0604030504040204" pitchFamily="34" charset="0"/>
                <a:cs typeface="Tahoma" panose="020B0604030504040204" pitchFamily="34" charset="0"/>
              </a:rPr>
              <a:t>Льготные программы</a:t>
            </a:r>
            <a:endParaRPr lang="ru-RU" sz="2000" b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Изображение 14" descr="1_Визитная карточка-04.png">
            <a:extLst>
              <a:ext uri="{FF2B5EF4-FFF2-40B4-BE49-F238E27FC236}">
                <a16:creationId xmlns:a16="http://schemas.microsoft.com/office/drawing/2014/main" id="{BC846596-C5C1-024F-A771-EA95C6ED2F9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/>
        </p:blipFill>
        <p:spPr>
          <a:xfrm>
            <a:off x="8641081" y="159646"/>
            <a:ext cx="287020" cy="300918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2B0BAA6-253B-9D7E-8347-73BC7F9AF83F}"/>
              </a:ext>
            </a:extLst>
          </p:cNvPr>
          <p:cNvSpPr/>
          <p:nvPr/>
        </p:nvSpPr>
        <p:spPr>
          <a:xfrm>
            <a:off x="0" y="568180"/>
            <a:ext cx="9144000" cy="5084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3D82EE-ABF9-00D9-65F5-C563EDCF67CD}"/>
              </a:ext>
            </a:extLst>
          </p:cNvPr>
          <p:cNvSpPr txBox="1"/>
          <p:nvPr/>
        </p:nvSpPr>
        <p:spPr>
          <a:xfrm>
            <a:off x="349623" y="633805"/>
            <a:ext cx="857339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900"/>
              </a:spcBef>
              <a:buClr>
                <a:schemeClr val="accent6"/>
              </a:buClr>
            </a:pPr>
            <a:r>
              <a:rPr lang="ru-RU" sz="2200" b="1" dirty="0" smtClean="0">
                <a:solidFill>
                  <a:schemeClr val="accent6"/>
                </a:solidFill>
              </a:rPr>
              <a:t>Размер кредита – </a:t>
            </a:r>
            <a:r>
              <a:rPr lang="ru-RU" sz="2200" b="1" dirty="0" smtClean="0"/>
              <a:t>11,2 млн </a:t>
            </a:r>
            <a:r>
              <a:rPr lang="ru-RU" sz="2200" b="1" dirty="0"/>
              <a:t>руб. </a:t>
            </a:r>
            <a:r>
              <a:rPr lang="ru-RU" sz="2200" b="1" dirty="0">
                <a:solidFill>
                  <a:schemeClr val="accent6"/>
                </a:solidFill>
              </a:rPr>
              <a:t>| Срок – </a:t>
            </a:r>
            <a:r>
              <a:rPr lang="ru-RU" sz="2200" b="1" dirty="0"/>
              <a:t>30 лет 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424614"/>
              </p:ext>
            </p:extLst>
          </p:nvPr>
        </p:nvGraphicFramePr>
        <p:xfrm>
          <a:off x="358775" y="1364454"/>
          <a:ext cx="8282306" cy="3186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567">
                  <a:extLst>
                    <a:ext uri="{9D8B030D-6E8A-4147-A177-3AD203B41FA5}">
                      <a16:colId xmlns:a16="http://schemas.microsoft.com/office/drawing/2014/main" val="3350366805"/>
                    </a:ext>
                  </a:extLst>
                </a:gridCol>
                <a:gridCol w="2448232">
                  <a:extLst>
                    <a:ext uri="{9D8B030D-6E8A-4147-A177-3AD203B41FA5}">
                      <a16:colId xmlns:a16="http://schemas.microsoft.com/office/drawing/2014/main" val="228248701"/>
                    </a:ext>
                  </a:extLst>
                </a:gridCol>
                <a:gridCol w="2461507">
                  <a:extLst>
                    <a:ext uri="{9D8B030D-6E8A-4147-A177-3AD203B41FA5}">
                      <a16:colId xmlns:a16="http://schemas.microsoft.com/office/drawing/2014/main" val="2224043596"/>
                    </a:ext>
                  </a:extLst>
                </a:gridCol>
              </a:tblGrid>
              <a:tr h="81456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36000" marT="36000" marB="36000" anchor="ctr" horzOverflow="overflow"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Рыночные </a:t>
                      </a:r>
                      <a:br>
                        <a:rPr kumimoji="0" lang="ru-RU" alt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условия </a:t>
                      </a:r>
                      <a:r>
                        <a:rPr kumimoji="0" lang="ru-RU" alt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16%)</a:t>
                      </a:r>
                      <a:endParaRPr kumimoji="0" lang="ru-RU" altLang="ru-RU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ira Sans" panose="020B05030500000200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0" marT="36000" marB="36000" anchor="ctr" horzOverflow="overflow"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Семейная </a:t>
                      </a:r>
                      <a:r>
                        <a:rPr kumimoji="0" lang="en-US" alt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kumimoji="0" lang="en-US" alt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ипотека </a:t>
                      </a:r>
                      <a:r>
                        <a:rPr kumimoji="0" lang="ru-RU" alt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(6%)</a:t>
                      </a:r>
                    </a:p>
                  </a:txBody>
                  <a:tcPr marL="72000" marR="0" marT="36000" marB="36000" anchor="ctr" horzOverflow="overflow"/>
                </a:tc>
                <a:extLst>
                  <a:ext uri="{0D108BD9-81ED-4DB2-BD59-A6C34878D82A}">
                    <a16:rowId xmlns:a16="http://schemas.microsoft.com/office/drawing/2014/main" val="1445931564"/>
                  </a:ext>
                </a:extLst>
              </a:tr>
              <a:tr h="81456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Ежемесячные платежи</a:t>
                      </a:r>
                      <a:r>
                        <a:rPr kumimoji="0" lang="ru-RU" alt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, </a:t>
                      </a:r>
                      <a:br>
                        <a:rPr kumimoji="0" lang="ru-RU" alt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тыс. руб. </a:t>
                      </a:r>
                    </a:p>
                  </a:txBody>
                  <a:tcPr marL="72000" marR="0" marT="36000" marB="36000" anchor="ctr" horzOverflow="overflow"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150,6</a:t>
                      </a:r>
                      <a:endParaRPr kumimoji="0" lang="ru-RU" altLang="ru-RU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ira Sans" panose="020B05030500000200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(75,3% </a:t>
                      </a:r>
                      <a:r>
                        <a:rPr kumimoji="0" lang="ru-RU" alt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от дохода)</a:t>
                      </a:r>
                    </a:p>
                  </a:txBody>
                  <a:tcPr marL="72000" marR="0" marT="36000" marB="36000" anchor="ctr" horzOverflow="overflow"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ea typeface="+mn-ea"/>
                          <a:cs typeface="Tahoma" panose="020B0604030504040204" pitchFamily="34" charset="0"/>
                        </a:rPr>
                        <a:t>67</a:t>
                      </a:r>
                      <a:r>
                        <a:rPr kumimoji="0" lang="ru-RU" alt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ea typeface="+mn-ea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alt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ea typeface="+mn-ea"/>
                          <a:cs typeface="Tahoma" panose="020B0604030504040204" pitchFamily="34" charset="0"/>
                        </a:rPr>
                        <a:t>1</a:t>
                      </a:r>
                      <a:endParaRPr kumimoji="0" lang="ru-RU" altLang="ru-RU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ira Sans" panose="020B05030500000200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(3</a:t>
                      </a:r>
                      <a:r>
                        <a:rPr kumimoji="0" lang="en-US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,5</a:t>
                      </a:r>
                      <a:r>
                        <a:rPr kumimoji="0" lang="ru-RU" alt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% от дохода)</a:t>
                      </a:r>
                    </a:p>
                  </a:txBody>
                  <a:tcPr marL="72000" marR="0" marT="36000" marB="36000" anchor="ctr" horzOverflow="overflow"/>
                </a:tc>
                <a:extLst>
                  <a:ext uri="{0D108BD9-81ED-4DB2-BD59-A6C34878D82A}">
                    <a16:rowId xmlns:a16="http://schemas.microsoft.com/office/drawing/2014/main" val="4199064162"/>
                  </a:ext>
                </a:extLst>
              </a:tr>
              <a:tr h="81456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Переплата </a:t>
                      </a:r>
                      <a:br>
                        <a:rPr kumimoji="0" lang="ru-RU" alt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ru-RU" alt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по процентам</a:t>
                      </a:r>
                      <a:r>
                        <a:rPr kumimoji="0" lang="ru-RU" alt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, млн руб.</a:t>
                      </a:r>
                    </a:p>
                  </a:txBody>
                  <a:tcPr marL="72000" marR="0" marT="36000" marB="36000" anchor="ctr" horzOverflow="overflow"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ea typeface="+mn-ea"/>
                          <a:cs typeface="Tahoma" panose="020B0604030504040204" pitchFamily="34" charset="0"/>
                        </a:rPr>
                        <a:t>41</a:t>
                      </a:r>
                      <a:endParaRPr kumimoji="0" lang="ru-RU" altLang="ru-RU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ira Sans" panose="020B05030500000200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72000" marR="0" marT="36000" marB="36000" anchor="ctr" horzOverflow="overflow"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ea typeface="+mn-ea"/>
                          <a:cs typeface="Tahoma" panose="020B0604030504040204" pitchFamily="34" charset="0"/>
                        </a:rPr>
                        <a:t>12,9</a:t>
                      </a:r>
                      <a:endParaRPr kumimoji="0" lang="ru-RU" altLang="ru-RU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ira Sans" panose="020B05030500000200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72000" marR="0" marT="36000" marB="36000" anchor="ctr" horzOverflow="overflow"/>
                </a:tc>
                <a:extLst>
                  <a:ext uri="{0D108BD9-81ED-4DB2-BD59-A6C34878D82A}">
                    <a16:rowId xmlns:a16="http://schemas.microsoft.com/office/drawing/2014/main" val="3674157838"/>
                  </a:ext>
                </a:extLst>
              </a:tr>
              <a:tr h="44677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Экономия</a:t>
                      </a:r>
                      <a:r>
                        <a:rPr kumimoji="0" lang="ru-RU" alt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, млн руб</a:t>
                      </a: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ira Sans" panose="020B05030500000200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0" marT="36000" marB="36000" anchor="ctr" horzOverflow="overflow"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72000" marR="0" marT="36000" marB="36000" anchor="ctr" horzOverflow="overflow"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ira Sans" panose="020B0503050000020004" pitchFamily="34" charset="0"/>
                          <a:cs typeface="Tahoma" panose="020B0604030504040204" pitchFamily="34" charset="0"/>
                        </a:rPr>
                        <a:t>28,1</a:t>
                      </a:r>
                      <a:endParaRPr kumimoji="0" lang="ru-RU" altLang="ru-RU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ira Sans" panose="020B05030500000200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0" marT="36000" marB="36000" anchor="ctr" horzOverflow="overflow"/>
                </a:tc>
                <a:extLst>
                  <a:ext uri="{0D108BD9-81ED-4DB2-BD59-A6C34878D82A}">
                    <a16:rowId xmlns:a16="http://schemas.microsoft.com/office/drawing/2014/main" val="1464711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172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2B0BAA6-253B-9D7E-8347-73BC7F9AF83F}"/>
              </a:ext>
            </a:extLst>
          </p:cNvPr>
          <p:cNvSpPr/>
          <p:nvPr/>
        </p:nvSpPr>
        <p:spPr>
          <a:xfrm>
            <a:off x="63062" y="448050"/>
            <a:ext cx="9144000" cy="4722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7" name="Объект 4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-117871" y="-1542225"/>
          <a:ext cx="824" cy="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Слайд think-cell" r:id="rId4" imgW="286" imgH="286" progId="TCLayout.ActiveDocument.1">
                  <p:embed/>
                </p:oleObj>
              </mc:Choice>
              <mc:Fallback>
                <p:oleObj name="Слайд think-cell" r:id="rId4" imgW="286" imgH="286" progId="TCLayout.ActiveDocument.1">
                  <p:embed/>
                  <p:pic>
                    <p:nvPicPr>
                      <p:cNvPr id="47" name="Объект 4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17871" y="-1542225"/>
                        <a:ext cx="824" cy="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Объект 13">
            <a:extLst>
              <a:ext uri="{FF2B5EF4-FFF2-40B4-BE49-F238E27FC236}">
                <a16:creationId xmlns:a16="http://schemas.microsoft.com/office/drawing/2014/main" id="{00E607A7-FF50-094B-9323-32CFE0A96143}"/>
              </a:ext>
            </a:extLst>
          </p:cNvPr>
          <p:cNvSpPr txBox="1">
            <a:spLocks/>
          </p:cNvSpPr>
          <p:nvPr/>
        </p:nvSpPr>
        <p:spPr>
          <a:xfrm>
            <a:off x="358095" y="497873"/>
            <a:ext cx="801440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Arial" panose="020B0604020202020204" pitchFamily="34" charset="0"/>
              <a:buNone/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0034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4536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defRPr sz="15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6813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7978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tabLst>
                <a:tab pos="1380201" algn="l"/>
              </a:tabLst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510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603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97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789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accent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ИТ-ипотека 5%, действует до 31 декабря 2024</a:t>
            </a:r>
            <a:endParaRPr lang="ru-RU" sz="2000" b="1" dirty="0">
              <a:solidFill>
                <a:schemeClr val="accent6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Изображение 14" descr="1_Визитная карточка-04.png">
            <a:extLst>
              <a:ext uri="{FF2B5EF4-FFF2-40B4-BE49-F238E27FC236}">
                <a16:creationId xmlns:a16="http://schemas.microsoft.com/office/drawing/2014/main" id="{BC846596-C5C1-024F-A771-EA95C6ED2F9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/>
        </p:blipFill>
        <p:spPr>
          <a:xfrm>
            <a:off x="8641081" y="159646"/>
            <a:ext cx="287020" cy="300918"/>
          </a:xfrm>
          <a:prstGeom prst="rect">
            <a:avLst/>
          </a:prstGeom>
        </p:spPr>
      </p:pic>
      <p:sp>
        <p:nvSpPr>
          <p:cNvPr id="27" name="Объект 13">
            <a:extLst>
              <a:ext uri="{FF2B5EF4-FFF2-40B4-BE49-F238E27FC236}">
                <a16:creationId xmlns:a16="http://schemas.microsoft.com/office/drawing/2014/main" id="{00E607A7-FF50-094B-9323-32CFE0A96143}"/>
              </a:ext>
            </a:extLst>
          </p:cNvPr>
          <p:cNvSpPr txBox="1">
            <a:spLocks/>
          </p:cNvSpPr>
          <p:nvPr/>
        </p:nvSpPr>
        <p:spPr>
          <a:xfrm>
            <a:off x="358775" y="146314"/>
            <a:ext cx="807893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Arial" panose="020B0604020202020204" pitchFamily="34" charset="0"/>
              <a:buNone/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0034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4536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defRPr sz="15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6813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7978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tabLst>
                <a:tab pos="1380201" algn="l"/>
              </a:tabLst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510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603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97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789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b="1" dirty="0">
                <a:ea typeface="Tahoma" panose="020B0604030504040204" pitchFamily="34" charset="0"/>
                <a:cs typeface="Tahoma" panose="020B0604030504040204" pitchFamily="34" charset="0"/>
              </a:rPr>
              <a:t>Льготные программы</a:t>
            </a:r>
          </a:p>
        </p:txBody>
      </p:sp>
      <p:pic>
        <p:nvPicPr>
          <p:cNvPr id="29" name="Рисунок 8">
            <a:extLst>
              <a:ext uri="{FF2B5EF4-FFF2-40B4-BE49-F238E27FC236}">
                <a16:creationId xmlns:a16="http://schemas.microsoft.com/office/drawing/2014/main" id="{11132ECD-6DC7-4D8C-537F-387D147EB4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937" y="395317"/>
            <a:ext cx="1598270" cy="2303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2B916A4C-0F26-2749-997D-53C45A8F9E38}"/>
              </a:ext>
            </a:extLst>
          </p:cNvPr>
          <p:cNvSpPr txBox="1"/>
          <p:nvPr/>
        </p:nvSpPr>
        <p:spPr>
          <a:xfrm>
            <a:off x="173925" y="3289777"/>
            <a:ext cx="819925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21"/>
              </a:spcBef>
              <a:buClr>
                <a:schemeClr val="accent6"/>
              </a:buClr>
            </a:pPr>
            <a:endParaRPr lang="ru-RU" sz="1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916A4C-0F26-2749-997D-53C45A8F9E38}"/>
              </a:ext>
            </a:extLst>
          </p:cNvPr>
          <p:cNvSpPr txBox="1"/>
          <p:nvPr/>
        </p:nvSpPr>
        <p:spPr>
          <a:xfrm>
            <a:off x="728841" y="3846880"/>
            <a:ext cx="819925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21"/>
              </a:spcBef>
              <a:buClr>
                <a:schemeClr val="accent6"/>
              </a:buClr>
            </a:pP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2947" y="3500106"/>
            <a:ext cx="6854847" cy="141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200" u="sng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Можно приобрести</a:t>
            </a:r>
            <a:r>
              <a:rPr lang="ru-RU" sz="1200" b="1" u="sng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1200" b="1" u="sng" dirty="0">
              <a:solidFill>
                <a:srgbClr val="1C1B2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квартиру или дом по ДДУ;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квартиру или дом у застройщика;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строительство дома по договору подряда</a:t>
            </a:r>
            <a:r>
              <a:rPr lang="ru-RU" sz="1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</a:t>
            </a:r>
            <a:r>
              <a:rPr lang="ru-RU" sz="1200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участок с дальнейшим строительством </a:t>
            </a:r>
            <a:r>
              <a:rPr lang="ru-RU" sz="1200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дома по договору подряда;</a:t>
            </a:r>
          </a:p>
          <a:p>
            <a:pPr fontAlgn="base"/>
            <a:endParaRPr lang="ru-RU" sz="1200" dirty="0">
              <a:solidFill>
                <a:srgbClr val="1C1B2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32947" y="954700"/>
            <a:ext cx="69910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ru-RU" sz="1200" u="sng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Кто может воспользоваться: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гражданин России в возрасте до 50 лет, трудоустроенный в компании, которая работает в сфере информационных технологий и аккредитована </a:t>
            </a:r>
            <a:r>
              <a:rPr lang="ru-RU" sz="1200" dirty="0" err="1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Минцифрой</a:t>
            </a:r>
            <a:r>
              <a:rPr lang="ru-RU" sz="1200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России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Обязательный 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стаж работы для специалистов с 36 до 50 лет – не менее 3 месяцев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к уровню </a:t>
            </a: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зарплаты для специалистов в возрасте от 36 до 50 лет:</a:t>
            </a:r>
            <a:endParaRPr lang="ru-RU" sz="1200" dirty="0">
              <a:solidFill>
                <a:schemeClr val="tx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fontAlgn="base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>
                    <a:lumMod val="75000"/>
                  </a:schemeClr>
                </a:solidFill>
              </a:rPr>
              <a:t>от 150 тыс. рублей (до вычета налогов) в Москве</a:t>
            </a:r>
          </a:p>
          <a:p>
            <a:pPr marL="285750" indent="-285750" fontAlgn="base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>
                    <a:lumMod val="75000"/>
                  </a:schemeClr>
                </a:solidFill>
              </a:rPr>
              <a:t>от 120 тыс. рублей (до вычета налогов) в городах с населением более 1 млн. человек</a:t>
            </a:r>
          </a:p>
          <a:p>
            <a:pPr marL="285750" indent="-285750" fontAlgn="base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>
                    <a:lumMod val="75000"/>
                  </a:schemeClr>
                </a:solidFill>
              </a:rPr>
              <a:t>от 70 тыс. рублей для городов с населением менее 1 млн человек</a:t>
            </a:r>
          </a:p>
          <a:p>
            <a:pPr marL="228600" indent="-228600" fontAlgn="base">
              <a:buFont typeface="Wingdings" panose="05000000000000000000" pitchFamily="2" charset="2"/>
              <a:buChar char="q"/>
            </a:pPr>
            <a:endParaRPr lang="ru-RU" sz="1200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06550" y="2686773"/>
            <a:ext cx="3195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ru-RU" sz="1200" u="sng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Максимальный размер </a:t>
            </a:r>
            <a:r>
              <a:rPr lang="ru-RU" sz="1200" u="sng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кредит</a:t>
            </a:r>
            <a:r>
              <a:rPr lang="ru-RU" sz="1200" u="sng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на льготных условиях:</a:t>
            </a:r>
            <a:endParaRPr lang="ru-RU" sz="1200" u="sng" dirty="0">
              <a:solidFill>
                <a:schemeClr val="tx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 </a:t>
            </a:r>
            <a:r>
              <a:rPr lang="ru-RU" sz="1200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млн для </a:t>
            </a:r>
            <a:r>
              <a:rPr lang="ru-RU" sz="1200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регионов-</a:t>
            </a:r>
            <a:r>
              <a:rPr lang="ru-RU" sz="1200" dirty="0" err="1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миллионников</a:t>
            </a:r>
            <a:endParaRPr lang="ru-RU" sz="1200" dirty="0">
              <a:solidFill>
                <a:srgbClr val="1C1B2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млн </a:t>
            </a:r>
            <a:r>
              <a:rPr lang="ru-RU" sz="1200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остальных регионов </a:t>
            </a:r>
            <a:r>
              <a:rPr lang="ru-RU" sz="1200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РФ</a:t>
            </a:r>
            <a:endParaRPr lang="ru-RU" dirty="0">
              <a:solidFill>
                <a:srgbClr val="1C1B28"/>
              </a:solidFill>
              <a:latin typeface="Gilroy-Medium" panose="000006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00950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2B0BAA6-253B-9D7E-8347-73BC7F9AF83F}"/>
              </a:ext>
            </a:extLst>
          </p:cNvPr>
          <p:cNvSpPr/>
          <p:nvPr/>
        </p:nvSpPr>
        <p:spPr>
          <a:xfrm>
            <a:off x="89382" y="448049"/>
            <a:ext cx="9117680" cy="6653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7" name="Объект 4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-117871" y="-1542225"/>
          <a:ext cx="824" cy="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Слайд think-cell" r:id="rId4" imgW="286" imgH="286" progId="TCLayout.ActiveDocument.1">
                  <p:embed/>
                </p:oleObj>
              </mc:Choice>
              <mc:Fallback>
                <p:oleObj name="Слайд think-cell" r:id="rId4" imgW="286" imgH="286" progId="TCLayout.ActiveDocument.1">
                  <p:embed/>
                  <p:pic>
                    <p:nvPicPr>
                      <p:cNvPr id="47" name="Объект 4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17871" y="-1542225"/>
                        <a:ext cx="824" cy="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Объект 13">
            <a:extLst>
              <a:ext uri="{FF2B5EF4-FFF2-40B4-BE49-F238E27FC236}">
                <a16:creationId xmlns:a16="http://schemas.microsoft.com/office/drawing/2014/main" id="{00E607A7-FF50-094B-9323-32CFE0A96143}"/>
              </a:ext>
            </a:extLst>
          </p:cNvPr>
          <p:cNvSpPr txBox="1">
            <a:spLocks/>
          </p:cNvSpPr>
          <p:nvPr/>
        </p:nvSpPr>
        <p:spPr>
          <a:xfrm>
            <a:off x="358095" y="497873"/>
            <a:ext cx="8014408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Arial" panose="020B0604020202020204" pitchFamily="34" charset="0"/>
              <a:buNone/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0034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4536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defRPr sz="15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6813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7978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tabLst>
                <a:tab pos="1380201" algn="l"/>
              </a:tabLst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510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603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97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789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accent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Дальневосточная и арктическая ипотека, 2%, </a:t>
            </a:r>
            <a:r>
              <a:rPr lang="ru-RU" sz="2000" b="1" dirty="0">
                <a:solidFill>
                  <a:schemeClr val="accent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до 31 декабря 2030 года</a:t>
            </a:r>
            <a:endParaRPr lang="ru-RU" sz="2000" b="1" dirty="0">
              <a:solidFill>
                <a:schemeClr val="accent6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Изображение 14" descr="1_Визитная карточка-04.png">
            <a:extLst>
              <a:ext uri="{FF2B5EF4-FFF2-40B4-BE49-F238E27FC236}">
                <a16:creationId xmlns:a16="http://schemas.microsoft.com/office/drawing/2014/main" id="{BC846596-C5C1-024F-A771-EA95C6ED2F9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/>
        </p:blipFill>
        <p:spPr>
          <a:xfrm>
            <a:off x="8641081" y="159646"/>
            <a:ext cx="287020" cy="300918"/>
          </a:xfrm>
          <a:prstGeom prst="rect">
            <a:avLst/>
          </a:prstGeom>
        </p:spPr>
      </p:pic>
      <p:sp>
        <p:nvSpPr>
          <p:cNvPr id="27" name="Объект 13">
            <a:extLst>
              <a:ext uri="{FF2B5EF4-FFF2-40B4-BE49-F238E27FC236}">
                <a16:creationId xmlns:a16="http://schemas.microsoft.com/office/drawing/2014/main" id="{00E607A7-FF50-094B-9323-32CFE0A96143}"/>
              </a:ext>
            </a:extLst>
          </p:cNvPr>
          <p:cNvSpPr txBox="1">
            <a:spLocks/>
          </p:cNvSpPr>
          <p:nvPr/>
        </p:nvSpPr>
        <p:spPr>
          <a:xfrm>
            <a:off x="358775" y="146314"/>
            <a:ext cx="807893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Arial" panose="020B0604020202020204" pitchFamily="34" charset="0"/>
              <a:buNone/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0034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4536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defRPr sz="15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6813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Wingdings" panose="05000000000000000000" pitchFamily="2" charset="2"/>
              <a:buChar char="§"/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7978" indent="-240034" algn="l" defTabSz="1280185" rtl="0" eaLnBrk="1" latinLnBrk="0" hangingPunct="1">
              <a:spcBef>
                <a:spcPts val="0"/>
              </a:spcBef>
              <a:spcAft>
                <a:spcPts val="560"/>
              </a:spcAft>
              <a:buFont typeface="Tahoma" panose="020B0604030504040204" pitchFamily="34" charset="0"/>
              <a:buChar char="‒"/>
              <a:tabLst>
                <a:tab pos="1380201" algn="l"/>
              </a:tabLst>
              <a:defRPr sz="1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510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603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97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789" indent="-320047" algn="l" defTabSz="12801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b="1" dirty="0">
                <a:ea typeface="Tahoma" panose="020B0604030504040204" pitchFamily="34" charset="0"/>
                <a:cs typeface="Tahoma" panose="020B0604030504040204" pitchFamily="34" charset="0"/>
              </a:rPr>
              <a:t>Льготные программы</a:t>
            </a:r>
          </a:p>
        </p:txBody>
      </p:sp>
      <p:pic>
        <p:nvPicPr>
          <p:cNvPr id="29" name="Рисунок 8">
            <a:extLst>
              <a:ext uri="{FF2B5EF4-FFF2-40B4-BE49-F238E27FC236}">
                <a16:creationId xmlns:a16="http://schemas.microsoft.com/office/drawing/2014/main" id="{11132ECD-6DC7-4D8C-537F-387D147EB4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018" y="405286"/>
            <a:ext cx="1598270" cy="2303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2B916A4C-0F26-2749-997D-53C45A8F9E38}"/>
              </a:ext>
            </a:extLst>
          </p:cNvPr>
          <p:cNvSpPr txBox="1"/>
          <p:nvPr/>
        </p:nvSpPr>
        <p:spPr>
          <a:xfrm>
            <a:off x="173925" y="3289777"/>
            <a:ext cx="819925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21"/>
              </a:spcBef>
              <a:buClr>
                <a:schemeClr val="accent6"/>
              </a:buClr>
            </a:pPr>
            <a:endParaRPr lang="ru-RU" sz="1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916A4C-0F26-2749-997D-53C45A8F9E38}"/>
              </a:ext>
            </a:extLst>
          </p:cNvPr>
          <p:cNvSpPr txBox="1"/>
          <p:nvPr/>
        </p:nvSpPr>
        <p:spPr>
          <a:xfrm>
            <a:off x="728841" y="3846880"/>
            <a:ext cx="819925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21"/>
              </a:spcBef>
              <a:buClr>
                <a:schemeClr val="accent6"/>
              </a:buClr>
            </a:pP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9382" y="3289777"/>
            <a:ext cx="5176879" cy="1971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200" u="sng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Можно приобрести</a:t>
            </a:r>
            <a:r>
              <a:rPr lang="ru-RU" sz="1200" b="1" u="sng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1200" b="1" u="sng" dirty="0">
              <a:solidFill>
                <a:srgbClr val="1C1B2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fontAlgn="base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покупка квартиры </a:t>
            </a: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или дома в 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готовом или строящемся доме у застройщика;</a:t>
            </a:r>
          </a:p>
          <a:p>
            <a:pPr marL="171450" indent="-171450" fontAlgn="base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дальнейшим строительством дома;</a:t>
            </a:r>
          </a:p>
          <a:p>
            <a:pPr marL="171450" indent="-171450" fontAlgn="base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вторичное жилье 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Магаданской области и Чукотском автономном </a:t>
            </a: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округе, в моногородах из перечня Правительства РФ, на сельских территориях ДФО 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Арктики;</a:t>
            </a:r>
          </a:p>
          <a:p>
            <a:pPr marL="171450" indent="-171450" fontAlgn="base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покупка вторичного жилья на всей территории ДФО и Арктики для вынужденных </a:t>
            </a: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переселенцев</a:t>
            </a:r>
            <a:endParaRPr lang="ru-RU" sz="1200" dirty="0">
              <a:solidFill>
                <a:schemeClr val="tx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39982" y="1061801"/>
            <a:ext cx="7075071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ru-RU" sz="1000" u="sng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Кто может воспользоваться:</a:t>
            </a:r>
          </a:p>
          <a:p>
            <a:pPr marL="171450" indent="-171450" fontAlgn="base">
              <a:buFont typeface="Wingdings" panose="05000000000000000000" pitchFamily="2" charset="2"/>
              <a:buChar char="ü"/>
            </a:pPr>
            <a:r>
              <a:rPr lang="ru-RU" sz="1000" dirty="0">
                <a:solidFill>
                  <a:schemeClr val="tx1">
                    <a:lumMod val="75000"/>
                  </a:schemeClr>
                </a:solidFill>
              </a:rPr>
              <a:t>молодые семьи, в которых оба супруга в возрасте до 35 лет (включительно);</a:t>
            </a:r>
          </a:p>
          <a:p>
            <a:pPr marL="171450" indent="-171450" fontAlgn="base">
              <a:buFont typeface="Wingdings" panose="05000000000000000000" pitchFamily="2" charset="2"/>
              <a:buChar char="ü"/>
            </a:pPr>
            <a:r>
              <a:rPr lang="ru-RU" sz="1000" dirty="0">
                <a:solidFill>
                  <a:schemeClr val="tx1">
                    <a:lumMod val="75000"/>
                  </a:schemeClr>
                </a:solidFill>
              </a:rPr>
              <a:t>граждане, которым не исполнилось 36 лет с детьми в возрасте до 18 лет (включительно);</a:t>
            </a:r>
          </a:p>
          <a:p>
            <a:pPr marL="171450" indent="-171450" fontAlgn="base">
              <a:buFont typeface="Wingdings" panose="05000000000000000000" pitchFamily="2" charset="2"/>
              <a:buChar char="ü"/>
            </a:pPr>
            <a:r>
              <a:rPr lang="ru-RU" sz="1000" dirty="0">
                <a:solidFill>
                  <a:schemeClr val="tx1">
                    <a:lumMod val="75000"/>
                  </a:schemeClr>
                </a:solidFill>
              </a:rPr>
              <a:t>участники программы «Дальневосточный или арктический гектар»;</a:t>
            </a:r>
          </a:p>
          <a:p>
            <a:pPr marL="171450" indent="-171450" fontAlgn="base">
              <a:buFont typeface="Wingdings" panose="05000000000000000000" pitchFamily="2" charset="2"/>
              <a:buChar char="ü"/>
            </a:pPr>
            <a:r>
              <a:rPr lang="ru-RU" sz="1000" dirty="0">
                <a:solidFill>
                  <a:schemeClr val="tx1">
                    <a:lumMod val="75000"/>
                  </a:schemeClr>
                </a:solidFill>
              </a:rPr>
              <a:t>граждане, которые переехали в регионы ДФО в рамках региональных программ повышения мобильности трудовых ресурсов;</a:t>
            </a:r>
          </a:p>
          <a:p>
            <a:pPr marL="171450" indent="-171450" fontAlgn="base">
              <a:buFont typeface="Wingdings" panose="05000000000000000000" pitchFamily="2" charset="2"/>
              <a:buChar char="ü"/>
            </a:pPr>
            <a:r>
              <a:rPr lang="ru-RU" sz="1000" dirty="0">
                <a:solidFill>
                  <a:schemeClr val="tx1">
                    <a:lumMod val="75000"/>
                  </a:schemeClr>
                </a:solidFill>
              </a:rPr>
              <a:t>работники государственной или муниципальной медицинской организации на территории ДФО и арктических регионов со стажем от 5 лет в такой организации;</a:t>
            </a:r>
          </a:p>
          <a:p>
            <a:pPr marL="171450" indent="-171450" fontAlgn="base">
              <a:buFont typeface="Wingdings" panose="05000000000000000000" pitchFamily="2" charset="2"/>
              <a:buChar char="ü"/>
            </a:pPr>
            <a:r>
              <a:rPr lang="ru-RU" sz="1000" dirty="0">
                <a:solidFill>
                  <a:schemeClr val="tx1">
                    <a:lumMod val="75000"/>
                  </a:schemeClr>
                </a:solidFill>
              </a:rPr>
              <a:t>педагоги в государственной или муниципальной образовательной организации на территории ДФО и арктических регионов со стажем от 5 лет в такой организации;</a:t>
            </a:r>
          </a:p>
          <a:p>
            <a:pPr marL="171450" indent="-171450" fontAlgn="base">
              <a:buFont typeface="Wingdings" panose="05000000000000000000" pitchFamily="2" charset="2"/>
              <a:buChar char="ü"/>
            </a:pPr>
            <a:r>
              <a:rPr lang="ru-RU" sz="1000" dirty="0">
                <a:solidFill>
                  <a:schemeClr val="tx1">
                    <a:lumMod val="75000"/>
                  </a:schemeClr>
                </a:solidFill>
              </a:rPr>
              <a:t>вынужденные переселенцы с территорий Украины, ЛНР и ДНР, которые сейчас проживают в одном из регионов Дальнего Востока и Арктики;</a:t>
            </a:r>
          </a:p>
          <a:p>
            <a:pPr marL="171450" indent="-171450" fontAlgn="base">
              <a:buFont typeface="Wingdings" panose="05000000000000000000" pitchFamily="2" charset="2"/>
              <a:buChar char="ü"/>
            </a:pPr>
            <a:r>
              <a:rPr lang="ru-RU" sz="1000" dirty="0">
                <a:solidFill>
                  <a:schemeClr val="tx1">
                    <a:lumMod val="75000"/>
                  </a:schemeClr>
                </a:solidFill>
              </a:rPr>
              <a:t>работники предприятий ОПК на территории Дальнего Востока и Арктики.</a:t>
            </a:r>
          </a:p>
          <a:p>
            <a:pPr marL="228600" indent="-228600" fontAlgn="base">
              <a:buFont typeface="Wingdings" panose="05000000000000000000" pitchFamily="2" charset="2"/>
              <a:buChar char="q"/>
            </a:pPr>
            <a:endParaRPr lang="ru-RU" sz="1200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99615" y="2919355"/>
            <a:ext cx="3195128" cy="123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ru-RU" sz="1200" u="sng" dirty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Максимальный размер кредита: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млн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млн рублей для жилья площадью больше 60 кв. м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200" u="sng" dirty="0" smtClean="0">
                <a:solidFill>
                  <a:srgbClr val="1C1B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Первоначальный взнос:</a:t>
            </a: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1C1B28"/>
                </a:solidFill>
                <a:latin typeface="Gilroy-Medium" panose="00000600000000000000" pitchFamily="2" charset="-52"/>
              </a:rPr>
              <a:t>20%</a:t>
            </a:r>
            <a:endParaRPr lang="ru-RU" dirty="0">
              <a:solidFill>
                <a:srgbClr val="1C1B28"/>
              </a:solidFill>
              <a:latin typeface="Gilroy-Medium" panose="00000600000000000000" pitchFamily="2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39607" y="5379116"/>
            <a:ext cx="7891714" cy="309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Gilroy-Medium" panose="00000600000000000000" pitchFamily="2" charset="-52"/>
              </a:rPr>
              <a:t>Также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ilroy-Medium" panose="00000600000000000000" pitchFamily="2" charset="-52"/>
              </a:rPr>
              <a:t>возможно 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Gilroy-Medium" panose="00000600000000000000" pitchFamily="2" charset="-52"/>
              </a:rPr>
              <a:t>построить дом с помощью подряда или своими силами</a:t>
            </a:r>
          </a:p>
        </p:txBody>
      </p:sp>
    </p:spTree>
    <p:extLst>
      <p:ext uri="{BB962C8B-B14F-4D97-AF65-F5344CB8AC3E}">
        <p14:creationId xmlns:p14="http://schemas.microsoft.com/office/powerpoint/2010/main" val="23351328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081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3&quot;&gt;&lt;elem m_fUsage=&quot;3.80321559900000094601E+00&quot;&gt;&lt;m_msothmcolidx val=&quot;0&quot;/&gt;&lt;m_rgb r=&quot;D2&quot; g=&quot;E8&quot; b=&quot;B7&quot;/&gt;&lt;m_nBrightness val=&quot;0&quot;/&gt;&lt;/elem&gt;&lt;elem m_fUsage=&quot;1.89999999999999991118E+00&quot;&gt;&lt;m_msothmcolidx val=&quot;0&quot;/&gt;&lt;m_rgb r=&quot;BF&quot; g=&quot;BF&quot; b=&quot;BF&quot;/&gt;&lt;m_nBrightness val=&quot;0&quot;/&gt;&lt;/elem&gt;&lt;elem m_fUsage=&quot;8.10000000000000053291E-01&quot;&gt;&lt;m_msothmcolidx val=&quot;0&quot;/&gt;&lt;m_rgb r=&quot;FF&quot; g=&quot;C0&quot; b=&quot;0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mKvJdCIK1r3kpFOp0daj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АИЖК">
      <a:dk1>
        <a:srgbClr val="3E5057"/>
      </a:dk1>
      <a:lt1>
        <a:sysClr val="window" lastClr="FFFFFF"/>
      </a:lt1>
      <a:dk2>
        <a:srgbClr val="3E5057"/>
      </a:dk2>
      <a:lt2>
        <a:srgbClr val="FFFFFF"/>
      </a:lt2>
      <a:accent1>
        <a:srgbClr val="DCDEE0"/>
      </a:accent1>
      <a:accent2>
        <a:srgbClr val="A6AAA9"/>
      </a:accent2>
      <a:accent3>
        <a:srgbClr val="7F7F7F"/>
      </a:accent3>
      <a:accent4>
        <a:srgbClr val="3E5057"/>
      </a:accent4>
      <a:accent5>
        <a:srgbClr val="A6AAA9"/>
      </a:accent5>
      <a:accent6>
        <a:srgbClr val="8FC54C"/>
      </a:accent6>
      <a:hlink>
        <a:srgbClr val="8FC54C"/>
      </a:hlink>
      <a:folHlink>
        <a:srgbClr val="3E5057"/>
      </a:folHlink>
    </a:clrScheme>
    <a:fontScheme name="Другая 3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AHML_4.pptx [только чтение]" id="{683D8B4C-CCED-4A32-AB74-DC63D92A5C4B}" vid="{85563BA2-75FB-4245-8164-76E951ED826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ИЖК">
    <a:dk1>
      <a:srgbClr val="3E5057"/>
    </a:dk1>
    <a:lt1>
      <a:sysClr val="window" lastClr="FFFFFF"/>
    </a:lt1>
    <a:dk2>
      <a:srgbClr val="3E5057"/>
    </a:dk2>
    <a:lt2>
      <a:srgbClr val="FFFFFF"/>
    </a:lt2>
    <a:accent1>
      <a:srgbClr val="DCDEE0"/>
    </a:accent1>
    <a:accent2>
      <a:srgbClr val="A6AAA9"/>
    </a:accent2>
    <a:accent3>
      <a:srgbClr val="7F7F7F"/>
    </a:accent3>
    <a:accent4>
      <a:srgbClr val="3E5057"/>
    </a:accent4>
    <a:accent5>
      <a:srgbClr val="A6AAA9"/>
    </a:accent5>
    <a:accent6>
      <a:srgbClr val="8FC54C"/>
    </a:accent6>
    <a:hlink>
      <a:srgbClr val="8FC54C"/>
    </a:hlink>
    <a:folHlink>
      <a:srgbClr val="3E505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10827</TotalTime>
  <Words>1290</Words>
  <Application>Microsoft Office PowerPoint</Application>
  <PresentationFormat>Экран (16:9)</PresentationFormat>
  <Paragraphs>191</Paragraphs>
  <Slides>12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5" baseType="lpstr">
      <vt:lpstr>Arial</vt:lpstr>
      <vt:lpstr>Calibri</vt:lpstr>
      <vt:lpstr>Fira Sans</vt:lpstr>
      <vt:lpstr>Gilroy</vt:lpstr>
      <vt:lpstr>Gilroy </vt:lpstr>
      <vt:lpstr>Gilroy-Medium</vt:lpstr>
      <vt:lpstr>GILROY-SEMIBOLD</vt:lpstr>
      <vt:lpstr>Helvetica Neue</vt:lpstr>
      <vt:lpstr>Tahoma</vt:lpstr>
      <vt:lpstr>Times New Roman</vt:lpstr>
      <vt:lpstr>Wingdings</vt:lpstr>
      <vt:lpstr>Тема Office</vt:lpstr>
      <vt:lpstr>Слайд think-cell</vt:lpstr>
      <vt:lpstr>Особенности федеральных ипотечных программ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Степанов Антон Сергеевич</dc:creator>
  <cp:lastModifiedBy>Петрова Мария Владимировна</cp:lastModifiedBy>
  <cp:revision>1522</cp:revision>
  <cp:lastPrinted>2019-04-05T10:49:00Z</cp:lastPrinted>
  <dcterms:created xsi:type="dcterms:W3CDTF">2017-03-22T09:24:22Z</dcterms:created>
  <dcterms:modified xsi:type="dcterms:W3CDTF">2024-03-14T09:06:20Z</dcterms:modified>
</cp:coreProperties>
</file>