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21"/>
  </p:notesMasterIdLst>
  <p:sldIdLst>
    <p:sldId id="271" r:id="rId6"/>
    <p:sldId id="881" r:id="rId7"/>
    <p:sldId id="878" r:id="rId8"/>
    <p:sldId id="871" r:id="rId9"/>
    <p:sldId id="745" r:id="rId10"/>
    <p:sldId id="880" r:id="rId11"/>
    <p:sldId id="284" r:id="rId12"/>
    <p:sldId id="778" r:id="rId13"/>
    <p:sldId id="772" r:id="rId14"/>
    <p:sldId id="777" r:id="rId15"/>
    <p:sldId id="787" r:id="rId16"/>
    <p:sldId id="786" r:id="rId17"/>
    <p:sldId id="286" r:id="rId18"/>
    <p:sldId id="792" r:id="rId19"/>
    <p:sldId id="285" r:id="rId20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C68"/>
    <a:srgbClr val="485E8C"/>
    <a:srgbClr val="0E2D69"/>
    <a:srgbClr val="234A9B"/>
    <a:srgbClr val="FFFFFF"/>
    <a:srgbClr val="11A0D7"/>
    <a:srgbClr val="029C63"/>
    <a:srgbClr val="96628C"/>
    <a:srgbClr val="E61F3D"/>
    <a:srgbClr val="CD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946" y="6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04/16/2024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4585F-ED12-49E8-9177-E7D5D418FB2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91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1A4585F-ED12-49E8-9177-E7D5D418FB26}" type="slidenum"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53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465e7bc0b_1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5465e7bc0b_1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39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8434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4585F-ED12-49E8-9177-E7D5D418FB2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9EE19-4766-4B50-A721-D9597B93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3CEE6-C459-4F70-ABE9-0CDE473A1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401E3B-AF41-4F7D-8699-CF9C0F3E5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7ECE47-9364-4621-AD6A-29083FC84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3845F5-D8CC-422F-A8FA-C7547F800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42583F-ECC8-4B84-9D57-BFBE9824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ACEA-D109-4891-8FB8-8A4D648C5E46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630-6288-4EF1-96C8-1384A302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DFAA94-040F-411A-B0B2-64243D00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D9BE-E0D3-4318-825E-A6F6676E4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7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95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1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A739B-2A86-4F4F-AA5E-0FDF5DD8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853688-F054-463A-9741-9EA0B58D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FFA686-6E7E-4B3D-9FCB-FEE150F9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519656-577D-44A5-8B35-7F227C8D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1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6178600" y="2463861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6178600" y="5103827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6178600" y="20523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6178600" y="4692360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9222900" y="1886032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068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7242667" y="947567"/>
            <a:ext cx="385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151400" y="3632833"/>
            <a:ext cx="3942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377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C649B-5363-4141-9C7A-7B0208DB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DE976-8560-4F4F-A0F9-3E4E5CD32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FF402-148D-478F-9270-F6F0A08B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0BE1D4-C2A7-457D-A2F2-8A40F764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D76AF-5682-4DD8-935E-F573E442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0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05CCE-D599-4E14-96D2-CC36B7C76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F96061-B073-4A3C-980A-A0838A652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0F6B59-49C9-4289-88E7-53AFF4E2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842CC9-8EE3-4B68-BCA5-7BFA46F2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055CF2-66C8-4CB5-A2CB-1A47BC67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79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C649B-5363-4141-9C7A-7B0208DB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DE976-8560-4F4F-A0F9-3E4E5CD32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FF402-148D-478F-9270-F6F0A08B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0BE1D4-C2A7-457D-A2F2-8A40F764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D76AF-5682-4DD8-935E-F573E442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28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2BAE3-546A-463E-A1DA-6B754AE2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9BDBEB-1AA4-455E-B216-10BD24553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B951A5-4A56-4EED-B9D4-F328BCE5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1993C-E2AA-4AC9-A9BB-0AD1BC0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22968-7B0A-4A0E-87FD-46884D9C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39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BC895-FB28-4435-8ABA-E8DDE78A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97091-AAD0-4FFC-8C2B-7992C47B6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FF61A2-1625-4BC3-AA0C-13E382A5E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A1AA24-AC00-4866-8D21-27CF07D0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06A609-C682-481A-91C5-E6766073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4EB1D8-9BF5-4136-8EA9-C9DC4C7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97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E901F-D0AF-4683-9B80-672DE8E6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176EE2-6575-45A8-98A7-D2056401A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B9A729-9206-4368-BF02-A5CD377A0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248A23-8128-458D-90F2-484749F8B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18B46D-B566-44B3-AA66-C1EA98CCA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57DEE0-4E08-44F8-B922-07D8B285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561E1F-28A3-4DD7-B2D4-6C5370F9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F5EF69-7BFA-4E78-AE33-30861218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47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A739B-2A86-4F4F-AA5E-0FDF5DD8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853688-F054-463A-9741-9EA0B58D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FFA686-6E7E-4B3D-9FCB-FEE150F9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519656-577D-44A5-8B35-7F227C8D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82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AE00B2-923C-44B1-88CC-0DB8FC3B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1A42B8-689F-4190-9D23-AFF0207D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383DD9-5DE5-4FB8-B459-12C66F02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17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BA4EE-DB45-48B0-9545-EFA1BAAC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CA4F0-3293-49DA-9B8E-47958C160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4C8DE9-BCC7-4AA4-87EB-E7C5726ED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EB5251-8AD1-4EB2-A7AB-0231E0A7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C2BE9-4C7B-4FF4-8AA8-824C1B2A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7136E7-5A4B-4C6D-99F1-F0B13642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15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4045D-7954-4145-8A3F-9599C19C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F8E3E5-AAB7-469B-8644-FE5E5AF0B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5B16A7-ADF6-4D60-905B-49EAA5CEB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7FE725-CE7A-46D1-B85E-B9240742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14772B-905C-43EE-997E-CBED6EDC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A3B3A3-0499-4EDC-8C69-A494A86A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08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F28C-84C5-4700-BF80-4D648B50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68AFFE-6744-45D3-99D3-421411291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645111-0CF3-4C6E-AC54-D17BDE14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089FC1-BFA6-43DF-B162-1B82D715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2E3D62-1034-493D-A85A-E02B5CFE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B74718-E862-4E40-A258-01BB38629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29A79C-5B05-41AA-8BB4-D13BF3E41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A33EC-8A99-4064-9D84-1FCAB477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18783-2AD5-44D0-A40F-BF8DB719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62065-695E-4791-B86A-C0DD3FD5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77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Заголовок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Подзаголовок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45362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8240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6178600" y="2463861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6178600" y="5103827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6178600" y="20523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6178600" y="4692360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9222900" y="1886032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845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7242667" y="947567"/>
            <a:ext cx="385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151400" y="3632833"/>
            <a:ext cx="3942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699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04/16/2024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  <p:sldLayoutId id="2147483663" r:id="rId13"/>
    <p:sldLayoutId id="2147483664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C1EDA-3507-4E1B-83D0-C145B528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D9942E-6D7B-4EC7-AEDF-78A1ABABE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99AF1-D77C-4D05-9B20-0A4D05945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8C9A-ED68-45F9-B197-A418D9D16F67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D8E83-FD04-4696-A92D-08A997B1D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8177B-C6FB-4F18-9C8D-04D929418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7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gif"/><Relationship Id="rId4" Type="http://schemas.openxmlformats.org/officeDocument/2006/relationships/hyperlink" Target="https://finfest24.r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rcfg24.r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BF3DEB-8D6F-4742-A8AB-E4483A6194D6}"/>
              </a:ext>
            </a:extLst>
          </p:cNvPr>
          <p:cNvSpPr/>
          <p:nvPr/>
        </p:nvSpPr>
        <p:spPr>
          <a:xfrm>
            <a:off x="2209800" y="924409"/>
            <a:ext cx="5362575" cy="962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Краевой семейный финансовый фестиваль: лучшие практики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7283" y="973505"/>
            <a:ext cx="6277592" cy="1012434"/>
          </a:xfrm>
        </p:spPr>
        <p:txBody>
          <a:bodyPr/>
          <a:lstStyle/>
          <a:p>
            <a:r>
              <a:rPr lang="ru-RU" dirty="0"/>
              <a:t>Федеральный методический центр по финансовой грамотности системы общего и среднего профессионального образования </a:t>
            </a:r>
          </a:p>
          <a:p>
            <a:r>
              <a:rPr lang="ru-RU" dirty="0"/>
              <a:t>НИУ ВШЭ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</a:t>
            </a:r>
          </a:p>
          <a:p>
            <a:r>
              <a:rPr lang="ru-RU" dirty="0"/>
              <a:t>2024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Красноусов Сергей Дмитриевич, заведующий сектором «Красноярский региональный методический центр» ФМЦ НИУ ВШЭ, заведующий РЦФГ Красноярского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/>
          <p:nvPr/>
        </p:nvSpPr>
        <p:spPr>
          <a:xfrm rot="-5400000">
            <a:off x="8800" y="2214033"/>
            <a:ext cx="1410000" cy="1427600"/>
          </a:xfrm>
          <a:prstGeom prst="rect">
            <a:avLst/>
          </a:prstGeom>
          <a:solidFill>
            <a:srgbClr val="F8AD37">
              <a:alpha val="56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/>
            <a:endParaRPr sz="24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034"/>
            <a:ext cx="4393555" cy="6208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746" y="293034"/>
            <a:ext cx="4652255" cy="6208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9988" y="293034"/>
            <a:ext cx="4393555" cy="620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3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54F9ED-73F0-4E31-9AB0-522CDF02F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2" t="10615" r="32718" b="8609"/>
          <a:stretch/>
        </p:blipFill>
        <p:spPr>
          <a:xfrm>
            <a:off x="221945" y="659167"/>
            <a:ext cx="3906175" cy="55396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8967C6-8C9C-4BB0-9E61-373239A2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97" t="11263" r="32136" b="7961"/>
          <a:stretch/>
        </p:blipFill>
        <p:spPr>
          <a:xfrm>
            <a:off x="4239089" y="659167"/>
            <a:ext cx="3994951" cy="5539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9A5C2E-5716-4533-838E-2ABE171770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79" t="11133" r="34223" b="8091"/>
          <a:stretch/>
        </p:blipFill>
        <p:spPr>
          <a:xfrm>
            <a:off x="8234039" y="659167"/>
            <a:ext cx="3767093" cy="553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5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3;p30"/>
          <p:cNvSpPr/>
          <p:nvPr/>
        </p:nvSpPr>
        <p:spPr>
          <a:xfrm rot="16200000">
            <a:off x="5671459" y="-5662506"/>
            <a:ext cx="849087" cy="12192003"/>
          </a:xfrm>
          <a:prstGeom prst="rect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/>
            <a:endParaRPr sz="2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382F8-2131-48E6-A7BE-93329690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8165"/>
            <a:ext cx="10515600" cy="84908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cs typeface="Calibri" panose="020F0502020204030204" pitchFamily="34" charset="0"/>
              </a:rPr>
              <a:t>Программа фестиваля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FAB726C-3AF4-4C3E-A270-612208ED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2" y="1536633"/>
            <a:ext cx="2616848" cy="4555200"/>
          </a:xfrm>
        </p:spPr>
        <p:txBody>
          <a:bodyPr/>
          <a:lstStyle/>
          <a:p>
            <a:pPr marL="152396" indent="0">
              <a:buClr>
                <a:srgbClr val="FF6600"/>
              </a:buClr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6600"/>
              </a:buClr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6600"/>
              </a:buClr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9A364-07FD-44AB-84C8-EA93E4D719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5" t="2118" r="10800" b="2118"/>
          <a:stretch/>
        </p:blipFill>
        <p:spPr>
          <a:xfrm>
            <a:off x="3575519" y="1068945"/>
            <a:ext cx="8200880" cy="562792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2DB47D-2CAA-4CF3-A988-DBE60516A6D4}"/>
              </a:ext>
            </a:extLst>
          </p:cNvPr>
          <p:cNvSpPr/>
          <p:nvPr/>
        </p:nvSpPr>
        <p:spPr>
          <a:xfrm>
            <a:off x="527519" y="1994235"/>
            <a:ext cx="2299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HSE Sans"/>
              </a:rPr>
              <a:t>Сайт фестиваля</a:t>
            </a:r>
            <a:r>
              <a:rPr lang="en-US" sz="2400" dirty="0">
                <a:latin typeface="HSE Sans"/>
              </a:rPr>
              <a:t> </a:t>
            </a:r>
            <a:endParaRPr lang="ru-RU" sz="2400" dirty="0">
              <a:latin typeface="HSE Sans"/>
            </a:endParaRPr>
          </a:p>
          <a:p>
            <a:pPr algn="ctr"/>
            <a:r>
              <a:rPr lang="en-US" sz="2400" i="1" dirty="0">
                <a:latin typeface="HS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finfest24.ru </a:t>
            </a:r>
            <a:endParaRPr lang="ru-RU" sz="2400" i="1" dirty="0">
              <a:latin typeface="HSE San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0B9E756-5BA6-4DB8-9DB9-5538C70EB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41" y="3255463"/>
            <a:ext cx="1554612" cy="155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58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757C51-1650-43A7-AEDF-06B40C8CB911}"/>
              </a:ext>
            </a:extLst>
          </p:cNvPr>
          <p:cNvSpPr/>
          <p:nvPr/>
        </p:nvSpPr>
        <p:spPr>
          <a:xfrm>
            <a:off x="911424" y="1180949"/>
            <a:ext cx="10753195" cy="366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3200" b="1" dirty="0"/>
              <a:t>Положительные эффекты фестиваля</a:t>
            </a:r>
            <a:endParaRPr lang="en-US" altLang="ko-KR" sz="3200" b="1" dirty="0">
              <a:latin typeface="HSE Sans" panose="0200000000000000000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Объединение региона за счет множества единых активностей и мероприятий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Повышение квалификации и компетенций педагогов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Выявление инновационных практик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Составление списка ТОП-75 и ТОП-25 соорганизаторов мероприятий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Образовательные и воспитательные функции фестиваля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FC250-9642-4352-8150-FEA8D5558F5B}"/>
              </a:ext>
            </a:extLst>
          </p:cNvPr>
          <p:cNvSpPr txBox="1"/>
          <p:nvPr/>
        </p:nvSpPr>
        <p:spPr>
          <a:xfrm>
            <a:off x="2071396" y="457200"/>
            <a:ext cx="5113175" cy="723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0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299CB-E7EA-4C08-B094-4B72AEFA8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191" y="1584723"/>
            <a:ext cx="3915077" cy="2269129"/>
          </a:xfrm>
        </p:spPr>
        <p:txBody>
          <a:bodyPr anchor="b">
            <a:noAutofit/>
          </a:bodyPr>
          <a:lstStyle/>
          <a:p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Спасибо за внимание!</a:t>
            </a:r>
            <a:b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  <a:hlinkClick r:id="rId2"/>
              </a:rPr>
              <a:t>www.rcfg24.ru</a:t>
            </a:r>
            <a:endParaRPr lang="ru-RU" sz="28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D5C0545-308A-4996-9276-66A0DB7FF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1" y="4214430"/>
            <a:ext cx="1605637" cy="160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79E48E0-0D18-45F4-A979-AD410A1C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31" y="4214430"/>
            <a:ext cx="1605637" cy="160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FBF2FDB-8A34-4E08-BF10-C82C00264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91" y="380160"/>
            <a:ext cx="3915077" cy="677610"/>
          </a:xfrm>
          <a:prstGeom prst="rect">
            <a:avLst/>
          </a:prstGeom>
        </p:spPr>
      </p:pic>
      <p:pic>
        <p:nvPicPr>
          <p:cNvPr id="1026" name="Picture 2" descr="https://sun27-2.userapi.com/impg/0M7bJR6m_augwv6azDI86h-lWcAh_86evWtQPA/5L4ZQ2QqeXQ.jpg?size=1527x2160&amp;quality=95&amp;sign=cac6eb3aec471e455acf1af2c3133fac&amp;type=album">
            <a:extLst>
              <a:ext uri="{FF2B5EF4-FFF2-40B4-BE49-F238E27FC236}">
                <a16:creationId xmlns:a16="http://schemas.microsoft.com/office/drawing/2014/main" id="{09024036-4549-47E0-8572-FB03B6C02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76" y="190080"/>
            <a:ext cx="4579473" cy="64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2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59B37F1-AEA4-475D-8CAE-AB25C274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Сценарий вебинара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29FFFD-BC62-40CD-BF24-94D57A1B68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ru-RU" sz="1800" b="1" dirty="0"/>
              <a:t>Концепция Фестиваля</a:t>
            </a:r>
          </a:p>
          <a:p>
            <a:r>
              <a:rPr lang="ru-RU" sz="1600" dirty="0"/>
              <a:t>Сергей Дмитриевич Красноусов</a:t>
            </a:r>
          </a:p>
          <a:p>
            <a:r>
              <a:rPr lang="ru-RU" sz="1600" dirty="0"/>
              <a:t>Павлова Марина Александровна, руководитель направления «Краевой семейный финансовый фестиваль» РЦФГ Красноярского края.</a:t>
            </a:r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r>
              <a:rPr lang="ru-RU" sz="1800" b="1" dirty="0"/>
              <a:t>Опыт партнера</a:t>
            </a:r>
          </a:p>
          <a:p>
            <a:r>
              <a:rPr lang="ru-RU" sz="1600" dirty="0" err="1"/>
              <a:t>Кулькова</a:t>
            </a:r>
            <a:r>
              <a:rPr lang="ru-RU" sz="1600" dirty="0"/>
              <a:t> Евгения Владимировна, заместитель директора МАОУ СШ № 24 г. Красноярска по учебно-воспитательной работе</a:t>
            </a:r>
          </a:p>
          <a:p>
            <a:r>
              <a:rPr lang="ru-RU" sz="1600" dirty="0" err="1"/>
              <a:t>Шурховецкая</a:t>
            </a:r>
            <a:r>
              <a:rPr lang="ru-RU" sz="1600" dirty="0"/>
              <a:t> Наталья Леонидовна учитель математики МАОУ СШ № 24 г. Красноярска, руководитель методического объединения учителей математики и информатики</a:t>
            </a:r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r>
              <a:rPr lang="ru-RU" sz="1800" b="1" dirty="0"/>
              <a:t>Опыт соорганизатора</a:t>
            </a:r>
          </a:p>
          <a:p>
            <a:r>
              <a:rPr lang="ru-RU" sz="1600" dirty="0"/>
              <a:t>Никонова Елена Ивановна, руководитель структурного подразделения, педагог дополнительного образования, МАОУ СШ № 151 г. Красноярска</a:t>
            </a:r>
          </a:p>
          <a:p>
            <a:r>
              <a:rPr lang="ru-RU" sz="1600" dirty="0"/>
              <a:t>Примакова Наталья </a:t>
            </a:r>
            <a:r>
              <a:rPr lang="ru-RU" sz="1600" dirty="0" err="1"/>
              <a:t>Ермолаевна</a:t>
            </a:r>
            <a:r>
              <a:rPr lang="ru-RU" sz="1600" dirty="0"/>
              <a:t>, педагог-психолог детского сада «Парус» МАОУ СШ № 154 г. Красноярска</a:t>
            </a:r>
          </a:p>
          <a:p>
            <a:pPr algn="ctr"/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81500-9716-48B8-8882-A35751032661}"/>
              </a:ext>
            </a:extLst>
          </p:cNvPr>
          <p:cNvSpPr txBox="1"/>
          <p:nvPr/>
        </p:nvSpPr>
        <p:spPr>
          <a:xfrm>
            <a:off x="1782147" y="363894"/>
            <a:ext cx="7977673" cy="8490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3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913FB5-7186-4D03-91DC-28EF1A6F8CDE}"/>
              </a:ext>
            </a:extLst>
          </p:cNvPr>
          <p:cNvSpPr txBox="1"/>
          <p:nvPr/>
        </p:nvSpPr>
        <p:spPr>
          <a:xfrm>
            <a:off x="483715" y="757629"/>
            <a:ext cx="859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НАПРАВЛЕНИЯ РАБОТЫ В СИСТЕМЕ ОБРАЗОВАНИЯ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ПО ФОРМИРОВАНИЮ ФИНАНСОВОЙ ГРАМОТНОСТИ </a:t>
            </a:r>
          </a:p>
        </p:txBody>
      </p:sp>
      <p:sp>
        <p:nvSpPr>
          <p:cNvPr id="52" name="Правая круглая скобка 51">
            <a:extLst>
              <a:ext uri="{FF2B5EF4-FFF2-40B4-BE49-F238E27FC236}">
                <a16:creationId xmlns:a16="http://schemas.microsoft.com/office/drawing/2014/main" id="{7960DBE6-6940-4B8B-8DAD-6EDD61DC928D}"/>
              </a:ext>
            </a:extLst>
          </p:cNvPr>
          <p:cNvSpPr/>
          <p:nvPr/>
        </p:nvSpPr>
        <p:spPr>
          <a:xfrm>
            <a:off x="7844646" y="1726298"/>
            <a:ext cx="479034" cy="4614854"/>
          </a:xfrm>
          <a:prstGeom prst="rightBracket">
            <a:avLst>
              <a:gd name="adj" fmla="val 0"/>
            </a:avLst>
          </a:prstGeom>
          <a:ln w="19050">
            <a:solidFill>
              <a:srgbClr val="1E7BBC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FEB3DE-13D1-4D4B-9042-1211064A016F}"/>
              </a:ext>
            </a:extLst>
          </p:cNvPr>
          <p:cNvSpPr txBox="1"/>
          <p:nvPr/>
        </p:nvSpPr>
        <p:spPr>
          <a:xfrm rot="16200000">
            <a:off x="5781897" y="3906767"/>
            <a:ext cx="4604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СОВМЕСТНАЯ РЕАЛИЗАЦИЯ ОБРАЗОВАТЕЛЬНЫХ МЕРОПРИЯТИЙ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9612D73-FE3A-BB48-8789-AB55168E1FCA}"/>
              </a:ext>
            </a:extLst>
          </p:cNvPr>
          <p:cNvSpPr/>
          <p:nvPr/>
        </p:nvSpPr>
        <p:spPr>
          <a:xfrm>
            <a:off x="668096" y="1542733"/>
            <a:ext cx="1591824" cy="944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A687D1-76DB-B844-9247-9AF5F392A688}"/>
              </a:ext>
            </a:extLst>
          </p:cNvPr>
          <p:cNvSpPr txBox="1"/>
          <p:nvPr/>
        </p:nvSpPr>
        <p:spPr>
          <a:xfrm>
            <a:off x="681633" y="1726299"/>
            <a:ext cx="1564750" cy="5770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ЗАНЯТИЯ В ОБРАЗОВАТЕЛЬНЫХ ОРГАНИЗАЦИЯХ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CEA404D-C887-8945-BA54-29034A39A99F}"/>
              </a:ext>
            </a:extLst>
          </p:cNvPr>
          <p:cNvSpPr/>
          <p:nvPr/>
        </p:nvSpPr>
        <p:spPr>
          <a:xfrm>
            <a:off x="619169" y="1501473"/>
            <a:ext cx="1685114" cy="1026732"/>
          </a:xfrm>
          <a:prstGeom prst="rect">
            <a:avLst/>
          </a:prstGeom>
          <a:noFill/>
          <a:ln w="19050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0E5666D5-47D2-2345-B6AB-8C207AC522FD}"/>
              </a:ext>
            </a:extLst>
          </p:cNvPr>
          <p:cNvSpPr/>
          <p:nvPr/>
        </p:nvSpPr>
        <p:spPr>
          <a:xfrm>
            <a:off x="2461663" y="1542733"/>
            <a:ext cx="1591824" cy="944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AE233C1-B04C-FB4E-B176-4D7316A56194}"/>
              </a:ext>
            </a:extLst>
          </p:cNvPr>
          <p:cNvSpPr txBox="1"/>
          <p:nvPr/>
        </p:nvSpPr>
        <p:spPr>
          <a:xfrm>
            <a:off x="2481255" y="1403134"/>
            <a:ext cx="1568174" cy="12234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ФОРМИРОВАНИЕ ФИНАНСОВОЙ ГРАМОТНОСТИ ШКОЛЬНИКОВ</a:t>
            </a:r>
          </a:p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 ЛЕТНИЙ ПЕРИОД</a:t>
            </a:r>
          </a:p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AE97A5B-DD41-074D-A54E-9AB4E31F2F5F}"/>
              </a:ext>
            </a:extLst>
          </p:cNvPr>
          <p:cNvSpPr/>
          <p:nvPr/>
        </p:nvSpPr>
        <p:spPr>
          <a:xfrm>
            <a:off x="2415018" y="1501473"/>
            <a:ext cx="1685114" cy="1026732"/>
          </a:xfrm>
          <a:prstGeom prst="rect">
            <a:avLst/>
          </a:prstGeom>
          <a:noFill/>
          <a:ln w="19050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7F17D25F-CC83-2947-9CEE-B893F7403B85}"/>
              </a:ext>
            </a:extLst>
          </p:cNvPr>
          <p:cNvSpPr/>
          <p:nvPr/>
        </p:nvSpPr>
        <p:spPr>
          <a:xfrm>
            <a:off x="4257512" y="1542733"/>
            <a:ext cx="1591824" cy="944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CCD5175-69D4-F147-B916-46F16BAF4AE5}"/>
              </a:ext>
            </a:extLst>
          </p:cNvPr>
          <p:cNvSpPr txBox="1"/>
          <p:nvPr/>
        </p:nvSpPr>
        <p:spPr>
          <a:xfrm>
            <a:off x="4389452" y="1564716"/>
            <a:ext cx="1327944" cy="90024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ДЕЯТЕЛЬНОСТЬ ВОЛОНТЕРОВ-ШКОЛЬНИКОВ ФИНАНСОВОГО ПРОСВЕЩЕНИЯ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31526CF0-4AE5-0247-9C29-301648EDF483}"/>
              </a:ext>
            </a:extLst>
          </p:cNvPr>
          <p:cNvSpPr/>
          <p:nvPr/>
        </p:nvSpPr>
        <p:spPr>
          <a:xfrm>
            <a:off x="4210867" y="1501473"/>
            <a:ext cx="1685114" cy="1026732"/>
          </a:xfrm>
          <a:prstGeom prst="rect">
            <a:avLst/>
          </a:prstGeom>
          <a:noFill/>
          <a:ln w="19050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0365CD62-E76F-BC4D-AEFE-120F6C620FAB}"/>
              </a:ext>
            </a:extLst>
          </p:cNvPr>
          <p:cNvSpPr/>
          <p:nvPr/>
        </p:nvSpPr>
        <p:spPr>
          <a:xfrm>
            <a:off x="665814" y="2679555"/>
            <a:ext cx="1591824" cy="944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98109A5-0DCD-844E-BA08-C91BF6493512}"/>
              </a:ext>
            </a:extLst>
          </p:cNvPr>
          <p:cNvSpPr txBox="1"/>
          <p:nvPr/>
        </p:nvSpPr>
        <p:spPr>
          <a:xfrm>
            <a:off x="705286" y="2782329"/>
            <a:ext cx="1512880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ЧЕМПИОНАТЫ</a:t>
            </a:r>
          </a:p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ПО НАСТОЛЬНЫМ ЭКОНОМИЧЕСКИМ ИГРАМ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1A353CE4-898D-5842-85C3-B98B2C4320A5}"/>
              </a:ext>
            </a:extLst>
          </p:cNvPr>
          <p:cNvSpPr/>
          <p:nvPr/>
        </p:nvSpPr>
        <p:spPr>
          <a:xfrm>
            <a:off x="619169" y="2638295"/>
            <a:ext cx="1685114" cy="1026732"/>
          </a:xfrm>
          <a:prstGeom prst="rect">
            <a:avLst/>
          </a:prstGeom>
          <a:noFill/>
          <a:ln w="19050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855C87F2-C5A1-4B44-BF59-2A3A3A5C426E}"/>
              </a:ext>
            </a:extLst>
          </p:cNvPr>
          <p:cNvSpPr/>
          <p:nvPr/>
        </p:nvSpPr>
        <p:spPr>
          <a:xfrm>
            <a:off x="2461663" y="2679555"/>
            <a:ext cx="1591824" cy="944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5B7F0DF-06D7-E743-86CE-53522401A598}"/>
              </a:ext>
            </a:extLst>
          </p:cNvPr>
          <p:cNvSpPr txBox="1"/>
          <p:nvPr/>
        </p:nvSpPr>
        <p:spPr>
          <a:xfrm>
            <a:off x="2488698" y="2782329"/>
            <a:ext cx="1537754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КРАЕВОЙ СЕМЕЙНЫЙ ФИНАНСОВЫЙ ФЕСТИВАЛЬ (61)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5ECA9DB8-CF8B-FC45-A61A-9D5861B2AC1F}"/>
              </a:ext>
            </a:extLst>
          </p:cNvPr>
          <p:cNvSpPr/>
          <p:nvPr/>
        </p:nvSpPr>
        <p:spPr>
          <a:xfrm>
            <a:off x="2415018" y="2638295"/>
            <a:ext cx="1685114" cy="1026732"/>
          </a:xfrm>
          <a:prstGeom prst="rect">
            <a:avLst/>
          </a:prstGeom>
          <a:noFill/>
          <a:ln w="19050">
            <a:solidFill>
              <a:srgbClr val="234A9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D8FDAADD-D14C-834D-A865-86060D4BDD61}"/>
              </a:ext>
            </a:extLst>
          </p:cNvPr>
          <p:cNvSpPr/>
          <p:nvPr/>
        </p:nvSpPr>
        <p:spPr>
          <a:xfrm>
            <a:off x="4257512" y="2679555"/>
            <a:ext cx="1591824" cy="944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2B9B596-F377-0E4C-A4C9-2D66640CBC43}"/>
              </a:ext>
            </a:extLst>
          </p:cNvPr>
          <p:cNvSpPr txBox="1"/>
          <p:nvPr/>
        </p:nvSpPr>
        <p:spPr>
          <a:xfrm>
            <a:off x="4237081" y="2782329"/>
            <a:ext cx="1634024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ПРОВЕДЕНИЕ ПРОСВЕТИТЕЛЬСКИХ МЕРОПРИЯТИЙ ДЛЯ «РОДИТЕЛЕЙ»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EF0D8F2B-C0CB-FE47-A549-80A9CCDF4A13}"/>
              </a:ext>
            </a:extLst>
          </p:cNvPr>
          <p:cNvSpPr/>
          <p:nvPr/>
        </p:nvSpPr>
        <p:spPr>
          <a:xfrm>
            <a:off x="4210867" y="2638295"/>
            <a:ext cx="1685114" cy="1026732"/>
          </a:xfrm>
          <a:prstGeom prst="rect">
            <a:avLst/>
          </a:prstGeom>
          <a:noFill/>
          <a:ln w="19050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0C6C58C9-05E3-1F4D-A75B-E6D3E4B76E70}"/>
              </a:ext>
            </a:extLst>
          </p:cNvPr>
          <p:cNvSpPr/>
          <p:nvPr/>
        </p:nvSpPr>
        <p:spPr>
          <a:xfrm>
            <a:off x="665814" y="3824615"/>
            <a:ext cx="1591824" cy="944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5A5216A-8A86-184C-8EC7-7B3CB4035027}"/>
              </a:ext>
            </a:extLst>
          </p:cNvPr>
          <p:cNvSpPr txBox="1"/>
          <p:nvPr/>
        </p:nvSpPr>
        <p:spPr>
          <a:xfrm>
            <a:off x="697452" y="3927389"/>
            <a:ext cx="152854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ПОВЫШЕНИЕ КВАЛИФИКАЦИИ РАБОТНИКОВ ОБРАЗОВАНИЯ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DFC3C2DE-17FA-A44B-8895-CA58A2774DDD}"/>
              </a:ext>
            </a:extLst>
          </p:cNvPr>
          <p:cNvSpPr/>
          <p:nvPr/>
        </p:nvSpPr>
        <p:spPr>
          <a:xfrm>
            <a:off x="619169" y="3783355"/>
            <a:ext cx="1685114" cy="1026732"/>
          </a:xfrm>
          <a:prstGeom prst="rect">
            <a:avLst/>
          </a:prstGeom>
          <a:noFill/>
          <a:ln w="19050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B21F1B4-1CB3-5740-8B51-910816029D9B}"/>
              </a:ext>
            </a:extLst>
          </p:cNvPr>
          <p:cNvSpPr/>
          <p:nvPr/>
        </p:nvSpPr>
        <p:spPr>
          <a:xfrm>
            <a:off x="2461663" y="3824615"/>
            <a:ext cx="1591824" cy="944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8C1BAD3-0C53-764E-B0CD-52DBE5FF3B4C}"/>
              </a:ext>
            </a:extLst>
          </p:cNvPr>
          <p:cNvSpPr txBox="1"/>
          <p:nvPr/>
        </p:nvSpPr>
        <p:spPr>
          <a:xfrm>
            <a:off x="2488698" y="3846598"/>
            <a:ext cx="1537754" cy="90024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ЕЖЕГОДНАЯ КОНФЕРЕНЦИЯ «ФИНАНСОВАЯ ГРАМОТНОСТЬ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НА ЕНИСЕЕ»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7527ACDB-14BC-954B-953C-86762C33004D}"/>
              </a:ext>
            </a:extLst>
          </p:cNvPr>
          <p:cNvSpPr/>
          <p:nvPr/>
        </p:nvSpPr>
        <p:spPr>
          <a:xfrm>
            <a:off x="2415018" y="3783355"/>
            <a:ext cx="1685114" cy="1026732"/>
          </a:xfrm>
          <a:prstGeom prst="rect">
            <a:avLst/>
          </a:prstGeom>
          <a:noFill/>
          <a:ln w="19050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7C9FF761-18A2-BE40-9D83-98537E751D03}"/>
              </a:ext>
            </a:extLst>
          </p:cNvPr>
          <p:cNvSpPr/>
          <p:nvPr/>
        </p:nvSpPr>
        <p:spPr>
          <a:xfrm>
            <a:off x="4267505" y="3824615"/>
            <a:ext cx="1591824" cy="944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263E5D8-EA8D-B341-AE50-CE8BE994F774}"/>
              </a:ext>
            </a:extLst>
          </p:cNvPr>
          <p:cNvSpPr txBox="1"/>
          <p:nvPr/>
        </p:nvSpPr>
        <p:spPr>
          <a:xfrm>
            <a:off x="4273418" y="3846598"/>
            <a:ext cx="1579999" cy="90024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МЕРОПРИЯТИЯ МУНИЦИПАЛИТЕТОВ – РАБОТА КООРДИНАТОРОВ (61)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4542F92-54B6-EA4D-BF7F-DFECADAD2AB7}"/>
              </a:ext>
            </a:extLst>
          </p:cNvPr>
          <p:cNvSpPr/>
          <p:nvPr/>
        </p:nvSpPr>
        <p:spPr>
          <a:xfrm>
            <a:off x="4220860" y="3783355"/>
            <a:ext cx="1685114" cy="1026732"/>
          </a:xfrm>
          <a:prstGeom prst="rect">
            <a:avLst/>
          </a:prstGeom>
          <a:noFill/>
          <a:ln w="19050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C9F79BA7-5B4A-E442-B68C-9DCA42C28463}"/>
              </a:ext>
            </a:extLst>
          </p:cNvPr>
          <p:cNvSpPr/>
          <p:nvPr/>
        </p:nvSpPr>
        <p:spPr>
          <a:xfrm>
            <a:off x="665814" y="4944961"/>
            <a:ext cx="1591824" cy="944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F9C7E78-C5A1-5742-AB56-A6D3DE3AFAA7}"/>
              </a:ext>
            </a:extLst>
          </p:cNvPr>
          <p:cNvSpPr txBox="1"/>
          <p:nvPr/>
        </p:nvSpPr>
        <p:spPr>
          <a:xfrm>
            <a:off x="669227" y="4966945"/>
            <a:ext cx="1584998" cy="90024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ПАРТНЕРСКИЕ МЕРОПРИЯТИЯ,</a:t>
            </a:r>
          </a:p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 ТОМ ЧИСЛЕ</a:t>
            </a:r>
          </a:p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 БАНКОВСКИМ СЕКТОРОМ И ЦБ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6DBF329D-363F-2C46-81EC-43A1A2AC718F}"/>
              </a:ext>
            </a:extLst>
          </p:cNvPr>
          <p:cNvSpPr/>
          <p:nvPr/>
        </p:nvSpPr>
        <p:spPr>
          <a:xfrm>
            <a:off x="619169" y="4903701"/>
            <a:ext cx="1685114" cy="1026732"/>
          </a:xfrm>
          <a:prstGeom prst="rect">
            <a:avLst/>
          </a:prstGeom>
          <a:noFill/>
          <a:ln w="19050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E05389B4-0A60-B841-8118-EE73E2AACBBC}"/>
              </a:ext>
            </a:extLst>
          </p:cNvPr>
          <p:cNvSpPr/>
          <p:nvPr/>
        </p:nvSpPr>
        <p:spPr>
          <a:xfrm>
            <a:off x="2461663" y="4944961"/>
            <a:ext cx="1591824" cy="944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4237D3A-3901-8043-9FC7-C062FF86B206}"/>
              </a:ext>
            </a:extLst>
          </p:cNvPr>
          <p:cNvSpPr txBox="1"/>
          <p:nvPr/>
        </p:nvSpPr>
        <p:spPr>
          <a:xfrm>
            <a:off x="2475181" y="4966943"/>
            <a:ext cx="1564789" cy="90024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СОТРУДНИЧЕСТВО С «ФЕДЕРАЛЬНЫМ ЦЕНТРОМ»</a:t>
            </a:r>
          </a:p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И ДРУГИМИ РЕГИОНАМИ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E708054D-2B7C-7C4C-9610-9A583EDCEBE7}"/>
              </a:ext>
            </a:extLst>
          </p:cNvPr>
          <p:cNvSpPr/>
          <p:nvPr/>
        </p:nvSpPr>
        <p:spPr>
          <a:xfrm>
            <a:off x="2415018" y="4903701"/>
            <a:ext cx="1685114" cy="1026732"/>
          </a:xfrm>
          <a:prstGeom prst="rect">
            <a:avLst/>
          </a:prstGeom>
          <a:noFill/>
          <a:ln w="19050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0DE0BE0F-9441-4B48-8C80-49CDCB2ABB2D}"/>
              </a:ext>
            </a:extLst>
          </p:cNvPr>
          <p:cNvSpPr/>
          <p:nvPr/>
        </p:nvSpPr>
        <p:spPr>
          <a:xfrm>
            <a:off x="4257512" y="4944961"/>
            <a:ext cx="1591824" cy="944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B9CDF7D-6812-5845-B726-770F501F31E9}"/>
              </a:ext>
            </a:extLst>
          </p:cNvPr>
          <p:cNvSpPr txBox="1"/>
          <p:nvPr/>
        </p:nvSpPr>
        <p:spPr>
          <a:xfrm>
            <a:off x="4269905" y="5128527"/>
            <a:ext cx="1582240" cy="5770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РЕАЛИЗАЦИЯ ИНФОРМАЦИОННОЙ КАМПАНИИ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0B16A47C-FA2C-B948-BB19-A03272C10DFA}"/>
              </a:ext>
            </a:extLst>
          </p:cNvPr>
          <p:cNvSpPr/>
          <p:nvPr/>
        </p:nvSpPr>
        <p:spPr>
          <a:xfrm>
            <a:off x="4210867" y="4903701"/>
            <a:ext cx="1685114" cy="1026732"/>
          </a:xfrm>
          <a:prstGeom prst="rect">
            <a:avLst/>
          </a:prstGeom>
          <a:noFill/>
          <a:ln w="19050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E4D2F26A-B4E5-C947-8407-8C9C3D575BEC}"/>
              </a:ext>
            </a:extLst>
          </p:cNvPr>
          <p:cNvSpPr/>
          <p:nvPr/>
        </p:nvSpPr>
        <p:spPr>
          <a:xfrm>
            <a:off x="6069837" y="2679555"/>
            <a:ext cx="1591824" cy="944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2FCEB11-C178-D843-89EE-D77FDFAA4634}"/>
              </a:ext>
            </a:extLst>
          </p:cNvPr>
          <p:cNvSpPr txBox="1"/>
          <p:nvPr/>
        </p:nvSpPr>
        <p:spPr>
          <a:xfrm>
            <a:off x="6069837" y="2701538"/>
            <a:ext cx="1591824" cy="90024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ФЕДЕРАЛЬНЫЕ, РЕГИОНАЛЬНЫЕ</a:t>
            </a:r>
          </a:p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И МУНИЦИПАЛЬНЫЕ КОНКУРСНЫЕ ПРОЦЕДУРЫ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0407940E-220E-EF44-971B-217BAD1A2766}"/>
              </a:ext>
            </a:extLst>
          </p:cNvPr>
          <p:cNvSpPr/>
          <p:nvPr/>
        </p:nvSpPr>
        <p:spPr>
          <a:xfrm>
            <a:off x="6023192" y="2638295"/>
            <a:ext cx="1685114" cy="1026732"/>
          </a:xfrm>
          <a:prstGeom prst="rect">
            <a:avLst/>
          </a:prstGeom>
          <a:noFill/>
          <a:ln w="19050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6C554CA2-73F7-0E43-983F-0B4F97DB4EFD}"/>
              </a:ext>
            </a:extLst>
          </p:cNvPr>
          <p:cNvSpPr/>
          <p:nvPr/>
        </p:nvSpPr>
        <p:spPr>
          <a:xfrm>
            <a:off x="6069837" y="3824615"/>
            <a:ext cx="1591824" cy="944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0DF2960-771A-2D46-90D6-3252EC3716DB}"/>
              </a:ext>
            </a:extLst>
          </p:cNvPr>
          <p:cNvSpPr txBox="1"/>
          <p:nvPr/>
        </p:nvSpPr>
        <p:spPr>
          <a:xfrm>
            <a:off x="6069837" y="4008181"/>
            <a:ext cx="1591824" cy="5770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ОРГАНИЗАЦИЯ ПЛОЩАДОК ДЛЯ ОБСУЖДЕНИЯ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4F97AD06-20FE-294F-BC95-B8AABB10D4D0}"/>
              </a:ext>
            </a:extLst>
          </p:cNvPr>
          <p:cNvSpPr/>
          <p:nvPr/>
        </p:nvSpPr>
        <p:spPr>
          <a:xfrm>
            <a:off x="6023192" y="3783355"/>
            <a:ext cx="1685114" cy="1026732"/>
          </a:xfrm>
          <a:prstGeom prst="rect">
            <a:avLst/>
          </a:prstGeom>
          <a:noFill/>
          <a:ln w="19050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3330681F-E627-4C44-AA07-287C303158E5}"/>
              </a:ext>
            </a:extLst>
          </p:cNvPr>
          <p:cNvSpPr/>
          <p:nvPr/>
        </p:nvSpPr>
        <p:spPr>
          <a:xfrm>
            <a:off x="665815" y="6139140"/>
            <a:ext cx="6995846" cy="369389"/>
          </a:xfrm>
          <a:prstGeom prst="rect">
            <a:avLst/>
          </a:prstGeom>
          <a:solidFill>
            <a:srgbClr val="0E2D69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4C2DAFDA-C988-8E44-A69B-2C0FFB8F63DB}"/>
              </a:ext>
            </a:extLst>
          </p:cNvPr>
          <p:cNvSpPr/>
          <p:nvPr/>
        </p:nvSpPr>
        <p:spPr>
          <a:xfrm>
            <a:off x="619168" y="6097880"/>
            <a:ext cx="7089137" cy="461517"/>
          </a:xfrm>
          <a:prstGeom prst="rect">
            <a:avLst/>
          </a:prstGeom>
          <a:noFill/>
          <a:ln w="19050">
            <a:solidFill>
              <a:srgbClr val="1E7BBC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4C92313-EC33-394B-8A6F-BBA59630EE47}"/>
              </a:ext>
            </a:extLst>
          </p:cNvPr>
          <p:cNvSpPr txBox="1"/>
          <p:nvPr/>
        </p:nvSpPr>
        <p:spPr>
          <a:xfrm>
            <a:off x="2813606" y="6201680"/>
            <a:ext cx="2700260" cy="2539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МОНИТОРИНГОВЫЕ МЕРОПРИЯТИЯ</a:t>
            </a: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A3F43630-F5FA-D84E-814D-6C0B90A1BEDF}"/>
              </a:ext>
            </a:extLst>
          </p:cNvPr>
          <p:cNvSpPr/>
          <p:nvPr/>
        </p:nvSpPr>
        <p:spPr>
          <a:xfrm>
            <a:off x="8453998" y="879126"/>
            <a:ext cx="3134036" cy="289756"/>
          </a:xfrm>
          <a:prstGeom prst="rect">
            <a:avLst/>
          </a:prstGeom>
          <a:solidFill>
            <a:srgbClr val="D9D9D9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2EA2C55-FD47-C845-A499-1CBA0BCBDC0B}"/>
              </a:ext>
            </a:extLst>
          </p:cNvPr>
          <p:cNvSpPr txBox="1"/>
          <p:nvPr/>
        </p:nvSpPr>
        <p:spPr>
          <a:xfrm>
            <a:off x="8598048" y="897046"/>
            <a:ext cx="2845937" cy="2539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МИНИСТЕРСТВО ФИНАНСОВ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3E2CC2A-AB87-8D43-B849-B0C1111A72E9}"/>
              </a:ext>
            </a:extLst>
          </p:cNvPr>
          <p:cNvGrpSpPr/>
          <p:nvPr/>
        </p:nvGrpSpPr>
        <p:grpSpPr>
          <a:xfrm>
            <a:off x="8453998" y="1236276"/>
            <a:ext cx="3134036" cy="289756"/>
            <a:chOff x="8451859" y="1252922"/>
            <a:chExt cx="3134036" cy="289756"/>
          </a:xfrm>
        </p:grpSpPr>
        <p:sp>
          <p:nvSpPr>
            <p:cNvPr id="175" name="Прямоугольник 174">
              <a:extLst>
                <a:ext uri="{FF2B5EF4-FFF2-40B4-BE49-F238E27FC236}">
                  <a16:creationId xmlns:a16="http://schemas.microsoft.com/office/drawing/2014/main" id="{79FB0C9C-3C97-BC4B-9D1E-C83BB47CF04C}"/>
                </a:ext>
              </a:extLst>
            </p:cNvPr>
            <p:cNvSpPr/>
            <p:nvPr/>
          </p:nvSpPr>
          <p:spPr>
            <a:xfrm>
              <a:off x="8451859" y="1252922"/>
              <a:ext cx="3134036" cy="2897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F8D48EA-1436-7042-BDDA-044D42BDA66A}"/>
                </a:ext>
              </a:extLst>
            </p:cNvPr>
            <p:cNvSpPr txBox="1"/>
            <p:nvPr/>
          </p:nvSpPr>
          <p:spPr>
            <a:xfrm>
              <a:off x="8574868" y="1270842"/>
              <a:ext cx="2888019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ОТДЕЛЕНИЕ ЦБ РФ</a:t>
              </a:r>
            </a:p>
          </p:txBody>
        </p:sp>
      </p:grp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F2BEB96A-DB43-8A4B-BA4A-F683DCDB23AE}"/>
              </a:ext>
            </a:extLst>
          </p:cNvPr>
          <p:cNvSpPr/>
          <p:nvPr/>
        </p:nvSpPr>
        <p:spPr>
          <a:xfrm>
            <a:off x="8453998" y="1593426"/>
            <a:ext cx="3134036" cy="289756"/>
          </a:xfrm>
          <a:prstGeom prst="rect">
            <a:avLst/>
          </a:prstGeom>
          <a:solidFill>
            <a:srgbClr val="0E2D69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E7669CC-333A-394F-A8FB-04FA942F4059}"/>
              </a:ext>
            </a:extLst>
          </p:cNvPr>
          <p:cNvSpPr txBox="1"/>
          <p:nvPr/>
        </p:nvSpPr>
        <p:spPr>
          <a:xfrm>
            <a:off x="8556820" y="1611346"/>
            <a:ext cx="2928393" cy="2539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МИНИСТЕРСТВО ОБРАЗОВАНИЯ</a:t>
            </a:r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id="{2525ED82-B79D-B743-B7CE-0F8FE3C0F6EE}"/>
              </a:ext>
            </a:extLst>
          </p:cNvPr>
          <p:cNvSpPr/>
          <p:nvPr/>
        </p:nvSpPr>
        <p:spPr>
          <a:xfrm>
            <a:off x="8453998" y="1950576"/>
            <a:ext cx="3134036" cy="289756"/>
          </a:xfrm>
          <a:prstGeom prst="rect">
            <a:avLst/>
          </a:prstGeom>
          <a:solidFill>
            <a:srgbClr val="0E2D69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14E0C1C-7C9A-904F-8F6B-313BEB1497DE}"/>
              </a:ext>
            </a:extLst>
          </p:cNvPr>
          <p:cNvSpPr txBox="1"/>
          <p:nvPr/>
        </p:nvSpPr>
        <p:spPr>
          <a:xfrm>
            <a:off x="8556820" y="1968496"/>
            <a:ext cx="2928393" cy="2539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РЦФГ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BB54428-AA08-6A4C-A419-3B9C52920CA2}"/>
              </a:ext>
            </a:extLst>
          </p:cNvPr>
          <p:cNvGrpSpPr/>
          <p:nvPr/>
        </p:nvGrpSpPr>
        <p:grpSpPr>
          <a:xfrm>
            <a:off x="8453998" y="2307726"/>
            <a:ext cx="3134036" cy="289756"/>
            <a:chOff x="8451859" y="2374310"/>
            <a:chExt cx="3134036" cy="289756"/>
          </a:xfrm>
        </p:grpSpPr>
        <p:sp>
          <p:nvSpPr>
            <p:cNvPr id="181" name="Прямоугольник 180">
              <a:extLst>
                <a:ext uri="{FF2B5EF4-FFF2-40B4-BE49-F238E27FC236}">
                  <a16:creationId xmlns:a16="http://schemas.microsoft.com/office/drawing/2014/main" id="{77995D0D-62AB-D54E-9F71-22C3A8EB5B6B}"/>
                </a:ext>
              </a:extLst>
            </p:cNvPr>
            <p:cNvSpPr/>
            <p:nvPr/>
          </p:nvSpPr>
          <p:spPr>
            <a:xfrm>
              <a:off x="8451859" y="2374310"/>
              <a:ext cx="3134036" cy="2897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A7AD378-576D-7843-8BB5-31C3BAD83AA9}"/>
                </a:ext>
              </a:extLst>
            </p:cNvPr>
            <p:cNvSpPr txBox="1"/>
            <p:nvPr/>
          </p:nvSpPr>
          <p:spPr>
            <a:xfrm>
              <a:off x="8570257" y="2392230"/>
              <a:ext cx="2897240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МИНИСТЕРСТВО КУЛЬТУРЫ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A04D324-7419-8C4C-80DE-BE7DBCEA68F3}"/>
              </a:ext>
            </a:extLst>
          </p:cNvPr>
          <p:cNvGrpSpPr/>
          <p:nvPr/>
        </p:nvGrpSpPr>
        <p:grpSpPr>
          <a:xfrm>
            <a:off x="8458869" y="2664876"/>
            <a:ext cx="3124294" cy="488198"/>
            <a:chOff x="8448537" y="2748106"/>
            <a:chExt cx="3124294" cy="488198"/>
          </a:xfrm>
        </p:grpSpPr>
        <p:sp>
          <p:nvSpPr>
            <p:cNvPr id="183" name="Прямоугольник 182">
              <a:extLst>
                <a:ext uri="{FF2B5EF4-FFF2-40B4-BE49-F238E27FC236}">
                  <a16:creationId xmlns:a16="http://schemas.microsoft.com/office/drawing/2014/main" id="{BF4B243F-830B-DC43-81A4-95B497489B20}"/>
                </a:ext>
              </a:extLst>
            </p:cNvPr>
            <p:cNvSpPr/>
            <p:nvPr/>
          </p:nvSpPr>
          <p:spPr>
            <a:xfrm>
              <a:off x="8448537" y="2748106"/>
              <a:ext cx="3124294" cy="4881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025390CF-C281-AF4E-96FB-B5707292224C}"/>
                </a:ext>
              </a:extLst>
            </p:cNvPr>
            <p:cNvSpPr txBox="1"/>
            <p:nvPr/>
          </p:nvSpPr>
          <p:spPr>
            <a:xfrm>
              <a:off x="8539104" y="2784456"/>
              <a:ext cx="2995642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АГЕНТСТВО ПЕЧАТИ</a:t>
              </a:r>
              <a:b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 МАССОВЫХ КОММУНИКАЦИЙ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152616A-CFBB-8E40-AE5E-D4D33F560152}"/>
              </a:ext>
            </a:extLst>
          </p:cNvPr>
          <p:cNvGrpSpPr/>
          <p:nvPr/>
        </p:nvGrpSpPr>
        <p:grpSpPr>
          <a:xfrm>
            <a:off x="8453998" y="3220468"/>
            <a:ext cx="3134036" cy="289756"/>
            <a:chOff x="8451859" y="3320344"/>
            <a:chExt cx="3134036" cy="289756"/>
          </a:xfrm>
        </p:grpSpPr>
        <p:sp>
          <p:nvSpPr>
            <p:cNvPr id="185" name="Прямоугольник 184">
              <a:extLst>
                <a:ext uri="{FF2B5EF4-FFF2-40B4-BE49-F238E27FC236}">
                  <a16:creationId xmlns:a16="http://schemas.microsoft.com/office/drawing/2014/main" id="{B4CC76DF-CF5E-3244-B3F1-DC2FEC9E8CA7}"/>
                </a:ext>
              </a:extLst>
            </p:cNvPr>
            <p:cNvSpPr/>
            <p:nvPr/>
          </p:nvSpPr>
          <p:spPr>
            <a:xfrm>
              <a:off x="8451859" y="3320344"/>
              <a:ext cx="3134036" cy="2897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4C447FE-7DB3-5149-9DC4-C028AB058813}"/>
                </a:ext>
              </a:extLst>
            </p:cNvPr>
            <p:cNvSpPr txBox="1"/>
            <p:nvPr/>
          </p:nvSpPr>
          <p:spPr>
            <a:xfrm>
              <a:off x="8539104" y="3338264"/>
              <a:ext cx="2959546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АГЕНТСТВО ТРУДА И ЗАНЯТОСТИ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B68B54D-741E-9E4A-9F4F-EC394488D4D2}"/>
              </a:ext>
            </a:extLst>
          </p:cNvPr>
          <p:cNvGrpSpPr/>
          <p:nvPr/>
        </p:nvGrpSpPr>
        <p:grpSpPr>
          <a:xfrm>
            <a:off x="8453998" y="3577618"/>
            <a:ext cx="3134036" cy="289756"/>
            <a:chOff x="8451859" y="3694140"/>
            <a:chExt cx="3134036" cy="289756"/>
          </a:xfrm>
        </p:grpSpPr>
        <p:sp>
          <p:nvSpPr>
            <p:cNvPr id="187" name="Прямоугольник 186">
              <a:extLst>
                <a:ext uri="{FF2B5EF4-FFF2-40B4-BE49-F238E27FC236}">
                  <a16:creationId xmlns:a16="http://schemas.microsoft.com/office/drawing/2014/main" id="{0BEC4B65-E312-6442-AE3E-CD3ABF2066BF}"/>
                </a:ext>
              </a:extLst>
            </p:cNvPr>
            <p:cNvSpPr/>
            <p:nvPr/>
          </p:nvSpPr>
          <p:spPr>
            <a:xfrm>
              <a:off x="8451859" y="3694140"/>
              <a:ext cx="3134036" cy="2897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19B5B679-320D-D245-ABEB-DAD4A65BD921}"/>
                </a:ext>
              </a:extLst>
            </p:cNvPr>
            <p:cNvSpPr txBox="1"/>
            <p:nvPr/>
          </p:nvSpPr>
          <p:spPr>
            <a:xfrm>
              <a:off x="8502650" y="3712060"/>
              <a:ext cx="3032454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АГЕНТСТВО МОЛОДЕЖНОЙ ПОЛИТИКИ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948F1CE-FF9E-F843-9003-0A207A64E91E}"/>
              </a:ext>
            </a:extLst>
          </p:cNvPr>
          <p:cNvGrpSpPr/>
          <p:nvPr/>
        </p:nvGrpSpPr>
        <p:grpSpPr>
          <a:xfrm>
            <a:off x="8453998" y="3934768"/>
            <a:ext cx="3134036" cy="289756"/>
            <a:chOff x="8451859" y="4067936"/>
            <a:chExt cx="3134036" cy="289756"/>
          </a:xfrm>
        </p:grpSpPr>
        <p:sp>
          <p:nvSpPr>
            <p:cNvPr id="189" name="Прямоугольник 188">
              <a:extLst>
                <a:ext uri="{FF2B5EF4-FFF2-40B4-BE49-F238E27FC236}">
                  <a16:creationId xmlns:a16="http://schemas.microsoft.com/office/drawing/2014/main" id="{12E94151-8422-2C46-BC6D-637A966BB0F2}"/>
                </a:ext>
              </a:extLst>
            </p:cNvPr>
            <p:cNvSpPr/>
            <p:nvPr/>
          </p:nvSpPr>
          <p:spPr>
            <a:xfrm>
              <a:off x="8451859" y="4067936"/>
              <a:ext cx="3134036" cy="2897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4A4AEE1-30C3-4242-95D5-1339B14AC15E}"/>
                </a:ext>
              </a:extLst>
            </p:cNvPr>
            <p:cNvSpPr txBox="1"/>
            <p:nvPr/>
          </p:nvSpPr>
          <p:spPr>
            <a:xfrm>
              <a:off x="8539104" y="4085856"/>
              <a:ext cx="2959546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АГЕНТСТВО РАЗВИТИЯ МСП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50E8444-61E3-0740-AE81-959AF72EEAAA}"/>
              </a:ext>
            </a:extLst>
          </p:cNvPr>
          <p:cNvGrpSpPr/>
          <p:nvPr/>
        </p:nvGrpSpPr>
        <p:grpSpPr>
          <a:xfrm>
            <a:off x="8453998" y="4291918"/>
            <a:ext cx="3134036" cy="289756"/>
            <a:chOff x="8451859" y="4441732"/>
            <a:chExt cx="3134036" cy="289756"/>
          </a:xfrm>
        </p:grpSpPr>
        <p:sp>
          <p:nvSpPr>
            <p:cNvPr id="191" name="Прямоугольник 190">
              <a:extLst>
                <a:ext uri="{FF2B5EF4-FFF2-40B4-BE49-F238E27FC236}">
                  <a16:creationId xmlns:a16="http://schemas.microsoft.com/office/drawing/2014/main" id="{6E66CFC4-2FB6-6144-9AB6-A0E5840CABD3}"/>
                </a:ext>
              </a:extLst>
            </p:cNvPr>
            <p:cNvSpPr/>
            <p:nvPr/>
          </p:nvSpPr>
          <p:spPr>
            <a:xfrm>
              <a:off x="8451859" y="4441732"/>
              <a:ext cx="3134036" cy="2897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233BF4A0-4E7F-AB48-A9F4-E25A2BEC7C47}"/>
                </a:ext>
              </a:extLst>
            </p:cNvPr>
            <p:cNvSpPr txBox="1"/>
            <p:nvPr/>
          </p:nvSpPr>
          <p:spPr>
            <a:xfrm>
              <a:off x="8570257" y="4459652"/>
              <a:ext cx="2897240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УФНС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A33AD9E-37E2-3D46-9E24-C86A454DECD0}"/>
              </a:ext>
            </a:extLst>
          </p:cNvPr>
          <p:cNvGrpSpPr/>
          <p:nvPr/>
        </p:nvGrpSpPr>
        <p:grpSpPr>
          <a:xfrm>
            <a:off x="8453998" y="4649068"/>
            <a:ext cx="3134036" cy="289756"/>
            <a:chOff x="8451859" y="4815528"/>
            <a:chExt cx="3134036" cy="289756"/>
          </a:xfrm>
        </p:grpSpPr>
        <p:sp>
          <p:nvSpPr>
            <p:cNvPr id="193" name="Прямоугольник 192">
              <a:extLst>
                <a:ext uri="{FF2B5EF4-FFF2-40B4-BE49-F238E27FC236}">
                  <a16:creationId xmlns:a16="http://schemas.microsoft.com/office/drawing/2014/main" id="{D19C4B30-40A4-054D-87B2-F16AF2D5930A}"/>
                </a:ext>
              </a:extLst>
            </p:cNvPr>
            <p:cNvSpPr/>
            <p:nvPr/>
          </p:nvSpPr>
          <p:spPr>
            <a:xfrm>
              <a:off x="8451859" y="4815528"/>
              <a:ext cx="3134036" cy="2897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5FA96BF8-4EFD-8E48-AD69-023F33D4A514}"/>
                </a:ext>
              </a:extLst>
            </p:cNvPr>
            <p:cNvSpPr txBox="1"/>
            <p:nvPr/>
          </p:nvSpPr>
          <p:spPr>
            <a:xfrm>
              <a:off x="8554681" y="4833448"/>
              <a:ext cx="2928392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ОТДЕЛЕНИЕ СФ РФ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2EAFE27-AB26-6F4F-9B18-9CB2788A1F1D}"/>
              </a:ext>
            </a:extLst>
          </p:cNvPr>
          <p:cNvGrpSpPr/>
          <p:nvPr/>
        </p:nvGrpSpPr>
        <p:grpSpPr>
          <a:xfrm>
            <a:off x="8453998" y="5006218"/>
            <a:ext cx="3134036" cy="289756"/>
            <a:chOff x="8451859" y="5189324"/>
            <a:chExt cx="3134036" cy="289756"/>
          </a:xfrm>
        </p:grpSpPr>
        <p:sp>
          <p:nvSpPr>
            <p:cNvPr id="195" name="Прямоугольник 194">
              <a:extLst>
                <a:ext uri="{FF2B5EF4-FFF2-40B4-BE49-F238E27FC236}">
                  <a16:creationId xmlns:a16="http://schemas.microsoft.com/office/drawing/2014/main" id="{C1918381-92FB-9649-B84B-53FAB86D87AE}"/>
                </a:ext>
              </a:extLst>
            </p:cNvPr>
            <p:cNvSpPr/>
            <p:nvPr/>
          </p:nvSpPr>
          <p:spPr>
            <a:xfrm>
              <a:off x="8451859" y="5189324"/>
              <a:ext cx="3134036" cy="2897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26AA00D4-1EF4-0D43-A791-D285BC25D599}"/>
                </a:ext>
              </a:extLst>
            </p:cNvPr>
            <p:cNvSpPr txBox="1"/>
            <p:nvPr/>
          </p:nvSpPr>
          <p:spPr>
            <a:xfrm>
              <a:off x="8502650" y="5207244"/>
              <a:ext cx="3032454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УПРАВЛЕНИЕ РОСПОТРЕБНАДЗОРА</a:t>
              </a:r>
            </a:p>
          </p:txBody>
        </p:sp>
      </p:grpSp>
      <p:sp>
        <p:nvSpPr>
          <p:cNvPr id="197" name="Прямоугольник 196">
            <a:extLst>
              <a:ext uri="{FF2B5EF4-FFF2-40B4-BE49-F238E27FC236}">
                <a16:creationId xmlns:a16="http://schemas.microsoft.com/office/drawing/2014/main" id="{AEF70EDF-206B-FF46-91E7-B0C6ADE71ED7}"/>
              </a:ext>
            </a:extLst>
          </p:cNvPr>
          <p:cNvSpPr/>
          <p:nvPr/>
        </p:nvSpPr>
        <p:spPr>
          <a:xfrm>
            <a:off x="8453998" y="5363368"/>
            <a:ext cx="3134036" cy="289756"/>
          </a:xfrm>
          <a:prstGeom prst="rect">
            <a:avLst/>
          </a:prstGeom>
          <a:solidFill>
            <a:srgbClr val="D9D9D9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C8A5A9F-780A-EB44-B8D4-C9200CE33419}"/>
              </a:ext>
            </a:extLst>
          </p:cNvPr>
          <p:cNvSpPr txBox="1"/>
          <p:nvPr/>
        </p:nvSpPr>
        <p:spPr>
          <a:xfrm>
            <a:off x="8556820" y="5381288"/>
            <a:ext cx="2928392" cy="2539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СФУ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EC5F03D-E112-AB44-AF3E-4C3DE604C974}"/>
              </a:ext>
            </a:extLst>
          </p:cNvPr>
          <p:cNvGrpSpPr/>
          <p:nvPr/>
        </p:nvGrpSpPr>
        <p:grpSpPr>
          <a:xfrm>
            <a:off x="8458869" y="5720518"/>
            <a:ext cx="3124294" cy="488198"/>
            <a:chOff x="8469201" y="5837435"/>
            <a:chExt cx="3124294" cy="488198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45E421C1-6A3C-F649-A19D-AE5562E3617A}"/>
                </a:ext>
              </a:extLst>
            </p:cNvPr>
            <p:cNvSpPr/>
            <p:nvPr/>
          </p:nvSpPr>
          <p:spPr>
            <a:xfrm>
              <a:off x="8469201" y="5837435"/>
              <a:ext cx="3124294" cy="4881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687F8E9B-23C2-1743-A04E-7AECE6631E4C}"/>
                </a:ext>
              </a:extLst>
            </p:cNvPr>
            <p:cNvSpPr txBox="1"/>
            <p:nvPr/>
          </p:nvSpPr>
          <p:spPr>
            <a:xfrm>
              <a:off x="8515121" y="5873785"/>
              <a:ext cx="3032454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МУ ФЕДЕРАЛЬНОЙ</a:t>
              </a:r>
              <a:b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ПРОБИРНОЙ ПАЛАТЫ ПО СФО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D88EB08-C27C-CB47-BB8D-5D2F6B33EE15}"/>
              </a:ext>
            </a:extLst>
          </p:cNvPr>
          <p:cNvGrpSpPr/>
          <p:nvPr/>
        </p:nvGrpSpPr>
        <p:grpSpPr>
          <a:xfrm>
            <a:off x="8453998" y="6276117"/>
            <a:ext cx="3134036" cy="289756"/>
            <a:chOff x="8451859" y="6310718"/>
            <a:chExt cx="3134036" cy="289756"/>
          </a:xfrm>
        </p:grpSpPr>
        <p:sp>
          <p:nvSpPr>
            <p:cNvPr id="201" name="Прямоугольник 200">
              <a:extLst>
                <a:ext uri="{FF2B5EF4-FFF2-40B4-BE49-F238E27FC236}">
                  <a16:creationId xmlns:a16="http://schemas.microsoft.com/office/drawing/2014/main" id="{EAF48362-7944-BF41-BBF5-CAABDF79300D}"/>
                </a:ext>
              </a:extLst>
            </p:cNvPr>
            <p:cNvSpPr/>
            <p:nvPr/>
          </p:nvSpPr>
          <p:spPr>
            <a:xfrm>
              <a:off x="8451859" y="6310718"/>
              <a:ext cx="3134036" cy="2897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3784556B-8579-0641-81D0-2E68EA1063F2}"/>
                </a:ext>
              </a:extLst>
            </p:cNvPr>
            <p:cNvSpPr txBox="1"/>
            <p:nvPr/>
          </p:nvSpPr>
          <p:spPr>
            <a:xfrm>
              <a:off x="8481335" y="6328638"/>
              <a:ext cx="3075085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МИНИСТЕРСТВО СОЦИАЛЬНОЙ ПОЛИТИКИ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012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18BA03A-1FB0-574E-B995-17D8F6077508}"/>
              </a:ext>
            </a:extLst>
          </p:cNvPr>
          <p:cNvSpPr txBox="1"/>
          <p:nvPr/>
        </p:nvSpPr>
        <p:spPr>
          <a:xfrm>
            <a:off x="483717" y="757629"/>
            <a:ext cx="879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>
              <a:buClr>
                <a:srgbClr val="000000"/>
              </a:buClr>
              <a:defRPr/>
            </a:pPr>
            <a:r>
              <a:rPr lang="ru-RU" sz="20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ИТОГИ КРАЕВОГО СЕМЕЙНОГО ФЕСТИВАЛЯ В ЦИФРАХ</a:t>
            </a:r>
          </a:p>
        </p:txBody>
      </p:sp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4E4D20FE-890F-E442-A5E3-074949F816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993183"/>
              </p:ext>
            </p:extLst>
          </p:nvPr>
        </p:nvGraphicFramePr>
        <p:xfrm>
          <a:off x="587375" y="3571876"/>
          <a:ext cx="11017255" cy="29892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3451">
                  <a:extLst>
                    <a:ext uri="{9D8B030D-6E8A-4147-A177-3AD203B41FA5}">
                      <a16:colId xmlns:a16="http://schemas.microsoft.com/office/drawing/2014/main" val="1066624335"/>
                    </a:ext>
                  </a:extLst>
                </a:gridCol>
                <a:gridCol w="2203451">
                  <a:extLst>
                    <a:ext uri="{9D8B030D-6E8A-4147-A177-3AD203B41FA5}">
                      <a16:colId xmlns:a16="http://schemas.microsoft.com/office/drawing/2014/main" val="117281753"/>
                    </a:ext>
                  </a:extLst>
                </a:gridCol>
                <a:gridCol w="2203451">
                  <a:extLst>
                    <a:ext uri="{9D8B030D-6E8A-4147-A177-3AD203B41FA5}">
                      <a16:colId xmlns:a16="http://schemas.microsoft.com/office/drawing/2014/main" val="2059970284"/>
                    </a:ext>
                  </a:extLst>
                </a:gridCol>
                <a:gridCol w="2203451">
                  <a:extLst>
                    <a:ext uri="{9D8B030D-6E8A-4147-A177-3AD203B41FA5}">
                      <a16:colId xmlns:a16="http://schemas.microsoft.com/office/drawing/2014/main" val="220254752"/>
                    </a:ext>
                  </a:extLst>
                </a:gridCol>
                <a:gridCol w="2203451">
                  <a:extLst>
                    <a:ext uri="{9D8B030D-6E8A-4147-A177-3AD203B41FA5}">
                      <a16:colId xmlns:a16="http://schemas.microsoft.com/office/drawing/2014/main" val="3872870496"/>
                    </a:ext>
                  </a:extLst>
                </a:gridCol>
              </a:tblGrid>
              <a:tr h="448389">
                <a:tc>
                  <a:txBody>
                    <a:bodyPr/>
                    <a:lstStyle/>
                    <a:p>
                      <a:pPr algn="ctr"/>
                      <a:endParaRPr lang="ru-RU" sz="1900" b="0" dirty="0"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E2D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2020 г.</a:t>
                      </a:r>
                    </a:p>
                  </a:txBody>
                  <a:tcPr anchor="ctr">
                    <a:solidFill>
                      <a:srgbClr val="0E2D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2021 г.</a:t>
                      </a:r>
                    </a:p>
                  </a:txBody>
                  <a:tcPr anchor="ctr">
                    <a:solidFill>
                      <a:srgbClr val="0E2D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2022 г.</a:t>
                      </a:r>
                    </a:p>
                  </a:txBody>
                  <a:tcPr anchor="ctr">
                    <a:solidFill>
                      <a:srgbClr val="0E2D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2023 г.</a:t>
                      </a:r>
                    </a:p>
                  </a:txBody>
                  <a:tcPr anchor="ctr">
                    <a:solidFill>
                      <a:srgbClr val="0E2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04968"/>
                  </a:ext>
                </a:extLst>
              </a:tr>
              <a:tr h="709951">
                <a:tc>
                  <a:txBody>
                    <a:bodyPr/>
                    <a:lstStyle/>
                    <a:p>
                      <a:pPr marL="182563" indent="0">
                        <a:tabLst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Муниципальные образования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724587"/>
                  </a:ext>
                </a:extLst>
              </a:tr>
              <a:tr h="411023">
                <a:tc>
                  <a:txBody>
                    <a:bodyPr/>
                    <a:lstStyle/>
                    <a:p>
                      <a:pPr marL="182563" indent="0">
                        <a:tabLst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Соорганизаторы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525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930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990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&gt; 1 600/800*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94813"/>
                  </a:ext>
                </a:extLst>
              </a:tr>
              <a:tr h="709951">
                <a:tc>
                  <a:txBody>
                    <a:bodyPr/>
                    <a:lstStyle/>
                    <a:p>
                      <a:pPr marL="182563" indent="0">
                        <a:tabLst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Очные мероприятия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1 458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&gt; 2 500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&gt; 4 400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4 600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555550"/>
                  </a:ext>
                </a:extLst>
              </a:tr>
              <a:tr h="709951">
                <a:tc>
                  <a:txBody>
                    <a:bodyPr/>
                    <a:lstStyle/>
                    <a:p>
                      <a:pPr marL="182563" indent="0">
                        <a:tabLst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Участники мероприятий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&gt; 29 000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&gt; 53 000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&gt; 77 000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80 000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03039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C0074B-B400-E04A-A2D4-1B18146CD0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6" t="10186" r="3097" b="60984"/>
          <a:stretch/>
        </p:blipFill>
        <p:spPr>
          <a:xfrm>
            <a:off x="587375" y="1145383"/>
            <a:ext cx="11017251" cy="2271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A52ACF-D8F7-784B-BF80-F5FB472F7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326" y="5423285"/>
            <a:ext cx="1499644" cy="187548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80971-71F1-4CCC-8BA6-92A77E3B0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367" y="1"/>
            <a:ext cx="2413635" cy="34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3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3;p30"/>
          <p:cNvSpPr/>
          <p:nvPr/>
        </p:nvSpPr>
        <p:spPr>
          <a:xfrm rot="16200000">
            <a:off x="5671457" y="-5671459"/>
            <a:ext cx="849087" cy="12192003"/>
          </a:xfrm>
          <a:prstGeom prst="rect">
            <a:avLst/>
          </a:prstGeom>
          <a:solidFill>
            <a:srgbClr val="0E2D69"/>
          </a:solidFill>
          <a:ln>
            <a:solidFill>
              <a:srgbClr val="1E7BB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382F8-2131-48E6-A7BE-93329690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90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Организационная структура фестиваля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E3F479A-A9AA-4031-BF43-0F1F5A56C229}"/>
              </a:ext>
            </a:extLst>
          </p:cNvPr>
          <p:cNvSpPr/>
          <p:nvPr/>
        </p:nvSpPr>
        <p:spPr>
          <a:xfrm>
            <a:off x="3714307" y="1269785"/>
            <a:ext cx="3960037" cy="642680"/>
          </a:xfrm>
          <a:prstGeom prst="roundRect">
            <a:avLst/>
          </a:prstGeom>
          <a:solidFill>
            <a:srgbClr val="0E2D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prstClr val="white"/>
                </a:solidFill>
                <a:latin typeface="Calibri"/>
                <a:sym typeface="Arial"/>
              </a:rPr>
              <a:t>РЦФГ,</a:t>
            </a:r>
          </a:p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prstClr val="white"/>
                </a:solidFill>
                <a:latin typeface="Calibri"/>
                <a:sym typeface="Arial"/>
              </a:rPr>
              <a:t>Министерство образования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EC78709-B3E6-4B62-838E-6C9CEC8CDBE0}"/>
              </a:ext>
            </a:extLst>
          </p:cNvPr>
          <p:cNvSpPr/>
          <p:nvPr/>
        </p:nvSpPr>
        <p:spPr>
          <a:xfrm>
            <a:off x="533991" y="2333163"/>
            <a:ext cx="3945851" cy="26725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srgbClr val="4472C4">
                    <a:lumMod val="75000"/>
                  </a:srgbClr>
                </a:solidFill>
                <a:latin typeface="Calibri"/>
                <a:sym typeface="Arial"/>
              </a:rPr>
              <a:t>Министерство финансов</a:t>
            </a:r>
          </a:p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srgbClr val="4472C4">
                    <a:lumMod val="75000"/>
                  </a:srgbClr>
                </a:solidFill>
                <a:latin typeface="Calibri"/>
                <a:sym typeface="Arial"/>
              </a:rPr>
              <a:t>Центральный банк РФ</a:t>
            </a:r>
          </a:p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srgbClr val="4472C4">
                    <a:lumMod val="75000"/>
                  </a:srgbClr>
                </a:solidFill>
                <a:latin typeface="Calibri"/>
                <a:sym typeface="Arial"/>
              </a:rPr>
              <a:t>УФНС</a:t>
            </a:r>
          </a:p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srgbClr val="4472C4">
                    <a:lumMod val="75000"/>
                  </a:srgbClr>
                </a:solidFill>
                <a:latin typeface="Calibri"/>
                <a:sym typeface="Arial"/>
              </a:rPr>
              <a:t>ГУ МВД</a:t>
            </a:r>
          </a:p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srgbClr val="4472C4">
                    <a:lumMod val="75000"/>
                  </a:srgbClr>
                </a:solidFill>
                <a:latin typeface="Calibri"/>
                <a:sym typeface="Arial"/>
              </a:rPr>
              <a:t>Роспотребнадзор</a:t>
            </a:r>
          </a:p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srgbClr val="4472C4">
                    <a:lumMod val="75000"/>
                  </a:srgbClr>
                </a:solidFill>
                <a:latin typeface="Calibri"/>
                <a:sym typeface="Arial"/>
              </a:rPr>
              <a:t>Пробирная палата</a:t>
            </a:r>
          </a:p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srgbClr val="4472C4">
                    <a:lumMod val="75000"/>
                  </a:srgbClr>
                </a:solidFill>
                <a:latin typeface="Calibri"/>
                <a:sym typeface="Arial"/>
              </a:rPr>
              <a:t>Коммерческие банки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F79133D-C318-48B8-B266-E4A1CCE5867A}"/>
              </a:ext>
            </a:extLst>
          </p:cNvPr>
          <p:cNvSpPr/>
          <p:nvPr/>
        </p:nvSpPr>
        <p:spPr>
          <a:xfrm>
            <a:off x="6095999" y="2361859"/>
            <a:ext cx="4791740" cy="6426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srgbClr val="4472C4">
                    <a:lumMod val="75000"/>
                  </a:srgbClr>
                </a:solidFill>
                <a:latin typeface="Calibri"/>
                <a:sym typeface="Arial"/>
              </a:rPr>
              <a:t>Кураторы</a:t>
            </a:r>
          </a:p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srgbClr val="4472C4">
                    <a:lumMod val="75000"/>
                  </a:srgbClr>
                </a:solidFill>
                <a:latin typeface="Calibri"/>
                <a:sym typeface="Arial"/>
              </a:rPr>
              <a:t>в муниципалитетах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A041B60-5137-4141-AA3D-70A2754F51FB}"/>
              </a:ext>
            </a:extLst>
          </p:cNvPr>
          <p:cNvSpPr/>
          <p:nvPr/>
        </p:nvSpPr>
        <p:spPr>
          <a:xfrm>
            <a:off x="4970130" y="4134057"/>
            <a:ext cx="2764465" cy="6426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srgbClr val="4472C4">
                    <a:lumMod val="75000"/>
                  </a:srgbClr>
                </a:solidFill>
                <a:latin typeface="Calibri"/>
                <a:sym typeface="Arial"/>
              </a:rPr>
              <a:t>Партнеры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42875C3-B1A5-42F6-BEEF-849101E16885}"/>
              </a:ext>
            </a:extLst>
          </p:cNvPr>
          <p:cNvSpPr/>
          <p:nvPr/>
        </p:nvSpPr>
        <p:spPr>
          <a:xfrm>
            <a:off x="8425712" y="4134057"/>
            <a:ext cx="2764465" cy="6426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srgbClr val="4472C4">
                    <a:lumMod val="75000"/>
                  </a:srgbClr>
                </a:solidFill>
                <a:latin typeface="Calibri"/>
                <a:sym typeface="Arial"/>
              </a:rPr>
              <a:t>Соорганизаторы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9552694-0954-4C72-870E-66AE6BA5A9A3}"/>
              </a:ext>
            </a:extLst>
          </p:cNvPr>
          <p:cNvSpPr/>
          <p:nvPr/>
        </p:nvSpPr>
        <p:spPr>
          <a:xfrm>
            <a:off x="533991" y="5678843"/>
            <a:ext cx="10901916" cy="6426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>
                <a:solidFill>
                  <a:srgbClr val="4472C4">
                    <a:lumMod val="75000"/>
                  </a:srgbClr>
                </a:solidFill>
                <a:latin typeface="Calibri"/>
                <a:sym typeface="Arial"/>
              </a:rPr>
              <a:t>УЧАСТНИКИ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7E45EA9-C06B-4E9A-B2C5-A304C53AB1A5}"/>
              </a:ext>
            </a:extLst>
          </p:cNvPr>
          <p:cNvCxnSpPr/>
          <p:nvPr/>
        </p:nvCxnSpPr>
        <p:spPr>
          <a:xfrm>
            <a:off x="4007293" y="1901203"/>
            <a:ext cx="0" cy="4463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E4F0232-D95F-46A2-A642-E0095F8A4E10}"/>
              </a:ext>
            </a:extLst>
          </p:cNvPr>
          <p:cNvCxnSpPr/>
          <p:nvPr/>
        </p:nvCxnSpPr>
        <p:spPr>
          <a:xfrm>
            <a:off x="7371907" y="1901203"/>
            <a:ext cx="0" cy="460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8A61725-BDA1-4735-8EDA-C0016CBC3603}"/>
              </a:ext>
            </a:extLst>
          </p:cNvPr>
          <p:cNvCxnSpPr>
            <a:cxnSpLocks/>
          </p:cNvCxnSpPr>
          <p:nvPr/>
        </p:nvCxnSpPr>
        <p:spPr>
          <a:xfrm>
            <a:off x="5549013" y="1912465"/>
            <a:ext cx="0" cy="22215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F9AD2E6-4A34-4C89-868B-14126791D8E4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807944" y="3004539"/>
            <a:ext cx="0" cy="11295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8DA1F6A-F9AE-4839-B1DD-D9D6B6A48E9C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9807944" y="4776738"/>
            <a:ext cx="0" cy="902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56605FD6-6445-4C0B-8CA1-9AB4F4068FC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479841" y="4455397"/>
            <a:ext cx="490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DD2F9DB1-06B4-4A24-84AD-40B986EAA4FE}"/>
              </a:ext>
            </a:extLst>
          </p:cNvPr>
          <p:cNvCxnSpPr>
            <a:cxnSpLocks/>
          </p:cNvCxnSpPr>
          <p:nvPr/>
        </p:nvCxnSpPr>
        <p:spPr>
          <a:xfrm>
            <a:off x="6372447" y="4776738"/>
            <a:ext cx="0" cy="902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2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42949A0-46E9-4D4A-88B9-99E9DE4C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011" y="440084"/>
            <a:ext cx="8851696" cy="777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ФЕСТИВАЛЯ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153002EB-AB0A-4FCB-AEE3-C569958A0C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788" y="2379663"/>
            <a:ext cx="11161453" cy="374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ko-KR" sz="2400" b="1" dirty="0">
                <a:solidFill>
                  <a:srgbClr val="0F2C68"/>
                </a:solidFill>
              </a:rPr>
              <a:t>Формат</a:t>
            </a:r>
            <a:r>
              <a:rPr lang="ru-RU" altLang="ko-KR" sz="2400" dirty="0"/>
              <a:t> – онлайн и очный</a:t>
            </a:r>
          </a:p>
          <a:p>
            <a:pPr algn="ctr">
              <a:lnSpc>
                <a:spcPct val="150000"/>
              </a:lnSpc>
            </a:pPr>
            <a:r>
              <a:rPr lang="ru-RU" altLang="ko-KR" sz="2400" b="1" dirty="0">
                <a:solidFill>
                  <a:srgbClr val="0F2C68"/>
                </a:solidFill>
              </a:rPr>
              <a:t>7-13 октября 2024</a:t>
            </a:r>
          </a:p>
          <a:p>
            <a:pPr algn="ctr">
              <a:lnSpc>
                <a:spcPct val="150000"/>
              </a:lnSpc>
            </a:pPr>
            <a:r>
              <a:rPr lang="ru-RU" altLang="ko-KR" sz="2400" b="1" dirty="0">
                <a:solidFill>
                  <a:srgbClr val="0F2C68"/>
                </a:solidFill>
              </a:rPr>
              <a:t>Целевая аудитория: </a:t>
            </a:r>
            <a:r>
              <a:rPr lang="ru-RU" altLang="ko-KR" sz="2400" dirty="0"/>
              <a:t>дошкольники, школьники, студенты СПО, их родители, педагоги.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1A1FCBF-9B82-495E-9738-6580905E2E98}"/>
              </a:ext>
            </a:extLst>
          </p:cNvPr>
          <p:cNvSpPr/>
          <p:nvPr/>
        </p:nvSpPr>
        <p:spPr>
          <a:xfrm>
            <a:off x="6096001" y="2400330"/>
            <a:ext cx="55102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! Предоставление готовых </a:t>
            </a:r>
          </a:p>
          <a:p>
            <a:pPr algn="ctr"/>
            <a:r>
              <a:rPr lang="ru-RU" sz="3200" b="1" dirty="0"/>
              <a:t>методических материалов </a:t>
            </a:r>
          </a:p>
          <a:p>
            <a:pPr algn="ctr"/>
            <a:r>
              <a:rPr lang="ru-RU" sz="3200" b="1" dirty="0"/>
              <a:t>для педагогов и </a:t>
            </a:r>
          </a:p>
          <a:p>
            <a:pPr algn="ctr"/>
            <a:r>
              <a:rPr lang="ru-RU" sz="3200" b="1" dirty="0"/>
              <a:t>организаторов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4562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C1FE3D-6F56-4F86-BDE2-A1AE91A99C80}"/>
              </a:ext>
            </a:extLst>
          </p:cNvPr>
          <p:cNvSpPr/>
          <p:nvPr/>
        </p:nvSpPr>
        <p:spPr>
          <a:xfrm>
            <a:off x="815413" y="1433659"/>
            <a:ext cx="3168352" cy="3819544"/>
          </a:xfrm>
          <a:prstGeom prst="rect">
            <a:avLst/>
          </a:prstGeom>
          <a:solidFill>
            <a:srgbClr val="0E2D6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7F0505-2A9E-4DA3-BBC5-1E25E2C9DA8C}"/>
              </a:ext>
            </a:extLst>
          </p:cNvPr>
          <p:cNvSpPr/>
          <p:nvPr/>
        </p:nvSpPr>
        <p:spPr>
          <a:xfrm>
            <a:off x="4463818" y="1433659"/>
            <a:ext cx="3264363" cy="3819544"/>
          </a:xfrm>
          <a:prstGeom prst="rect">
            <a:avLst/>
          </a:prstGeom>
          <a:solidFill>
            <a:srgbClr val="0E2D6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0CD1C2-ED0F-44A9-AE7C-025659B4FF8B}"/>
              </a:ext>
            </a:extLst>
          </p:cNvPr>
          <p:cNvSpPr/>
          <p:nvPr/>
        </p:nvSpPr>
        <p:spPr>
          <a:xfrm>
            <a:off x="8598089" y="1433659"/>
            <a:ext cx="3168351" cy="3819544"/>
          </a:xfrm>
          <a:prstGeom prst="rect">
            <a:avLst/>
          </a:prstGeom>
          <a:solidFill>
            <a:srgbClr val="0E2D6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6D563-271C-456B-A4B7-543C005884CD}"/>
              </a:ext>
            </a:extLst>
          </p:cNvPr>
          <p:cNvSpPr txBox="1"/>
          <p:nvPr/>
        </p:nvSpPr>
        <p:spPr>
          <a:xfrm>
            <a:off x="4751852" y="1553165"/>
            <a:ext cx="2731300" cy="358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СООРГАНИЗАТОР</a:t>
            </a:r>
          </a:p>
          <a:p>
            <a:pPr algn="ctr"/>
            <a:endParaRPr lang="ru-RU" sz="1067" b="1" dirty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участник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проводит очные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интерактивные, игровые мероприятия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en-US" sz="2400" i="1" dirty="0">
                <a:solidFill>
                  <a:schemeClr val="bg1"/>
                </a:solidFill>
              </a:rPr>
              <a:t>edutainment)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7BF622-B8DA-41DE-9D6F-249557FAA40B}"/>
              </a:ext>
            </a:extLst>
          </p:cNvPr>
          <p:cNvSpPr txBox="1"/>
          <p:nvPr/>
        </p:nvSpPr>
        <p:spPr>
          <a:xfrm>
            <a:off x="8784768" y="1604797"/>
            <a:ext cx="2794991" cy="2349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ПАРТНЕР</a:t>
            </a:r>
          </a:p>
          <a:p>
            <a:pPr algn="ctr"/>
            <a:endParaRPr lang="ru-RU" sz="2667" b="1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организует и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проводит </a:t>
            </a:r>
            <a:r>
              <a:rPr lang="ru-RU" sz="2400" u="sng" dirty="0">
                <a:solidFill>
                  <a:schemeClr val="bg1"/>
                </a:solidFill>
              </a:rPr>
              <a:t>открытые очные мероприятия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0DCB78-15EC-4B16-91CC-50D91C3527B1}"/>
              </a:ext>
            </a:extLst>
          </p:cNvPr>
          <p:cNvSpPr/>
          <p:nvPr/>
        </p:nvSpPr>
        <p:spPr>
          <a:xfrm>
            <a:off x="942392" y="1581624"/>
            <a:ext cx="29018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УЧАСТНИК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организует просмотр онлайн контента для определенной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аудитории</a:t>
            </a:r>
          </a:p>
        </p:txBody>
      </p:sp>
      <p:sp>
        <p:nvSpPr>
          <p:cNvPr id="12" name="Заголовок 12">
            <a:extLst>
              <a:ext uri="{FF2B5EF4-FFF2-40B4-BE49-F238E27FC236}">
                <a16:creationId xmlns:a16="http://schemas.microsoft.com/office/drawing/2014/main" id="{A97290CA-FD80-46BA-B24C-3D63E7AD537B}"/>
              </a:ext>
            </a:extLst>
          </p:cNvPr>
          <p:cNvSpPr txBox="1">
            <a:spLocks/>
          </p:cNvSpPr>
          <p:nvPr/>
        </p:nvSpPr>
        <p:spPr>
          <a:xfrm>
            <a:off x="1300011" y="440084"/>
            <a:ext cx="8851696" cy="77702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ko-KR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ВАРИАНТЫ УЧАСТИЯ ДЛЯ ОРГАНИЗАЦИЙ</a:t>
            </a:r>
            <a:endParaRPr lang="en-US" altLang="ko-KR" sz="3200" b="1" kern="0" dirty="0">
              <a:latin typeface="HSE Sans" panose="02000000000000000000"/>
              <a:cs typeface="Arial" panose="020B0604020202020204" pitchFamily="34" charset="0"/>
            </a:endParaRP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2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3C1180-B2EC-4DF9-9BFD-AAEE6E223E28}"/>
              </a:ext>
            </a:extLst>
          </p:cNvPr>
          <p:cNvSpPr/>
          <p:nvPr/>
        </p:nvSpPr>
        <p:spPr>
          <a:xfrm>
            <a:off x="2744501" y="2618911"/>
            <a:ext cx="1455939" cy="550415"/>
          </a:xfrm>
          <a:prstGeom prst="rect">
            <a:avLst/>
          </a:prstGeom>
          <a:solidFill>
            <a:srgbClr val="0E2D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Обсуждение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ED231E-ED44-4CA1-9F50-1D61FD6A7A57}"/>
              </a:ext>
            </a:extLst>
          </p:cNvPr>
          <p:cNvSpPr/>
          <p:nvPr/>
        </p:nvSpPr>
        <p:spPr>
          <a:xfrm>
            <a:off x="4652272" y="2618913"/>
            <a:ext cx="1455939" cy="550415"/>
          </a:xfrm>
          <a:prstGeom prst="rect">
            <a:avLst/>
          </a:prstGeom>
          <a:solidFill>
            <a:srgbClr val="0E2D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Игровой сценарий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D64E77-1FC1-4662-AF8C-52455EACAB46}"/>
              </a:ext>
            </a:extLst>
          </p:cNvPr>
          <p:cNvSpPr/>
          <p:nvPr/>
        </p:nvSpPr>
        <p:spPr>
          <a:xfrm>
            <a:off x="6535625" y="2618911"/>
            <a:ext cx="1455939" cy="550415"/>
          </a:xfrm>
          <a:prstGeom prst="rect">
            <a:avLst/>
          </a:prstGeom>
          <a:solidFill>
            <a:srgbClr val="0E2D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Обратная связь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4F0C05-A746-465E-B3E6-6B6093E2094D}"/>
              </a:ext>
            </a:extLst>
          </p:cNvPr>
          <p:cNvSpPr/>
          <p:nvPr/>
        </p:nvSpPr>
        <p:spPr>
          <a:xfrm>
            <a:off x="8443397" y="2618910"/>
            <a:ext cx="3133823" cy="550415"/>
          </a:xfrm>
          <a:prstGeom prst="rect">
            <a:avLst/>
          </a:prstGeom>
          <a:solidFill>
            <a:srgbClr val="0E2D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ДЗ для семьи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E728C69-30D8-4E48-BFB1-F6F88189F36C}"/>
              </a:ext>
            </a:extLst>
          </p:cNvPr>
          <p:cNvCxnSpPr/>
          <p:nvPr/>
        </p:nvCxnSpPr>
        <p:spPr>
          <a:xfrm>
            <a:off x="2388094" y="2902996"/>
            <a:ext cx="284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5AD3B72-7F23-4C99-97C6-CC2F6C3A5999}"/>
              </a:ext>
            </a:extLst>
          </p:cNvPr>
          <p:cNvCxnSpPr/>
          <p:nvPr/>
        </p:nvCxnSpPr>
        <p:spPr>
          <a:xfrm>
            <a:off x="4299752" y="2902996"/>
            <a:ext cx="284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689AE51-A409-4C1F-A6B0-481FA3B9A51C}"/>
              </a:ext>
            </a:extLst>
          </p:cNvPr>
          <p:cNvCxnSpPr/>
          <p:nvPr/>
        </p:nvCxnSpPr>
        <p:spPr>
          <a:xfrm>
            <a:off x="6199572" y="2902996"/>
            <a:ext cx="284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6FEEFD1-0713-4211-A5F3-E4A1668C6C37}"/>
              </a:ext>
            </a:extLst>
          </p:cNvPr>
          <p:cNvCxnSpPr/>
          <p:nvPr/>
        </p:nvCxnSpPr>
        <p:spPr>
          <a:xfrm>
            <a:off x="8071282" y="2902996"/>
            <a:ext cx="284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1FB93F-A21C-4CD5-ADD0-AB108F6CA5FA}"/>
              </a:ext>
            </a:extLst>
          </p:cNvPr>
          <p:cNvSpPr/>
          <p:nvPr/>
        </p:nvSpPr>
        <p:spPr>
          <a:xfrm>
            <a:off x="2744501" y="3480481"/>
            <a:ext cx="1455939" cy="2591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Краткое обсуждение, выводы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02B8B06-C9A2-4ED7-B62D-B137B58586B8}"/>
              </a:ext>
            </a:extLst>
          </p:cNvPr>
          <p:cNvSpPr/>
          <p:nvPr/>
        </p:nvSpPr>
        <p:spPr>
          <a:xfrm>
            <a:off x="4655229" y="3492625"/>
            <a:ext cx="1455939" cy="2579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«Удачная покупка»/ «Евротур»/ «Приключения Робинзона»/ «Погоня из </a:t>
            </a:r>
            <a:r>
              <a:rPr lang="ru-RU" sz="1400" dirty="0" err="1">
                <a:solidFill>
                  <a:schemeClr val="tx1"/>
                </a:solidFill>
              </a:rPr>
              <a:t>Кортикура</a:t>
            </a:r>
            <a:r>
              <a:rPr lang="ru-RU" sz="14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12BFA1-E734-400D-99E5-8E62E5AA82DA}"/>
              </a:ext>
            </a:extLst>
          </p:cNvPr>
          <p:cNvSpPr/>
          <p:nvPr/>
        </p:nvSpPr>
        <p:spPr>
          <a:xfrm>
            <a:off x="6535625" y="3492624"/>
            <a:ext cx="1455939" cy="25796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что узнали, чему научились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14FE7D-4D20-4C7C-B2EC-97F6B4F407B1}"/>
              </a:ext>
            </a:extLst>
          </p:cNvPr>
          <p:cNvSpPr/>
          <p:nvPr/>
        </p:nvSpPr>
        <p:spPr>
          <a:xfrm>
            <a:off x="8443398" y="3493059"/>
            <a:ext cx="3133823" cy="2579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- как ведется бюджет, кто ответственный в семье за бюджет, с какими трудностями сталкивается семья при ведении бюджета;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или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- обсудить бюджет на проведение семейного праздника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C4EED-9F04-437F-BCBA-BA61902B8865}"/>
              </a:ext>
            </a:extLst>
          </p:cNvPr>
          <p:cNvSpPr txBox="1"/>
          <p:nvPr/>
        </p:nvSpPr>
        <p:spPr>
          <a:xfrm>
            <a:off x="715028" y="2012782"/>
            <a:ext cx="9330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ЦА, тема (например, 7 класс, тема «Бюджет»)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571BCDD-AFB8-42F8-8B5F-BA806D8E93FB}"/>
              </a:ext>
            </a:extLst>
          </p:cNvPr>
          <p:cNvSpPr/>
          <p:nvPr/>
        </p:nvSpPr>
        <p:spPr>
          <a:xfrm>
            <a:off x="838200" y="2618914"/>
            <a:ext cx="1455939" cy="550415"/>
          </a:xfrm>
          <a:prstGeom prst="rect">
            <a:avLst/>
          </a:prstGeom>
          <a:solidFill>
            <a:srgbClr val="0E2D69"/>
          </a:solidFill>
          <a:ln>
            <a:solidFill>
              <a:srgbClr val="234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Видео-контент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959EE08-4749-4195-AFA2-A51A4022951C}"/>
              </a:ext>
            </a:extLst>
          </p:cNvPr>
          <p:cNvSpPr/>
          <p:nvPr/>
        </p:nvSpPr>
        <p:spPr>
          <a:xfrm>
            <a:off x="838200" y="3480483"/>
            <a:ext cx="1455939" cy="2591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Серия «Реальный бюджет»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из сериала «Моя семья и другие проблемы» (5 минут)</a:t>
            </a:r>
          </a:p>
        </p:txBody>
      </p:sp>
      <p:sp>
        <p:nvSpPr>
          <p:cNvPr id="23" name="Заголовок 12">
            <a:extLst>
              <a:ext uri="{FF2B5EF4-FFF2-40B4-BE49-F238E27FC236}">
                <a16:creationId xmlns:a16="http://schemas.microsoft.com/office/drawing/2014/main" id="{CAA19E8F-C7EA-4DB7-A8B1-AE51480B27EB}"/>
              </a:ext>
            </a:extLst>
          </p:cNvPr>
          <p:cNvSpPr txBox="1">
            <a:spLocks/>
          </p:cNvSpPr>
          <p:nvPr/>
        </p:nvSpPr>
        <p:spPr>
          <a:xfrm>
            <a:off x="1300011" y="440084"/>
            <a:ext cx="8851696" cy="77702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СХЕМА МЕРОПРИЯТИЯ СООРГАНИЗАТОРА</a:t>
            </a:r>
          </a:p>
          <a:p>
            <a:endParaRPr lang="en-US" altLang="ko-KR" sz="3200" b="1" kern="0" dirty="0">
              <a:latin typeface="HSE Sans" panose="02000000000000000000"/>
              <a:cs typeface="Arial" panose="020B0604020202020204" pitchFamily="34" charset="0"/>
            </a:endParaRP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 txBox="1">
            <a:spLocks noGrp="1"/>
          </p:cNvSpPr>
          <p:nvPr>
            <p:ph type="ctrTitle" idx="4"/>
          </p:nvPr>
        </p:nvSpPr>
        <p:spPr>
          <a:xfrm>
            <a:off x="1175657" y="127681"/>
            <a:ext cx="9280183" cy="65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ru-RU" sz="4267" b="1" dirty="0" err="1">
                <a:latin typeface="HSE Sans" panose="02000000000000000000"/>
              </a:rPr>
              <a:t>Общекраевые</a:t>
            </a:r>
            <a:r>
              <a:rPr lang="ru-RU" sz="4267" b="1" dirty="0">
                <a:latin typeface="HSE Sans" panose="02000000000000000000"/>
              </a:rPr>
              <a:t> активности в 2023 году</a:t>
            </a:r>
            <a:endParaRPr sz="4267" b="1" dirty="0">
              <a:latin typeface="HSE Sans" panose="02000000000000000000"/>
            </a:endParaRPr>
          </a:p>
        </p:txBody>
      </p:sp>
      <p:sp>
        <p:nvSpPr>
          <p:cNvPr id="359" name="Google Shape;359;p39"/>
          <p:cNvSpPr txBox="1">
            <a:spLocks noGrp="1"/>
          </p:cNvSpPr>
          <p:nvPr>
            <p:ph type="ctrTitle"/>
          </p:nvPr>
        </p:nvSpPr>
        <p:spPr>
          <a:xfrm>
            <a:off x="4999667" y="5933296"/>
            <a:ext cx="3109432" cy="63757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152396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Конкурс комиксов 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«Финансовая смекалка»</a:t>
            </a:r>
          </a:p>
        </p:txBody>
      </p:sp>
      <p:sp>
        <p:nvSpPr>
          <p:cNvPr id="17" name="Google Shape;359;p39"/>
          <p:cNvSpPr txBox="1">
            <a:spLocks noGrp="1"/>
          </p:cNvSpPr>
          <p:nvPr>
            <p:ph type="ctrTitle"/>
          </p:nvPr>
        </p:nvSpPr>
        <p:spPr>
          <a:xfrm>
            <a:off x="4290829" y="1995077"/>
            <a:ext cx="2900899" cy="5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152396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Конкурс кошельков 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«Мастер кошелька»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5AD8D0-8EA5-4258-8175-0AE0DA786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92" y="1050989"/>
            <a:ext cx="3751577" cy="56427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82950B-0768-4F9A-B44C-E7A29D0250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7014"/>
          <a:stretch/>
        </p:blipFill>
        <p:spPr>
          <a:xfrm>
            <a:off x="249121" y="1050989"/>
            <a:ext cx="4199139" cy="42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11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652</Words>
  <Application>Microsoft Office PowerPoint</Application>
  <PresentationFormat>Широкоэкранный</PresentationFormat>
  <Paragraphs>160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Malgun Gothic</vt:lpstr>
      <vt:lpstr>Arial</vt:lpstr>
      <vt:lpstr>Calibri</vt:lpstr>
      <vt:lpstr>Calibri Light</vt:lpstr>
      <vt:lpstr>Garamond</vt:lpstr>
      <vt:lpstr>HSE Sans</vt:lpstr>
      <vt:lpstr>Roboto</vt:lpstr>
      <vt:lpstr>Office Theme</vt:lpstr>
      <vt:lpstr>Тема Office</vt:lpstr>
      <vt:lpstr>Краевой семейный финансовый фестиваль: лучшие практики</vt:lpstr>
      <vt:lpstr>Сценарий вебинара</vt:lpstr>
      <vt:lpstr>Презентация PowerPoint</vt:lpstr>
      <vt:lpstr>Презентация PowerPoint</vt:lpstr>
      <vt:lpstr>Организационная структура фестиваля</vt:lpstr>
      <vt:lpstr>ОСОБЕННОСТИ ФЕСТИВАЛЯ</vt:lpstr>
      <vt:lpstr>Презентация PowerPoint</vt:lpstr>
      <vt:lpstr>Презентация PowerPoint</vt:lpstr>
      <vt:lpstr>Общекраевые активности в 2023 году</vt:lpstr>
      <vt:lpstr>Презентация PowerPoint</vt:lpstr>
      <vt:lpstr>Презентация PowerPoint</vt:lpstr>
      <vt:lpstr>Программа фестиваля</vt:lpstr>
      <vt:lpstr>Презентация PowerPoint</vt:lpstr>
      <vt:lpstr>                                          Спасибо за внимание!   www.rcfg24.ru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Красноусов Сергей Дмитриевич</cp:lastModifiedBy>
  <cp:revision>34</cp:revision>
  <cp:lastPrinted>2021-11-11T13:08:42Z</cp:lastPrinted>
  <dcterms:created xsi:type="dcterms:W3CDTF">2021-11-11T08:52:47Z</dcterms:created>
  <dcterms:modified xsi:type="dcterms:W3CDTF">2024-04-16T06:04:21Z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