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Lst>
  <p:sldSz cx="12192000" cy="6858000"/>
  <p:notesSz cx="6858000" cy="9144000"/>
  <p:defaultTex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p15:clr>
            <a:srgbClr val="A4A3A4"/>
          </p15:clr>
        </p15:guide>
        <p15:guide id="2" orient="horz" pos="913">
          <p15:clr>
            <a:srgbClr val="A4A3A4"/>
          </p15:clr>
        </p15:guide>
        <p15:guide id="3" pos="325">
          <p15:clr>
            <a:srgbClr val="A4A3A4"/>
          </p15:clr>
        </p15:guide>
        <p15:guide id="4" pos="1209">
          <p15:clr>
            <a:srgbClr val="A4A3A4"/>
          </p15:clr>
        </p15:guide>
        <p15:guide id="5" pos="2955">
          <p15:clr>
            <a:srgbClr val="A4A3A4"/>
          </p15:clr>
        </p15:guide>
        <p15:guide id="6" pos="2071">
          <p15:clr>
            <a:srgbClr val="A4A3A4"/>
          </p15:clr>
        </p15:guide>
        <p15:guide id="7" pos="3840">
          <p15:clr>
            <a:srgbClr val="A4A3A4"/>
          </p15:clr>
        </p15:guide>
        <p15:guide id="8" pos="4702">
          <p15:clr>
            <a:srgbClr val="A4A3A4"/>
          </p15:clr>
        </p15:guide>
        <p15:guide id="9" pos="5586">
          <p15:clr>
            <a:srgbClr val="A4A3A4"/>
          </p15:clr>
        </p15:guide>
        <p15:guide id="10" pos="7333">
          <p15:clr>
            <a:srgbClr val="A4A3A4"/>
          </p15:clr>
        </p15:guide>
        <p15:guide id="11" pos="64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678" y="78"/>
      </p:cViewPr>
      <p:guideLst>
        <p:guide orient="horz" pos="3952"/>
        <p:guide orient="horz" pos="913"/>
        <p:guide pos="325"/>
        <p:guide pos="1209"/>
        <p:guide pos="2955"/>
        <p:guide pos="2071"/>
        <p:guide pos="3840"/>
        <p:guide pos="4702"/>
        <p:guide pos="5586"/>
        <p:guide pos="7333"/>
        <p:guide pos="64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3261BF4-8B2C-784B-9959-B59A059012C3}" type="datetimeFigureOut">
              <a:rPr lang="ru-RU"/>
              <a:t>16.04.2024</a:t>
            </a:fld>
            <a:endParaRPr/>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6C748903-8EB5-294E-A216-6B54B0368783}" type="slidenum">
              <a:rPr/>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0244125-616E-1245-90EB-D23A4CA74675}"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F2CDCCA-AC83-8A5D-EB7B-7BF08DE54E10}"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0D9F08D-B1E6-1BFC-2F22-F32E43867EE3}"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9F0D063-2F4C-0CEC-B442-31C7239E035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DF15AC8-E9A7-2B6C-981E-0EE194844D40}"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800D931-2F78-48C1-8F12-8FB91F33BD4E}"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8D860D8-E54A-C4FE-E178-E2AB3FB499F2}"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BFDD8E6-A5CC-394A-0B6F-E1052D1829C1}"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A28AD29-DDC2-553E-DA0E-0865D2876A43}"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AAFA4B1-38A8-7A87-01D2-7FD0E91B82FC}"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08354021" name="Slide Image Placeholder 1"/>
          <p:cNvSpPr>
            <a:spLocks noGrp="1" noRot="1" noChangeAspect="1"/>
          </p:cNvSpPr>
          <p:nvPr>
            <p:ph type="sldImg"/>
          </p:nvPr>
        </p:nvSpPr>
        <p:spPr bwMode="auto"/>
      </p:sp>
      <p:sp>
        <p:nvSpPr>
          <p:cNvPr id="1893154972" name="Notes Placeholder 2"/>
          <p:cNvSpPr>
            <a:spLocks noGrp="1"/>
          </p:cNvSpPr>
          <p:nvPr>
            <p:ph type="body" idx="1"/>
          </p:nvPr>
        </p:nvSpPr>
        <p:spPr bwMode="auto"/>
        <p:txBody>
          <a:bodyPr/>
          <a:lstStyle/>
          <a:p>
            <a:pPr>
              <a:defRPr/>
            </a:pPr>
            <a:endParaRPr/>
          </a:p>
        </p:txBody>
      </p:sp>
      <p:sp>
        <p:nvSpPr>
          <p:cNvPr id="926324780" name="Slide Number Placeholder 3"/>
          <p:cNvSpPr>
            <a:spLocks noGrp="1"/>
          </p:cNvSpPr>
          <p:nvPr>
            <p:ph type="sldNum" sz="quarter" idx="10"/>
          </p:nvPr>
        </p:nvSpPr>
        <p:spPr bwMode="auto"/>
        <p:txBody>
          <a:bodyPr/>
          <a:lstStyle/>
          <a:p>
            <a:pPr>
              <a:defRPr/>
            </a:pPr>
            <a:fld id="{DD7E94CC-5156-4EB0-21D7-A7D2C7B9EB67}"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0BEC61-0A3F-C94F-EE79-F8D3202273F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BEE5D9B-EB4C-B0BA-4A53-24BA4F4738B7}"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BEE5D9B-EB4C-B0BA-4A53-24BA4F4738B7}" type="slidenum">
              <a:rPr/>
              <a:t>21</a:t>
            </a:fld>
            <a:endParaRPr/>
          </a:p>
        </p:txBody>
      </p:sp>
    </p:spTree>
    <p:extLst>
      <p:ext uri="{BB962C8B-B14F-4D97-AF65-F5344CB8AC3E}">
        <p14:creationId xmlns:p14="http://schemas.microsoft.com/office/powerpoint/2010/main" val="168765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9C4007F-67B0-E36B-2C47-851FCB5088A3}" type="slidenum">
              <a:rPr/>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7CD3053-0467-A394-87C1-0CAC1E6EDD6A}"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A7C3F51-6491-5DE5-18D0-20C3489147C3}"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76B671-657B-7D39-30F3-B69A454A0F42}"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048675-83C0-CD36-DCF6-38868038B6C6}"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9223999-2F5E-7BAB-F0E1-02E9AFFAC1C8}"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88BA4FA-4860-FBB7-12A9-EBC36F3E11FF}"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A61F565-0CA6-023A-5AD0-12E3458BC55B}"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Обложка">
    <p:bg>
      <p:bgPr>
        <a:blipFill>
          <a:blip r:embed="rId2">
            <a:lum/>
          </a:blip>
          <a:stretch/>
        </a:blipFill>
        <a:effectLst/>
      </p:bgPr>
    </p:bg>
    <p:spTree>
      <p:nvGrpSpPr>
        <p:cNvPr id="1" name=""/>
        <p:cNvGrpSpPr/>
        <p:nvPr/>
      </p:nvGrpSpPr>
      <p:grpSpPr bwMode="auto">
        <a:xfrm>
          <a:off x="0" y="0"/>
          <a:ext cx="0" cy="0"/>
          <a:chOff x="0" y="0"/>
          <a:chExt cx="0" cy="0"/>
        </a:xfrm>
      </p:grpSpPr>
      <p:pic>
        <p:nvPicPr>
          <p:cNvPr id="7" name="Picture 28" descr="A blue circle with white text&#10;&#10;Description automatically generated with low confidence"/>
          <p:cNvPicPr>
            <a:picLocks noChangeAspect="1"/>
          </p:cNvPicPr>
          <p:nvPr userDrawn="1"/>
        </p:nvPicPr>
        <p:blipFill>
          <a:blip r:embed="rId3"/>
          <a:stretch/>
        </p:blipFill>
        <p:spPr bwMode="auto">
          <a:xfrm>
            <a:off x="1013859" y="962173"/>
            <a:ext cx="886499" cy="886499"/>
          </a:xfrm>
          <a:prstGeom prst="rect">
            <a:avLst/>
          </a:prstGeom>
        </p:spPr>
      </p:pic>
      <p:cxnSp>
        <p:nvCxnSpPr>
          <p:cNvPr id="11" name="Straight Connector 48"/>
          <p:cNvCxnSpPr>
            <a:cxnSpLocks/>
          </p:cNvCxnSpPr>
          <p:nvPr userDrawn="1"/>
        </p:nvCxnSpPr>
        <p:spPr bwMode="auto">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p:cNvCxnSpPr>
            <a:cxnSpLocks/>
          </p:cNvCxnSpPr>
          <p:nvPr userDrawn="1"/>
        </p:nvCxnSpPr>
        <p:spPr bwMode="auto">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p:cNvCxnSpPr>
            <a:cxnSpLocks/>
          </p:cNvCxnSpPr>
          <p:nvPr userDrawn="1"/>
        </p:nvCxnSpPr>
        <p:spPr bwMode="auto">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p:cNvSpPr>
            <a:spLocks noGrp="1"/>
          </p:cNvSpPr>
          <p:nvPr>
            <p:ph type="title" hasCustomPrompt="1"/>
          </p:nvPr>
        </p:nvSpPr>
        <p:spPr bwMode="auto">
          <a:xfrm>
            <a:off x="1027967" y="2404670"/>
            <a:ext cx="7634059" cy="1978323"/>
          </a:xfrm>
        </p:spPr>
        <p:txBody>
          <a:bodyPr lIns="0" tIns="0" rIns="0" bIns="0" anchor="t">
            <a:normAutofit/>
          </a:bodyPr>
          <a:lstStyle>
            <a:lvl1pPr>
              <a:lnSpc>
                <a:spcPct val="100000"/>
              </a:lnSpc>
              <a:defRPr sz="4300" b="0" i="0">
                <a:solidFill>
                  <a:srgbClr val="0E2D69"/>
                </a:solidFill>
                <a:latin typeface="HSE Sans"/>
              </a:defRPr>
            </a:lvl1pPr>
          </a:lstStyle>
          <a:p>
            <a:pPr>
              <a:defRPr/>
            </a:pPr>
            <a:r>
              <a:rPr lang="ru-RU" sz="4400">
                <a:solidFill>
                  <a:srgbClr val="102D69"/>
                </a:solidFill>
                <a:latin typeface="HSE Sans"/>
              </a:rPr>
              <a:t>Название презентации</a:t>
            </a:r>
            <a:br>
              <a:rPr lang="ru-RU" sz="4400">
                <a:solidFill>
                  <a:srgbClr val="102D69"/>
                </a:solidFill>
                <a:latin typeface="HSE Sans"/>
              </a:rPr>
            </a:br>
            <a:r>
              <a:rPr lang="ru-RU" sz="4400">
                <a:solidFill>
                  <a:srgbClr val="102D69"/>
                </a:solidFill>
                <a:latin typeface="HSE Sans"/>
              </a:rPr>
              <a:t>может быть набрано в две </a:t>
            </a:r>
            <a:br>
              <a:rPr lang="ru-RU" sz="4400">
                <a:solidFill>
                  <a:srgbClr val="102D69"/>
                </a:solidFill>
                <a:latin typeface="HSE Sans"/>
              </a:rPr>
            </a:br>
            <a:r>
              <a:rPr lang="ru-RU" sz="4400">
                <a:solidFill>
                  <a:srgbClr val="102D69"/>
                </a:solidFill>
                <a:latin typeface="HSE Sans"/>
              </a:rPr>
              <a:t>или три строки (43 </a:t>
            </a:r>
            <a:r>
              <a:rPr lang="en-GB" sz="4400">
                <a:solidFill>
                  <a:srgbClr val="102D69"/>
                </a:solidFill>
                <a:latin typeface="HSE Sans"/>
              </a:rPr>
              <a:t>pt)</a:t>
            </a:r>
            <a:endParaRPr lang="ru-RU" sz="4400">
              <a:solidFill>
                <a:srgbClr val="102D69"/>
              </a:solidFill>
              <a:latin typeface="HSE Sans"/>
            </a:endParaRPr>
          </a:p>
        </p:txBody>
      </p:sp>
      <p:sp>
        <p:nvSpPr>
          <p:cNvPr id="20" name="Текст 19"/>
          <p:cNvSpPr>
            <a:spLocks noGrp="1"/>
          </p:cNvSpPr>
          <p:nvPr>
            <p:ph type="body" sz="quarter" idx="10" hasCustomPrompt="1"/>
          </p:nvPr>
        </p:nvSpPr>
        <p:spPr bwMode="auto">
          <a:xfrm>
            <a:off x="2074947" y="1187841"/>
            <a:ext cx="3848717" cy="435163"/>
          </a:xfrm>
        </p:spPr>
        <p:txBody>
          <a:bodyPr lIns="0" tIns="0" rIns="0" bIns="0" anchor="t">
            <a:noAutofit/>
          </a:bodyPr>
          <a:lstStyle>
            <a:lvl1pPr marL="0" indent="0" algn="l">
              <a:lnSpc>
                <a:spcPct val="100000"/>
              </a:lnSpc>
              <a:spcBef>
                <a:spcPts val="0"/>
              </a:spcBef>
              <a:buNone/>
              <a:defRPr sz="1600" b="0" i="0">
                <a:latin typeface="HSE Sans"/>
              </a:defRPr>
            </a:lvl1pPr>
            <a:lvl2pPr marL="457200" indent="0" algn="l">
              <a:buNone/>
              <a:defRPr sz="1600" b="0" i="0">
                <a:latin typeface="HSE Sans"/>
              </a:defRPr>
            </a:lvl2pPr>
            <a:lvl3pPr marL="914400" indent="0" algn="l">
              <a:buNone/>
              <a:defRPr sz="1600" b="0" i="0">
                <a:latin typeface="HSE Sans"/>
              </a:defRPr>
            </a:lvl3pPr>
            <a:lvl4pPr marL="1371600" indent="0" algn="l">
              <a:buNone/>
              <a:defRPr sz="1600" b="0" i="0">
                <a:latin typeface="HSE Sans"/>
              </a:defRPr>
            </a:lvl4pPr>
            <a:lvl5pPr marL="1828800" indent="0" algn="l">
              <a:buNone/>
              <a:defRPr sz="1600" b="0" i="0">
                <a:latin typeface="HSE Sans"/>
              </a:defRPr>
            </a:lvl5pPr>
          </a:lstStyle>
          <a:p>
            <a:pPr>
              <a:defRPr/>
            </a:pPr>
            <a:r>
              <a:rPr lang="ru-RU">
                <a:latin typeface="HSE Sans"/>
              </a:rPr>
              <a:t>Название факультета</a:t>
            </a:r>
            <a:br>
              <a:rPr lang="ru-RU">
                <a:latin typeface="HSE Sans"/>
              </a:rPr>
            </a:br>
            <a:r>
              <a:rPr lang="ru-RU">
                <a:latin typeface="HSE Sans"/>
              </a:rPr>
              <a:t>в две строки</a:t>
            </a:r>
            <a:r>
              <a:rPr lang="en-GB">
                <a:latin typeface="HSE Sans"/>
              </a:rPr>
              <a:t> (16 pt)</a:t>
            </a:r>
            <a:endParaRPr lang="ru-RU">
              <a:latin typeface="HSE Sans"/>
            </a:endParaRPr>
          </a:p>
        </p:txBody>
      </p:sp>
      <p:sp>
        <p:nvSpPr>
          <p:cNvPr id="25" name="Текст 24"/>
          <p:cNvSpPr>
            <a:spLocks noGrp="1"/>
          </p:cNvSpPr>
          <p:nvPr>
            <p:ph type="body" sz="quarter" idx="11" hasCustomPrompt="1"/>
          </p:nvPr>
        </p:nvSpPr>
        <p:spPr bwMode="auto">
          <a:xfrm>
            <a:off x="6259420" y="1173829"/>
            <a:ext cx="2278063" cy="463186"/>
          </a:xfrm>
        </p:spPr>
        <p:txBody>
          <a:bodyPr lIns="0" tIns="0" rIns="0" bIns="0" anchor="t">
            <a:normAutofit/>
          </a:bodyPr>
          <a:lstStyle>
            <a:lvl1pPr marL="0" marR="0" indent="0" algn="l" defTabSz="914400">
              <a:lnSpc>
                <a:spcPct val="100000"/>
              </a:lnSpc>
              <a:spcBef>
                <a:spcPts val="0"/>
              </a:spcBef>
              <a:spcAft>
                <a:spcPts val="0"/>
              </a:spcAft>
              <a:buClrTx/>
              <a:buSzTx/>
              <a:buFont typeface="Arial"/>
              <a:buNone/>
              <a:defRPr sz="1200" b="0" i="0">
                <a:solidFill>
                  <a:srgbClr val="0E2D69"/>
                </a:solidFill>
                <a:latin typeface="HSE Sans"/>
              </a:defRPr>
            </a:lvl1pPr>
          </a:lstStyle>
          <a:p>
            <a:pPr marL="0" marR="0" lvl="0" indent="0" algn="l" defTabSz="914400">
              <a:lnSpc>
                <a:spcPct val="90000"/>
              </a:lnSpc>
              <a:spcBef>
                <a:spcPts val="1000"/>
              </a:spcBef>
              <a:spcAft>
                <a:spcPts val="0"/>
              </a:spcAft>
              <a:buClrTx/>
              <a:buSzTx/>
              <a:buFont typeface="Arial"/>
              <a:buNone/>
              <a:defRPr/>
            </a:pPr>
            <a:r>
              <a:rPr lang="ru-RU" sz="1200">
                <a:latin typeface="HSE Sans"/>
              </a:rPr>
              <a:t>Название подразделения</a:t>
            </a:r>
            <a:br>
              <a:rPr lang="ru-RU" sz="1200">
                <a:latin typeface="HSE Sans"/>
              </a:rPr>
            </a:br>
            <a:r>
              <a:rPr lang="ru-RU" sz="1200">
                <a:latin typeface="HSE Sans"/>
              </a:rPr>
              <a:t>в две или три строки</a:t>
            </a:r>
            <a:r>
              <a:rPr lang="en-GB" sz="1200">
                <a:latin typeface="HSE Sans"/>
              </a:rPr>
              <a:t> (12pt)</a:t>
            </a:r>
            <a:endParaRPr lang="ru-RU" sz="1200">
              <a:latin typeface="HSE Sans"/>
            </a:endParaRPr>
          </a:p>
        </p:txBody>
      </p:sp>
      <p:sp>
        <p:nvSpPr>
          <p:cNvPr id="27" name="Текст 26"/>
          <p:cNvSpPr>
            <a:spLocks noGrp="1"/>
          </p:cNvSpPr>
          <p:nvPr>
            <p:ph type="body" idx="12" hasCustomPrompt="1"/>
          </p:nvPr>
        </p:nvSpPr>
        <p:spPr bwMode="auto">
          <a:xfrm>
            <a:off x="8786720" y="1173829"/>
            <a:ext cx="2217738" cy="463186"/>
          </a:xfrm>
        </p:spPr>
        <p:txBody>
          <a:bodyPr lIns="0" tIns="0" rIns="0" bIns="0" anchor="t">
            <a:normAutofit/>
          </a:bodyPr>
          <a:lstStyle>
            <a:lvl1pPr marL="0" marR="0" indent="0" algn="l" defTabSz="914400">
              <a:lnSpc>
                <a:spcPct val="100000"/>
              </a:lnSpc>
              <a:spcBef>
                <a:spcPts val="0"/>
              </a:spcBef>
              <a:spcAft>
                <a:spcPts val="0"/>
              </a:spcAft>
              <a:buClrTx/>
              <a:buSzTx/>
              <a:buFont typeface="Arial"/>
              <a:buNone/>
              <a:defRPr sz="1200" b="0" i="0">
                <a:solidFill>
                  <a:srgbClr val="0E2D69"/>
                </a:solidFill>
                <a:latin typeface="HSE Sans"/>
              </a:defRPr>
            </a:lvl1pPr>
          </a:lstStyle>
          <a:p>
            <a:pPr marL="0" marR="0" lvl="0" indent="0" algn="l" defTabSz="914400">
              <a:lnSpc>
                <a:spcPct val="90000"/>
              </a:lnSpc>
              <a:spcBef>
                <a:spcPts val="1000"/>
              </a:spcBef>
              <a:spcAft>
                <a:spcPts val="0"/>
              </a:spcAft>
              <a:buClrTx/>
              <a:buSzTx/>
              <a:buFont typeface="Arial"/>
              <a:buNone/>
              <a:defRPr/>
            </a:pPr>
            <a:r>
              <a:rPr lang="ru-RU" sz="1200">
                <a:latin typeface="HSE Sans"/>
              </a:rPr>
              <a:t>Москва</a:t>
            </a:r>
            <a:br>
              <a:rPr lang="ru-RU" sz="1200">
                <a:latin typeface="HSE Sans"/>
              </a:rPr>
            </a:br>
            <a:r>
              <a:rPr lang="ru-RU" sz="1200">
                <a:latin typeface="HSE Sans"/>
              </a:rPr>
              <a:t>2022</a:t>
            </a:r>
            <a:r>
              <a:rPr lang="en-GB" sz="1200">
                <a:latin typeface="HSE Sans"/>
              </a:rPr>
              <a:t> (12pt)</a:t>
            </a:r>
            <a:endParaRPr lang="ru-RU" sz="1200">
              <a:latin typeface="HSE Sans"/>
            </a:endParaRPr>
          </a:p>
        </p:txBody>
      </p:sp>
      <p:sp>
        <p:nvSpPr>
          <p:cNvPr id="29" name="Текст 28"/>
          <p:cNvSpPr>
            <a:spLocks noGrp="1"/>
          </p:cNvSpPr>
          <p:nvPr>
            <p:ph type="body" sz="quarter" idx="13" hasCustomPrompt="1"/>
          </p:nvPr>
        </p:nvSpPr>
        <p:spPr bwMode="auto">
          <a:xfrm>
            <a:off x="1027967" y="4824914"/>
            <a:ext cx="7625267" cy="652860"/>
          </a:xfrm>
        </p:spPr>
        <p:txBody>
          <a:bodyPr lIns="0" tIns="0" rIns="0" bIns="0">
            <a:normAutofit/>
          </a:bodyPr>
          <a:lstStyle>
            <a:lvl1pPr marL="0" marR="0" indent="0" algn="l" defTabSz="914400">
              <a:lnSpc>
                <a:spcPct val="100000"/>
              </a:lnSpc>
              <a:spcBef>
                <a:spcPts val="0"/>
              </a:spcBef>
              <a:spcAft>
                <a:spcPts val="0"/>
              </a:spcAft>
              <a:buClrTx/>
              <a:buSzTx/>
              <a:buFont typeface="Arial"/>
              <a:buNone/>
              <a:defRPr sz="1600" b="0" i="0">
                <a:solidFill>
                  <a:srgbClr val="0E2D69"/>
                </a:solidFill>
                <a:latin typeface="HSE Sans"/>
              </a:defRPr>
            </a:lvl1pPr>
          </a:lstStyle>
          <a:p>
            <a:pPr marL="0" marR="0" lvl="0" indent="0" algn="l" defTabSz="914400">
              <a:lnSpc>
                <a:spcPct val="90000"/>
              </a:lnSpc>
              <a:spcBef>
                <a:spcPts val="1000"/>
              </a:spcBef>
              <a:spcAft>
                <a:spcPts val="0"/>
              </a:spcAft>
              <a:buClrTx/>
              <a:buSzTx/>
              <a:buFont typeface="Arial"/>
              <a:buNone/>
              <a:defRPr/>
            </a:pPr>
            <a:r>
              <a:rPr lang="ru-RU" sz="1600">
                <a:latin typeface="HSE Sans"/>
              </a:rPr>
              <a:t>Если нужно больше места, то используйте подзаголовок</a:t>
            </a:r>
            <a:r>
              <a:rPr lang="en-GB" sz="1600">
                <a:latin typeface="HSE Sans"/>
              </a:rPr>
              <a:t> (16 pt)</a:t>
            </a:r>
            <a:endParaRPr lang="ru-RU" sz="1600">
              <a:latin typeface="HSE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цвет">
    <p:bg>
      <p:bgPr>
        <a:blipFill>
          <a:blip r:embed="rId2">
            <a:lum/>
          </a:blip>
          <a:stretch/>
        </a:blipFill>
        <a:effectLst/>
      </p:bgPr>
    </p:bg>
    <p:spTree>
      <p:nvGrpSpPr>
        <p:cNvPr id="1" name=""/>
        <p:cNvGrpSpPr/>
        <p:nvPr/>
      </p:nvGrpSpPr>
      <p:grpSpPr bwMode="auto">
        <a:xfrm>
          <a:off x="0" y="0"/>
          <a:ext cx="0" cy="0"/>
          <a:chOff x="0" y="0"/>
          <a:chExt cx="0" cy="0"/>
        </a:xfrm>
      </p:grpSpPr>
      <p:pic>
        <p:nvPicPr>
          <p:cNvPr id="7"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8"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2"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4"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6"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19" name="Заголовок 31"/>
          <p:cNvSpPr>
            <a:spLocks noGrp="1"/>
          </p:cNvSpPr>
          <p:nvPr>
            <p:ph type="title" hasCustomPrompt="1"/>
          </p:nvPr>
        </p:nvSpPr>
        <p:spPr bwMode="auto">
          <a:xfrm>
            <a:off x="585899" y="1447790"/>
            <a:ext cx="4322530"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Дополнительная </a:t>
            </a:r>
            <a:br>
              <a:rPr lang="ru-RU" sz="2400">
                <a:solidFill>
                  <a:srgbClr val="102D69"/>
                </a:solidFill>
                <a:latin typeface="HSE Sans"/>
              </a:rPr>
            </a:br>
            <a:r>
              <a:rPr lang="ru-RU" sz="2400">
                <a:solidFill>
                  <a:srgbClr val="102D69"/>
                </a:solidFill>
                <a:latin typeface="HSE Sans"/>
              </a:rPr>
              <a:t>цветовая гамма</a:t>
            </a:r>
            <a:endParaRPr/>
          </a:p>
        </p:txBody>
      </p:sp>
      <p:sp>
        <p:nvSpPr>
          <p:cNvPr id="20" name="Текст 35"/>
          <p:cNvSpPr>
            <a:spLocks noGrp="1"/>
          </p:cNvSpPr>
          <p:nvPr>
            <p:ph type="body" sz="quarter" idx="12" hasCustomPrompt="1"/>
          </p:nvPr>
        </p:nvSpPr>
        <p:spPr bwMode="auto">
          <a:xfrm>
            <a:off x="585898" y="2379663"/>
            <a:ext cx="4322531" cy="239937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300">
                <a:latin typeface="HSE Sans"/>
              </a:rPr>
              <a:t>Для оформления графиков, таблиц, диаграмм могут потребоваться дополнительные цвета и вы совершенно правы, задавая вопрос, какие цвета использовать и где их взять. Мы предлагаем использовать палитру цветов Вышки для этих целей.</a:t>
            </a:r>
            <a:endParaRPr/>
          </a:p>
        </p:txBody>
      </p:sp>
      <p:sp>
        <p:nvSpPr>
          <p:cNvPr id="21" name="Oval 5"/>
          <p:cNvSpPr/>
          <p:nvPr userDrawn="1"/>
        </p:nvSpPr>
        <p:spPr bwMode="auto">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2" name="Oval 20"/>
          <p:cNvSpPr/>
          <p:nvPr userDrawn="1"/>
        </p:nvSpPr>
        <p:spPr bwMode="auto">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3" name="Oval 22"/>
          <p:cNvSpPr/>
          <p:nvPr userDrawn="1"/>
        </p:nvSpPr>
        <p:spPr bwMode="auto">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4" name="Oval 23"/>
          <p:cNvSpPr/>
          <p:nvPr userDrawn="1"/>
        </p:nvSpPr>
        <p:spPr bwMode="auto">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5" name="Oval 26"/>
          <p:cNvSpPr/>
          <p:nvPr userDrawn="1"/>
        </p:nvSpPr>
        <p:spPr bwMode="auto">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6" name="Oval 29"/>
          <p:cNvSpPr/>
          <p:nvPr userDrawn="1"/>
        </p:nvSpPr>
        <p:spPr bwMode="auto">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7" name="Oval 33"/>
          <p:cNvSpPr/>
          <p:nvPr userDrawn="1"/>
        </p:nvSpPr>
        <p:spPr bwMode="auto">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8" name="Oval 34"/>
          <p:cNvSpPr/>
          <p:nvPr userDrawn="1"/>
        </p:nvSpPr>
        <p:spPr bwMode="auto">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9" name="Oval 35"/>
          <p:cNvSpPr/>
          <p:nvPr userDrawn="1"/>
        </p:nvSpPr>
        <p:spPr bwMode="auto">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0" name="Oval 36"/>
          <p:cNvSpPr/>
          <p:nvPr userDrawn="1"/>
        </p:nvSpPr>
        <p:spPr bwMode="auto">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1" name="Oval 37"/>
          <p:cNvSpPr/>
          <p:nvPr userDrawn="1"/>
        </p:nvSpPr>
        <p:spPr bwMode="auto">
          <a:xfrm>
            <a:off x="5392982" y="3969608"/>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2" name="Oval 38"/>
          <p:cNvSpPr/>
          <p:nvPr userDrawn="1"/>
        </p:nvSpPr>
        <p:spPr bwMode="auto">
          <a:xfrm>
            <a:off x="6742925" y="3969608"/>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3" name="Oval 39"/>
          <p:cNvSpPr/>
          <p:nvPr userDrawn="1"/>
        </p:nvSpPr>
        <p:spPr bwMode="auto">
          <a:xfrm>
            <a:off x="8092868" y="3969608"/>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4" name="Oval 40"/>
          <p:cNvSpPr/>
          <p:nvPr userDrawn="1"/>
        </p:nvSpPr>
        <p:spPr bwMode="auto">
          <a:xfrm>
            <a:off x="9442811" y="3969608"/>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5" name="Oval 41"/>
          <p:cNvSpPr/>
          <p:nvPr userDrawn="1"/>
        </p:nvSpPr>
        <p:spPr bwMode="auto">
          <a:xfrm>
            <a:off x="10792754" y="3969608"/>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6" name="Oval 42"/>
          <p:cNvSpPr/>
          <p:nvPr userDrawn="1"/>
        </p:nvSpPr>
        <p:spPr bwMode="auto">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7" name="Oval 43"/>
          <p:cNvSpPr/>
          <p:nvPr userDrawn="1"/>
        </p:nvSpPr>
        <p:spPr bwMode="auto">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8" name="Oval 44"/>
          <p:cNvSpPr/>
          <p:nvPr userDrawn="1"/>
        </p:nvSpPr>
        <p:spPr bwMode="auto">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9" name="Oval 45"/>
          <p:cNvSpPr/>
          <p:nvPr userDrawn="1"/>
        </p:nvSpPr>
        <p:spPr bwMode="auto">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40" name="Oval 46"/>
          <p:cNvSpPr/>
          <p:nvPr userDrawn="1"/>
        </p:nvSpPr>
        <p:spPr bwMode="auto">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чистый_2">
    <p:bg>
      <p:bgPr>
        <a:blipFill>
          <a:blip r:embed="rId2">
            <a:lum/>
          </a:blip>
          <a:stretch/>
        </a:blipFill>
        <a:effectLst/>
      </p:bgPr>
    </p:bg>
    <p:spTree>
      <p:nvGrpSpPr>
        <p:cNvPr id="1" name=""/>
        <p:cNvGrpSpPr/>
        <p:nvPr/>
      </p:nvGrpSpPr>
      <p:grpSpPr bwMode="auto">
        <a:xfrm>
          <a:off x="0" y="0"/>
          <a:ext cx="0" cy="0"/>
          <a:chOff x="0" y="0"/>
          <a:chExt cx="0" cy="0"/>
        </a:xfrm>
      </p:grpSpPr>
      <p:pic>
        <p:nvPicPr>
          <p:cNvPr id="8"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9"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3"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5"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7"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чистый">
    <p:bg>
      <p:bgPr>
        <a:blipFill>
          <a:blip r:embed="rId2">
            <a:lum/>
          </a:blip>
          <a:stretch/>
        </a:blipFill>
        <a:effectLst/>
      </p:bgPr>
    </p:bg>
    <p:spTree>
      <p:nvGrpSpPr>
        <p:cNvPr id="1" name=""/>
        <p:cNvGrpSpPr/>
        <p:nvPr/>
      </p:nvGrpSpPr>
      <p:grpSpPr bwMode="auto">
        <a:xfrm>
          <a:off x="0" y="0"/>
          <a:ext cx="0" cy="0"/>
          <a:chOff x="0" y="0"/>
          <a:chExt cx="0" cy="0"/>
        </a:xfrm>
      </p:grpSpPr>
      <p:sp>
        <p:nvSpPr>
          <p:cNvPr id="3" name="Rectangle 2"/>
          <p:cNvSpPr/>
          <p:nvPr userDrawn="1"/>
        </p:nvSpPr>
        <p:spPr bwMode="auto">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a:p>
        </p:txBody>
      </p:sp>
      <p:pic>
        <p:nvPicPr>
          <p:cNvPr id="2" name="Picture 1"/>
          <p:cNvPicPr>
            <a:picLocks noChangeAspect="1"/>
          </p:cNvPicPr>
          <p:nvPr userDrawn="1"/>
        </p:nvPicPr>
        <p:blipFill>
          <a:blip r:embed="rId3"/>
          <a:stretch/>
        </p:blipFill>
        <p:spPr bwMode="auto">
          <a:xfrm>
            <a:off x="5310809" y="2643809"/>
            <a:ext cx="1570383" cy="15703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Текст_1">
    <p:bg>
      <p:bgPr>
        <a:blipFill>
          <a:blip r:embed="rId2">
            <a:lum/>
          </a:blip>
          <a:stretch/>
        </a:blipFill>
        <a:effectLst/>
      </p:bgPr>
    </p:bg>
    <p:spTree>
      <p:nvGrpSpPr>
        <p:cNvPr id="1" name=""/>
        <p:cNvGrpSpPr/>
        <p:nvPr/>
      </p:nvGrpSpPr>
      <p:grpSpPr bwMode="auto">
        <a:xfrm>
          <a:off x="0" y="0"/>
          <a:ext cx="0" cy="0"/>
          <a:chOff x="0" y="0"/>
          <a:chExt cx="0" cy="0"/>
        </a:xfrm>
      </p:grpSpPr>
      <p:pic>
        <p:nvPicPr>
          <p:cNvPr id="10"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11"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9"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p:cNvSpPr>
            <a:spLocks noGrp="1"/>
          </p:cNvSpPr>
          <p:nvPr>
            <p:ph type="pic" sz="quarter" idx="10" hasCustomPrompt="1"/>
          </p:nvPr>
        </p:nvSpPr>
        <p:spPr bwMode="auto">
          <a:xfrm>
            <a:off x="6684653" y="1447790"/>
            <a:ext cx="4325167" cy="4325107"/>
          </a:xfrm>
          <a:prstGeom prst="rect">
            <a:avLst/>
          </a:prstGeom>
          <a:solidFill>
            <a:srgbClr val="D9D9D9"/>
          </a:solidFill>
        </p:spPr>
        <p:txBody>
          <a:bodyPr anchor="ctr">
            <a:normAutofit/>
          </a:bodyPr>
          <a:lstStyle>
            <a:lvl1pPr marL="0" marR="0" indent="0" algn="ctr" defTabSz="914400">
              <a:lnSpc>
                <a:spcPct val="90000"/>
              </a:lnSpc>
              <a:spcBef>
                <a:spcPts val="1000"/>
              </a:spcBef>
              <a:spcAft>
                <a:spcPts val="0"/>
              </a:spcAft>
              <a:buClrTx/>
              <a:buSzTx/>
              <a:buFont typeface="Arial"/>
              <a:buNone/>
              <a:defRPr sz="1200">
                <a:solidFill>
                  <a:schemeClr val="bg2">
                    <a:lumMod val="10000"/>
                  </a:schemeClr>
                </a:solidFill>
              </a:defRPr>
            </a:lvl1pPr>
          </a:lstStyle>
          <a:p>
            <a:pPr marL="0" marR="0" lvl="0" indent="0" algn="ctr" defTabSz="914400">
              <a:lnSpc>
                <a:spcPct val="90000"/>
              </a:lnSpc>
              <a:spcBef>
                <a:spcPts val="1000"/>
              </a:spcBef>
              <a:spcAft>
                <a:spcPts val="0"/>
              </a:spcAft>
              <a:buClrTx/>
              <a:buSzTx/>
              <a:buFont typeface="Arial"/>
              <a:buNone/>
              <a:defRPr/>
            </a:pPr>
            <a:r>
              <a:rPr lang="ru-RU" sz="2800">
                <a:solidFill>
                  <a:schemeClr val="tx1"/>
                </a:solidFill>
                <a:latin typeface="HSE Sans"/>
              </a:rPr>
              <a:t>Чтобы слайд не выглядел пустым, сюда можно поставить иллюстрацию или фотографию</a:t>
            </a:r>
            <a:endParaRPr sz="2800">
              <a:solidFill>
                <a:schemeClr val="tx1"/>
              </a:solidFill>
              <a:latin typeface="HSE Sans"/>
            </a:endParaRPr>
          </a:p>
        </p:txBody>
      </p:sp>
      <p:sp>
        <p:nvSpPr>
          <p:cNvPr id="32" name="Заголовок 31"/>
          <p:cNvSpPr>
            <a:spLocks noGrp="1"/>
          </p:cNvSpPr>
          <p:nvPr>
            <p:ph type="title" hasCustomPrompt="1"/>
          </p:nvPr>
        </p:nvSpPr>
        <p:spPr bwMode="auto">
          <a:xfrm>
            <a:off x="585898" y="1447790"/>
            <a:ext cx="5245560"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Заголовок может быть набран</a:t>
            </a:r>
            <a:br>
              <a:rPr lang="ru-RU" sz="2400">
                <a:solidFill>
                  <a:srgbClr val="102D69"/>
                </a:solidFill>
                <a:latin typeface="HSE Sans"/>
              </a:rPr>
            </a:br>
            <a:r>
              <a:rPr lang="ru-RU" sz="2400">
                <a:solidFill>
                  <a:srgbClr val="102D69"/>
                </a:solidFill>
                <a:latin typeface="HSE Sans"/>
              </a:rPr>
              <a:t>в две или три строки</a:t>
            </a:r>
            <a:r>
              <a:rPr lang="en-GB" sz="2400">
                <a:solidFill>
                  <a:srgbClr val="102D69"/>
                </a:solidFill>
                <a:latin typeface="HSE Sans"/>
              </a:rPr>
              <a:t> (24 pt)</a:t>
            </a:r>
            <a:endParaRPr lang="ru-RU" sz="2400">
              <a:solidFill>
                <a:srgbClr val="102D69"/>
              </a:solidFill>
              <a:latin typeface="HSE Sans"/>
            </a:endParaRPr>
          </a:p>
        </p:txBody>
      </p:sp>
      <p:sp>
        <p:nvSpPr>
          <p:cNvPr id="36" name="Текст 35"/>
          <p:cNvSpPr>
            <a:spLocks noGrp="1"/>
          </p:cNvSpPr>
          <p:nvPr>
            <p:ph type="body" sz="quarter" idx="12" hasCustomPrompt="1"/>
          </p:nvPr>
        </p:nvSpPr>
        <p:spPr bwMode="auto">
          <a:xfrm>
            <a:off x="585897" y="2379663"/>
            <a:ext cx="5245561" cy="3393234"/>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lvl="0">
              <a:defRPr/>
            </a:pPr>
            <a:r>
              <a:rPr lang="ru-RU"/>
              <a:t>Небольшие куски текста (13</a:t>
            </a:r>
            <a:r>
              <a:rPr lang="en-US"/>
              <a:t>pt) </a:t>
            </a:r>
            <a:r>
              <a:rPr lang="ru-RU"/>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endParaRPr/>
          </a:p>
        </p:txBody>
      </p:sp>
      <p:sp>
        <p:nvSpPr>
          <p:cNvPr id="38"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40"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41"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Текст_2">
    <p:bg>
      <p:bgPr>
        <a:blipFill>
          <a:blip r:embed="rId2">
            <a:lum/>
          </a:blip>
          <a:stretch/>
        </a:blipFill>
        <a:effectLst/>
      </p:bgPr>
    </p:bg>
    <p:spTree>
      <p:nvGrpSpPr>
        <p:cNvPr id="1" name=""/>
        <p:cNvGrpSpPr/>
        <p:nvPr/>
      </p:nvGrpSpPr>
      <p:grpSpPr bwMode="auto">
        <a:xfrm>
          <a:off x="0" y="0"/>
          <a:ext cx="0" cy="0"/>
          <a:chOff x="0" y="0"/>
          <a:chExt cx="0" cy="0"/>
        </a:xfrm>
      </p:grpSpPr>
      <p:pic>
        <p:nvPicPr>
          <p:cNvPr id="7"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8"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2"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4"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6" name="Заголовок 31"/>
          <p:cNvSpPr>
            <a:spLocks noGrp="1"/>
          </p:cNvSpPr>
          <p:nvPr>
            <p:ph type="title" hasCustomPrompt="1"/>
          </p:nvPr>
        </p:nvSpPr>
        <p:spPr bwMode="auto">
          <a:xfrm>
            <a:off x="585897" y="1447790"/>
            <a:ext cx="11057955"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Заголовок может быть набран в две или три строки</a:t>
            </a:r>
            <a:r>
              <a:rPr lang="en-GB" sz="2400">
                <a:solidFill>
                  <a:srgbClr val="102D69"/>
                </a:solidFill>
                <a:latin typeface="HSE Sans"/>
              </a:rPr>
              <a:t> (24 pt)</a:t>
            </a:r>
            <a:endParaRPr lang="ru-RU" sz="2400">
              <a:solidFill>
                <a:srgbClr val="102D69"/>
              </a:solidFill>
              <a:latin typeface="HSE Sans"/>
            </a:endParaRPr>
          </a:p>
        </p:txBody>
      </p:sp>
      <p:sp>
        <p:nvSpPr>
          <p:cNvPr id="17" name="Текст 35"/>
          <p:cNvSpPr>
            <a:spLocks noGrp="1"/>
          </p:cNvSpPr>
          <p:nvPr>
            <p:ph type="body" sz="quarter" idx="12" hasCustomPrompt="1"/>
          </p:nvPr>
        </p:nvSpPr>
        <p:spPr bwMode="auto">
          <a:xfrm>
            <a:off x="585897" y="2379663"/>
            <a:ext cx="11057971" cy="3745092"/>
          </a:xfrm>
        </p:spPr>
        <p:txBody>
          <a:bodyPr lIns="0" tIns="0" rIns="0" numCol="3" spcCol="252000">
            <a:noAutofit/>
          </a:bodyPr>
          <a:lstStyle>
            <a:lvl1pPr marL="0" marR="0" indent="0" algn="l" defTabSz="914400">
              <a:lnSpc>
                <a:spcPct val="100000"/>
              </a:lnSpc>
              <a:spcBef>
                <a:spcPts val="12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marL="0" marR="0" lvl="0" indent="0" algn="l" defTabSz="914400">
              <a:lnSpc>
                <a:spcPct val="100000"/>
              </a:lnSpc>
              <a:spcBef>
                <a:spcPts val="1200"/>
              </a:spcBef>
              <a:spcAft>
                <a:spcPts val="0"/>
              </a:spcAft>
              <a:buClrTx/>
              <a:buSzTx/>
              <a:buFont typeface="Arial"/>
              <a:buNone/>
              <a:defRPr/>
            </a:pPr>
            <a:r>
              <a:rPr lang="ru-RU" sz="1300">
                <a:latin typeface="HSE Sans"/>
              </a:rPr>
              <a:t>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a:t>
            </a:r>
            <a:endParaRPr/>
          </a:p>
        </p:txBody>
      </p:sp>
      <p:sp>
        <p:nvSpPr>
          <p:cNvPr id="18"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Текст_3">
    <p:bg>
      <p:bgPr>
        <a:blipFill>
          <a:blip r:embed="rId2">
            <a:lum/>
          </a:blip>
          <a:stretch/>
        </a:blipFill>
        <a:effectLst/>
      </p:bgPr>
    </p:bg>
    <p:spTree>
      <p:nvGrpSpPr>
        <p:cNvPr id="1" name=""/>
        <p:cNvGrpSpPr/>
        <p:nvPr/>
      </p:nvGrpSpPr>
      <p:grpSpPr bwMode="auto">
        <a:xfrm>
          <a:off x="0" y="0"/>
          <a:ext cx="0" cy="0"/>
          <a:chOff x="0" y="0"/>
          <a:chExt cx="0" cy="0"/>
        </a:xfrm>
      </p:grpSpPr>
      <p:pic>
        <p:nvPicPr>
          <p:cNvPr id="7"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8"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2"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4"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7" name="Текст 35"/>
          <p:cNvSpPr>
            <a:spLocks noGrp="1"/>
          </p:cNvSpPr>
          <p:nvPr>
            <p:ph type="body" sz="quarter" idx="12" hasCustomPrompt="1"/>
          </p:nvPr>
        </p:nvSpPr>
        <p:spPr bwMode="auto">
          <a:xfrm>
            <a:off x="585898" y="2379663"/>
            <a:ext cx="4322531" cy="239937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lvl="0">
              <a:defRPr/>
            </a:pPr>
            <a:r>
              <a:rPr lang="ru-RU"/>
              <a:t>Небольшие куски текста (13</a:t>
            </a:r>
            <a:r>
              <a:rPr lang="en-US"/>
              <a:t>pt) </a:t>
            </a:r>
            <a:r>
              <a:rPr lang="ru-RU"/>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endParaRPr/>
          </a:p>
        </p:txBody>
      </p:sp>
      <p:sp>
        <p:nvSpPr>
          <p:cNvPr id="20" name="Текст 35"/>
          <p:cNvSpPr>
            <a:spLocks noGrp="1"/>
          </p:cNvSpPr>
          <p:nvPr>
            <p:ph type="body" sz="quarter" idx="16" hasCustomPrompt="1"/>
          </p:nvPr>
        </p:nvSpPr>
        <p:spPr bwMode="auto">
          <a:xfrm>
            <a:off x="585897" y="5183249"/>
            <a:ext cx="3934345" cy="553998"/>
          </a:xfrm>
        </p:spPr>
        <p:txBody>
          <a:bodyPr lIns="0" tIns="0" rIns="0">
            <a:normAutofit/>
          </a:bodyPr>
          <a:lstStyle>
            <a:lvl1pPr marL="0" marR="0" indent="0" algn="l" defTabSz="914400">
              <a:lnSpc>
                <a:spcPct val="100000"/>
              </a:lnSpc>
              <a:spcBef>
                <a:spcPts val="1000"/>
              </a:spcBef>
              <a:spcAft>
                <a:spcPts val="0"/>
              </a:spcAft>
              <a:buClrTx/>
              <a:buSzTx/>
              <a:buFont typeface="Arial"/>
              <a:buNone/>
              <a:defRPr sz="10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000">
                <a:latin typeface="HSE Sans"/>
              </a:rPr>
              <a:t>Примечания, или любая другая пояснительная или дополнительная информация набираются шрифтом размером 10 </a:t>
            </a:r>
            <a:r>
              <a:rPr lang="en-GB" sz="1000">
                <a:latin typeface="HSE Sans"/>
              </a:rPr>
              <a:t>pt</a:t>
            </a:r>
            <a:endParaRPr lang="ru-RU" sz="1000">
              <a:latin typeface="HSE Sans"/>
            </a:endParaRPr>
          </a:p>
        </p:txBody>
      </p:sp>
      <p:sp>
        <p:nvSpPr>
          <p:cNvPr id="23" name="Текст 22"/>
          <p:cNvSpPr>
            <a:spLocks noGrp="1"/>
          </p:cNvSpPr>
          <p:nvPr>
            <p:ph type="body" sz="quarter" idx="18" hasCustomPrompt="1"/>
          </p:nvPr>
        </p:nvSpPr>
        <p:spPr bwMode="auto">
          <a:xfrm>
            <a:off x="6259892" y="2379663"/>
            <a:ext cx="5383968" cy="3451794"/>
          </a:xfrm>
        </p:spPr>
        <p:txBody>
          <a:bodyPr lIns="0" tIns="0" rIns="0" bIns="0">
            <a:normAutofit/>
          </a:bodyPr>
          <a:lstStyle>
            <a:lvl1pPr marL="0" marR="0" indent="0" algn="l" defTabSz="914400">
              <a:lnSpc>
                <a:spcPct val="90000"/>
              </a:lnSpc>
              <a:spcBef>
                <a:spcPts val="1000"/>
              </a:spcBef>
              <a:spcAft>
                <a:spcPts val="0"/>
              </a:spcAft>
              <a:buClrTx/>
              <a:buSzTx/>
              <a:buFont typeface="Arial"/>
              <a:buNone/>
              <a:defRPr sz="3200" b="0" i="0">
                <a:solidFill>
                  <a:srgbClr val="0E2D69"/>
                </a:solidFill>
                <a:latin typeface="HSE Sans"/>
              </a:defRPr>
            </a:lvl1pPr>
          </a:lstStyle>
          <a:p>
            <a:pPr marL="0" marR="0" lvl="0" indent="0" algn="l" defTabSz="914400">
              <a:lnSpc>
                <a:spcPct val="90000"/>
              </a:lnSpc>
              <a:spcBef>
                <a:spcPts val="1000"/>
              </a:spcBef>
              <a:spcAft>
                <a:spcPts val="0"/>
              </a:spcAft>
              <a:buClrTx/>
              <a:buSzTx/>
              <a:buFont typeface="Arial"/>
              <a:buNone/>
              <a:defRPr/>
            </a:pPr>
            <a:r>
              <a:rPr lang="ru-RU" sz="3200">
                <a:solidFill>
                  <a:srgbClr val="102D69"/>
                </a:solidFill>
                <a:latin typeface="HSE Sans"/>
              </a:rPr>
              <a:t>Небольшую фразу, с важной информацией, можно выделить, набрав ее более крупным кеглем, чем обычный  текст. Делать это часто не рекомендуется.</a:t>
            </a:r>
            <a:endParaRPr/>
          </a:p>
          <a:p>
            <a:pPr lvl="0">
              <a:defRPr/>
            </a:pPr>
            <a:endParaRPr lang="ru-RU"/>
          </a:p>
        </p:txBody>
      </p:sp>
      <p:sp>
        <p:nvSpPr>
          <p:cNvPr id="24"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25" name="Заголовок 31"/>
          <p:cNvSpPr>
            <a:spLocks noGrp="1"/>
          </p:cNvSpPr>
          <p:nvPr>
            <p:ph type="title" hasCustomPrompt="1"/>
          </p:nvPr>
        </p:nvSpPr>
        <p:spPr bwMode="auto">
          <a:xfrm>
            <a:off x="585897" y="1447790"/>
            <a:ext cx="11057955"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Заголовок может быть набран в две или три строки</a:t>
            </a:r>
            <a:r>
              <a:rPr lang="en-GB" sz="2400">
                <a:solidFill>
                  <a:srgbClr val="102D69"/>
                </a:solidFill>
                <a:latin typeface="HSE Sans"/>
              </a:rPr>
              <a:t> (24 pt)</a:t>
            </a:r>
            <a:endParaRPr lang="ru-RU" sz="2400">
              <a:solidFill>
                <a:srgbClr val="102D69"/>
              </a:solidFill>
              <a:latin typeface="HSE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График_1">
    <p:bg>
      <p:bgPr>
        <a:blipFill>
          <a:blip r:embed="rId2">
            <a:lum/>
          </a:blip>
          <a:stretch/>
        </a:blipFill>
        <a:effectLst/>
      </p:bgPr>
    </p:bg>
    <p:spTree>
      <p:nvGrpSpPr>
        <p:cNvPr id="1" name=""/>
        <p:cNvGrpSpPr/>
        <p:nvPr/>
      </p:nvGrpSpPr>
      <p:grpSpPr bwMode="auto">
        <a:xfrm>
          <a:off x="0" y="0"/>
          <a:ext cx="0" cy="0"/>
          <a:chOff x="0" y="0"/>
          <a:chExt cx="0" cy="0"/>
        </a:xfrm>
      </p:grpSpPr>
      <p:pic>
        <p:nvPicPr>
          <p:cNvPr id="7"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8"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2"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4"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6"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17" name="Заголовок 31"/>
          <p:cNvSpPr>
            <a:spLocks noGrp="1"/>
          </p:cNvSpPr>
          <p:nvPr>
            <p:ph type="title" hasCustomPrompt="1"/>
          </p:nvPr>
        </p:nvSpPr>
        <p:spPr bwMode="auto">
          <a:xfrm>
            <a:off x="585899" y="1447790"/>
            <a:ext cx="4322530"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Заголовок может быть набран </a:t>
            </a:r>
            <a:br>
              <a:rPr lang="ru-RU" sz="2400">
                <a:solidFill>
                  <a:srgbClr val="102D69"/>
                </a:solidFill>
                <a:latin typeface="HSE Sans"/>
              </a:rPr>
            </a:br>
            <a:r>
              <a:rPr lang="ru-RU" sz="2400">
                <a:solidFill>
                  <a:srgbClr val="102D69"/>
                </a:solidFill>
                <a:latin typeface="HSE Sans"/>
              </a:rPr>
              <a:t>в две или три строки</a:t>
            </a:r>
            <a:r>
              <a:rPr lang="en-GB" sz="2400">
                <a:solidFill>
                  <a:srgbClr val="102D69"/>
                </a:solidFill>
                <a:latin typeface="HSE Sans"/>
              </a:rPr>
              <a:t> (24 pt)</a:t>
            </a:r>
            <a:endParaRPr lang="ru-RU" sz="2400">
              <a:solidFill>
                <a:srgbClr val="102D69"/>
              </a:solidFill>
              <a:latin typeface="HSE Sans"/>
            </a:endParaRPr>
          </a:p>
        </p:txBody>
      </p:sp>
      <p:sp>
        <p:nvSpPr>
          <p:cNvPr id="18" name="Текст 35"/>
          <p:cNvSpPr>
            <a:spLocks noGrp="1"/>
          </p:cNvSpPr>
          <p:nvPr>
            <p:ph type="body" sz="quarter" idx="12" hasCustomPrompt="1"/>
          </p:nvPr>
        </p:nvSpPr>
        <p:spPr bwMode="auto">
          <a:xfrm>
            <a:off x="585898" y="2379663"/>
            <a:ext cx="4322531" cy="239937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en-GB" sz="1300">
                <a:latin typeface="HSE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sz="1300">
              <a:latin typeface="HSE Sans"/>
            </a:endParaRPr>
          </a:p>
        </p:txBody>
      </p:sp>
      <p:sp>
        <p:nvSpPr>
          <p:cNvPr id="19" name="Текст 35"/>
          <p:cNvSpPr>
            <a:spLocks noGrp="1"/>
          </p:cNvSpPr>
          <p:nvPr>
            <p:ph type="body" sz="quarter" idx="16" hasCustomPrompt="1"/>
          </p:nvPr>
        </p:nvSpPr>
        <p:spPr bwMode="auto">
          <a:xfrm>
            <a:off x="585897" y="5183249"/>
            <a:ext cx="3934345" cy="553998"/>
          </a:xfrm>
        </p:spPr>
        <p:txBody>
          <a:bodyPr lIns="0" tIns="0" rIns="0">
            <a:normAutofit/>
          </a:bodyPr>
          <a:lstStyle>
            <a:lvl1pPr marL="0" marR="0" indent="0" algn="l" defTabSz="914400">
              <a:lnSpc>
                <a:spcPct val="100000"/>
              </a:lnSpc>
              <a:spcBef>
                <a:spcPts val="1000"/>
              </a:spcBef>
              <a:spcAft>
                <a:spcPts val="0"/>
              </a:spcAft>
              <a:buClrTx/>
              <a:buSzTx/>
              <a:buFont typeface="Arial"/>
              <a:buNone/>
              <a:defRPr sz="10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000">
                <a:latin typeface="HSE Sans"/>
              </a:rPr>
              <a:t>Примечания, или любая другая пояснительная или дополнительная информация набираются шрифтом размером 10 </a:t>
            </a:r>
            <a:r>
              <a:rPr lang="en-GB" sz="1000">
                <a:latin typeface="HSE Sans"/>
              </a:rPr>
              <a:t>pt</a:t>
            </a:r>
            <a:endParaRPr lang="ru-RU" sz="1000">
              <a:latin typeface="HSE Sans"/>
            </a:endParaRPr>
          </a:p>
        </p:txBody>
      </p:sp>
      <p:sp>
        <p:nvSpPr>
          <p:cNvPr id="21" name="Диаграмма 7"/>
          <p:cNvSpPr>
            <a:spLocks noGrp="1"/>
          </p:cNvSpPr>
          <p:nvPr>
            <p:ph type="chart" sz="quarter" idx="10"/>
          </p:nvPr>
        </p:nvSpPr>
        <p:spPr bwMode="auto">
          <a:xfrm>
            <a:off x="5272097" y="1447790"/>
            <a:ext cx="6371768" cy="4289457"/>
          </a:xfrm>
        </p:spPr>
        <p:txBody>
          <a:body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График_2">
    <p:bg>
      <p:bgPr>
        <a:blipFill>
          <a:blip r:embed="rId2">
            <a:lum/>
          </a:blip>
          <a:stretch/>
        </a:blipFill>
        <a:effectLst/>
      </p:bgPr>
    </p:bg>
    <p:spTree>
      <p:nvGrpSpPr>
        <p:cNvPr id="1" name=""/>
        <p:cNvGrpSpPr/>
        <p:nvPr/>
      </p:nvGrpSpPr>
      <p:grpSpPr bwMode="auto">
        <a:xfrm>
          <a:off x="0" y="0"/>
          <a:ext cx="0" cy="0"/>
          <a:chOff x="0" y="0"/>
          <a:chExt cx="0" cy="0"/>
        </a:xfrm>
      </p:grpSpPr>
      <p:pic>
        <p:nvPicPr>
          <p:cNvPr id="8"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9"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3"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5"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7"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20" name="Текст 35"/>
          <p:cNvSpPr>
            <a:spLocks noGrp="1"/>
          </p:cNvSpPr>
          <p:nvPr>
            <p:ph type="body" sz="quarter" idx="16" hasCustomPrompt="1"/>
          </p:nvPr>
        </p:nvSpPr>
        <p:spPr bwMode="auto">
          <a:xfrm>
            <a:off x="585897" y="5183249"/>
            <a:ext cx="3934345" cy="553998"/>
          </a:xfrm>
        </p:spPr>
        <p:txBody>
          <a:bodyPr lIns="0" tIns="0" rIns="0">
            <a:normAutofit/>
          </a:bodyPr>
          <a:lstStyle>
            <a:lvl1pPr marL="0" marR="0" indent="0" algn="l" defTabSz="914400">
              <a:lnSpc>
                <a:spcPct val="100000"/>
              </a:lnSpc>
              <a:spcBef>
                <a:spcPts val="1000"/>
              </a:spcBef>
              <a:spcAft>
                <a:spcPts val="0"/>
              </a:spcAft>
              <a:buClrTx/>
              <a:buSzTx/>
              <a:buFont typeface="Arial"/>
              <a:buNone/>
              <a:defRPr sz="10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000">
                <a:latin typeface="HSE Sans"/>
              </a:rPr>
              <a:t>Примечания, или любая другая пояснительная или дополнительная информация набираются шрифтом размером 10 </a:t>
            </a:r>
            <a:r>
              <a:rPr lang="en-GB" sz="1000">
                <a:latin typeface="HSE Sans"/>
              </a:rPr>
              <a:t>pt</a:t>
            </a:r>
            <a:endParaRPr lang="ru-RU" sz="1000">
              <a:latin typeface="HSE Sans"/>
            </a:endParaRPr>
          </a:p>
        </p:txBody>
      </p:sp>
      <p:sp>
        <p:nvSpPr>
          <p:cNvPr id="21" name="Диаграмма 7"/>
          <p:cNvSpPr>
            <a:spLocks noGrp="1"/>
          </p:cNvSpPr>
          <p:nvPr>
            <p:ph type="chart" sz="quarter" idx="10"/>
          </p:nvPr>
        </p:nvSpPr>
        <p:spPr bwMode="auto">
          <a:xfrm>
            <a:off x="5272097" y="1447790"/>
            <a:ext cx="6371768" cy="4289457"/>
          </a:xfrm>
        </p:spPr>
        <p:txBody>
          <a:bodyPr/>
          <a:lstStyle/>
          <a:p>
            <a:pPr>
              <a:defRPr/>
            </a:pPr>
            <a:endParaRPr lang="ru-RU"/>
          </a:p>
        </p:txBody>
      </p:sp>
      <p:sp>
        <p:nvSpPr>
          <p:cNvPr id="23" name="Текст 22"/>
          <p:cNvSpPr>
            <a:spLocks noGrp="1"/>
          </p:cNvSpPr>
          <p:nvPr>
            <p:ph type="body" sz="quarter" idx="17" hasCustomPrompt="1"/>
          </p:nvPr>
        </p:nvSpPr>
        <p:spPr bwMode="auto">
          <a:xfrm>
            <a:off x="585788" y="1447064"/>
            <a:ext cx="4322762" cy="703205"/>
          </a:xfrm>
        </p:spPr>
        <p:txBody>
          <a:bodyPr>
            <a:noAutofit/>
          </a:bodyPr>
          <a:lstStyle>
            <a:lvl1pPr marL="0" indent="0">
              <a:buNone/>
              <a:defRPr sz="1600" b="0" i="0">
                <a:solidFill>
                  <a:srgbClr val="0E2D69"/>
                </a:solidFill>
                <a:latin typeface="HSE Sans"/>
              </a:defRPr>
            </a:lvl1pPr>
            <a:lvl2pPr>
              <a:defRPr sz="1600" b="0" i="0">
                <a:solidFill>
                  <a:srgbClr val="0E2D69"/>
                </a:solidFill>
                <a:latin typeface="HSE Sans"/>
              </a:defRPr>
            </a:lvl2pPr>
            <a:lvl3pPr>
              <a:defRPr sz="1600" b="0" i="0">
                <a:solidFill>
                  <a:srgbClr val="0E2D69"/>
                </a:solidFill>
                <a:latin typeface="HSE Sans"/>
              </a:defRPr>
            </a:lvl3pPr>
            <a:lvl4pPr>
              <a:defRPr sz="1600" b="0" i="0">
                <a:solidFill>
                  <a:srgbClr val="0E2D69"/>
                </a:solidFill>
                <a:latin typeface="HSE Sans"/>
              </a:defRPr>
            </a:lvl4pPr>
            <a:lvl5pPr>
              <a:defRPr sz="1600" b="0" i="0">
                <a:solidFill>
                  <a:srgbClr val="0E2D69"/>
                </a:solidFill>
                <a:latin typeface="HSE Sans"/>
              </a:defRPr>
            </a:lvl5pPr>
          </a:lstStyle>
          <a:p>
            <a:pPr>
              <a:defRPr/>
            </a:pPr>
            <a:r>
              <a:rPr lang="ru-RU" sz="1600">
                <a:solidFill>
                  <a:srgbClr val="102D69"/>
                </a:solidFill>
                <a:latin typeface="HSE Sans"/>
              </a:rPr>
              <a:t>Название графика. Обратите внимание, что название графика набирается меньшим кеглем, чем заголовок</a:t>
            </a:r>
            <a:r>
              <a:rPr lang="en-GB" sz="1600">
                <a:solidFill>
                  <a:srgbClr val="102D69"/>
                </a:solidFill>
                <a:latin typeface="HSE Sans"/>
              </a:rPr>
              <a:t> (16pt)</a:t>
            </a:r>
            <a:endParaRPr lang="ru-RU" sz="1600">
              <a:solidFill>
                <a:srgbClr val="102D69"/>
              </a:solidFill>
              <a:latin typeface="HSE Sans"/>
            </a:endParaRPr>
          </a:p>
        </p:txBody>
      </p:sp>
      <p:sp>
        <p:nvSpPr>
          <p:cNvPr id="28" name="Текст 35"/>
          <p:cNvSpPr>
            <a:spLocks noGrp="1"/>
          </p:cNvSpPr>
          <p:nvPr>
            <p:ph type="body" sz="quarter" idx="12" hasCustomPrompt="1"/>
          </p:nvPr>
        </p:nvSpPr>
        <p:spPr bwMode="auto">
          <a:xfrm>
            <a:off x="585898" y="2379663"/>
            <a:ext cx="4322531" cy="239937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en-GB" sz="1300">
                <a:latin typeface="HSE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sz="1300">
              <a:latin typeface="HSE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Цифры">
    <p:bg>
      <p:bgPr>
        <a:blipFill>
          <a:blip r:embed="rId2">
            <a:lum/>
          </a:blip>
          <a:stretch/>
        </a:blipFill>
        <a:effectLst/>
      </p:bgPr>
    </p:bg>
    <p:spTree>
      <p:nvGrpSpPr>
        <p:cNvPr id="1" name=""/>
        <p:cNvGrpSpPr/>
        <p:nvPr/>
      </p:nvGrpSpPr>
      <p:grpSpPr bwMode="auto">
        <a:xfrm>
          <a:off x="0" y="0"/>
          <a:ext cx="0" cy="0"/>
          <a:chOff x="0" y="0"/>
          <a:chExt cx="0" cy="0"/>
        </a:xfrm>
      </p:grpSpPr>
      <p:pic>
        <p:nvPicPr>
          <p:cNvPr id="6"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7"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1"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3"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5"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17" name="Заголовок 31"/>
          <p:cNvSpPr>
            <a:spLocks noGrp="1"/>
          </p:cNvSpPr>
          <p:nvPr>
            <p:ph type="title" hasCustomPrompt="1"/>
          </p:nvPr>
        </p:nvSpPr>
        <p:spPr bwMode="auto">
          <a:xfrm>
            <a:off x="585897" y="1447790"/>
            <a:ext cx="11057955" cy="777025"/>
          </a:xfrm>
        </p:spPr>
        <p:txBody>
          <a:bodyPr lIns="0" tIns="0" rIns="0" bIns="0" anchor="t">
            <a:normAutofit/>
          </a:bodyPr>
          <a:lstStyle>
            <a:lvl1pPr>
              <a:lnSpc>
                <a:spcPct val="100000"/>
              </a:lnSpc>
              <a:defRPr sz="2400" b="0" i="0">
                <a:latin typeface="HSE Sans"/>
              </a:defRPr>
            </a:lvl1pPr>
          </a:lstStyle>
          <a:p>
            <a:pPr>
              <a:defRPr/>
            </a:pPr>
            <a:r>
              <a:rPr lang="ru-RU" sz="2400">
                <a:solidFill>
                  <a:srgbClr val="102D69"/>
                </a:solidFill>
                <a:latin typeface="HSE Sans"/>
              </a:rPr>
              <a:t>Заголовок может быть набран в две или три строки</a:t>
            </a:r>
            <a:r>
              <a:rPr lang="en-GB" sz="2400">
                <a:solidFill>
                  <a:srgbClr val="102D69"/>
                </a:solidFill>
                <a:latin typeface="HSE Sans"/>
              </a:rPr>
              <a:t> (24 pt)</a:t>
            </a:r>
            <a:endParaRPr lang="ru-RU" sz="2400">
              <a:solidFill>
                <a:srgbClr val="102D69"/>
              </a:solidFill>
              <a:latin typeface="HSE Sans"/>
            </a:endParaRPr>
          </a:p>
        </p:txBody>
      </p:sp>
      <p:sp>
        <p:nvSpPr>
          <p:cNvPr id="24" name="Текст 35"/>
          <p:cNvSpPr>
            <a:spLocks noGrp="1"/>
          </p:cNvSpPr>
          <p:nvPr>
            <p:ph type="body" sz="quarter" idx="12" hasCustomPrompt="1"/>
          </p:nvPr>
        </p:nvSpPr>
        <p:spPr bwMode="auto">
          <a:xfrm>
            <a:off x="575076" y="4103994"/>
            <a:ext cx="2758143" cy="156966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300">
                <a:latin typeface="HSE Sans"/>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endParaRPr/>
          </a:p>
        </p:txBody>
      </p:sp>
      <p:sp>
        <p:nvSpPr>
          <p:cNvPr id="25" name="Текст 35"/>
          <p:cNvSpPr>
            <a:spLocks noGrp="1"/>
          </p:cNvSpPr>
          <p:nvPr>
            <p:ph type="body" sz="quarter" idx="16" hasCustomPrompt="1"/>
          </p:nvPr>
        </p:nvSpPr>
        <p:spPr bwMode="auto">
          <a:xfrm>
            <a:off x="4047007" y="4103994"/>
            <a:ext cx="2757612" cy="156966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300">
                <a:latin typeface="HSE Sans"/>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endParaRPr/>
          </a:p>
        </p:txBody>
      </p:sp>
      <p:sp>
        <p:nvSpPr>
          <p:cNvPr id="26" name="Текст 35"/>
          <p:cNvSpPr>
            <a:spLocks noGrp="1"/>
          </p:cNvSpPr>
          <p:nvPr>
            <p:ph type="body" sz="quarter" idx="17" hasCustomPrompt="1"/>
          </p:nvPr>
        </p:nvSpPr>
        <p:spPr bwMode="auto">
          <a:xfrm>
            <a:off x="7518938" y="4103994"/>
            <a:ext cx="2757612" cy="1569661"/>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ru-RU" sz="1300">
                <a:latin typeface="HSE Sans"/>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endParaRPr/>
          </a:p>
        </p:txBody>
      </p:sp>
      <p:sp>
        <p:nvSpPr>
          <p:cNvPr id="28" name="Текст 27"/>
          <p:cNvSpPr>
            <a:spLocks noGrp="1"/>
          </p:cNvSpPr>
          <p:nvPr>
            <p:ph type="body" sz="quarter" idx="18" hasCustomPrompt="1"/>
          </p:nvPr>
        </p:nvSpPr>
        <p:spPr bwMode="auto">
          <a:xfrm>
            <a:off x="575076" y="2710235"/>
            <a:ext cx="2758143" cy="1164116"/>
          </a:xfrm>
        </p:spPr>
        <p:txBody>
          <a:bodyPr lIns="0" tIns="0" rIns="0" bIns="0">
            <a:noAutofit/>
          </a:bodyPr>
          <a:lstStyle>
            <a:lvl1pPr marL="0" indent="0">
              <a:buNone/>
              <a:defRPr sz="9600">
                <a:latin typeface="HSE Sans"/>
              </a:defRPr>
            </a:lvl1pPr>
            <a:lvl2pPr>
              <a:defRPr sz="9600">
                <a:latin typeface="HSE Sans"/>
              </a:defRPr>
            </a:lvl2pPr>
            <a:lvl3pPr>
              <a:defRPr sz="9600">
                <a:latin typeface="HSE Sans"/>
              </a:defRPr>
            </a:lvl3pPr>
            <a:lvl4pPr>
              <a:defRPr sz="9600">
                <a:latin typeface="HSE Sans"/>
              </a:defRPr>
            </a:lvl4pPr>
            <a:lvl5pPr>
              <a:defRPr sz="9600">
                <a:latin typeface="HSE Sans"/>
              </a:defRPr>
            </a:lvl5pPr>
          </a:lstStyle>
          <a:p>
            <a:pPr lvl="0">
              <a:defRPr/>
            </a:pPr>
            <a:r>
              <a:rPr lang="ru-RU" sz="9600">
                <a:solidFill>
                  <a:srgbClr val="102D69"/>
                </a:solidFill>
                <a:latin typeface="HSE Sans"/>
              </a:rPr>
              <a:t>152</a:t>
            </a:r>
            <a:endParaRPr lang="ru-RU"/>
          </a:p>
        </p:txBody>
      </p:sp>
      <p:sp>
        <p:nvSpPr>
          <p:cNvPr id="29" name="Текст 27"/>
          <p:cNvSpPr>
            <a:spLocks noGrp="1"/>
          </p:cNvSpPr>
          <p:nvPr>
            <p:ph type="body" sz="quarter" idx="19" hasCustomPrompt="1"/>
          </p:nvPr>
        </p:nvSpPr>
        <p:spPr bwMode="auto">
          <a:xfrm>
            <a:off x="4047007" y="2710235"/>
            <a:ext cx="2758143" cy="1164116"/>
          </a:xfrm>
        </p:spPr>
        <p:txBody>
          <a:bodyPr lIns="0" tIns="0" rIns="0" bIns="0">
            <a:noAutofit/>
          </a:bodyPr>
          <a:lstStyle>
            <a:lvl1pPr marL="0" indent="0">
              <a:buNone/>
              <a:defRPr sz="9600">
                <a:latin typeface="HSE Sans"/>
              </a:defRPr>
            </a:lvl1pPr>
            <a:lvl2pPr>
              <a:defRPr sz="9600">
                <a:latin typeface="HSE Sans"/>
              </a:defRPr>
            </a:lvl2pPr>
            <a:lvl3pPr>
              <a:defRPr sz="9600">
                <a:latin typeface="HSE Sans"/>
              </a:defRPr>
            </a:lvl3pPr>
            <a:lvl4pPr>
              <a:defRPr sz="9600">
                <a:latin typeface="HSE Sans"/>
              </a:defRPr>
            </a:lvl4pPr>
            <a:lvl5pPr>
              <a:defRPr sz="9600">
                <a:latin typeface="HSE Sans"/>
              </a:defRPr>
            </a:lvl5pPr>
          </a:lstStyle>
          <a:p>
            <a:pPr lvl="0">
              <a:defRPr/>
            </a:pPr>
            <a:r>
              <a:rPr lang="ru-RU" sz="9600">
                <a:solidFill>
                  <a:srgbClr val="102D69"/>
                </a:solidFill>
                <a:latin typeface="HSE Sans"/>
              </a:rPr>
              <a:t>95</a:t>
            </a:r>
            <a:endParaRPr lang="ru-RU"/>
          </a:p>
        </p:txBody>
      </p:sp>
      <p:sp>
        <p:nvSpPr>
          <p:cNvPr id="30" name="Текст 27"/>
          <p:cNvSpPr>
            <a:spLocks noGrp="1"/>
          </p:cNvSpPr>
          <p:nvPr>
            <p:ph type="body" sz="quarter" idx="20" hasCustomPrompt="1"/>
          </p:nvPr>
        </p:nvSpPr>
        <p:spPr bwMode="auto">
          <a:xfrm>
            <a:off x="7518938" y="2710235"/>
            <a:ext cx="2758143" cy="1164116"/>
          </a:xfrm>
        </p:spPr>
        <p:txBody>
          <a:bodyPr lIns="0" tIns="0" rIns="0" bIns="0">
            <a:noAutofit/>
          </a:bodyPr>
          <a:lstStyle>
            <a:lvl1pPr marL="0" indent="0">
              <a:buNone/>
              <a:defRPr sz="9600">
                <a:latin typeface="HSE Sans"/>
              </a:defRPr>
            </a:lvl1pPr>
            <a:lvl2pPr>
              <a:defRPr sz="9600">
                <a:latin typeface="HSE Sans"/>
              </a:defRPr>
            </a:lvl2pPr>
            <a:lvl3pPr>
              <a:defRPr sz="9600">
                <a:latin typeface="HSE Sans"/>
              </a:defRPr>
            </a:lvl3pPr>
            <a:lvl4pPr>
              <a:defRPr sz="9600">
                <a:latin typeface="HSE Sans"/>
              </a:defRPr>
            </a:lvl4pPr>
            <a:lvl5pPr>
              <a:defRPr sz="9600">
                <a:latin typeface="HSE Sans"/>
              </a:defRPr>
            </a:lvl5pPr>
          </a:lstStyle>
          <a:p>
            <a:pPr lvl="0">
              <a:defRPr/>
            </a:pPr>
            <a:r>
              <a:rPr lang="ru-RU" sz="9600">
                <a:solidFill>
                  <a:srgbClr val="102D69"/>
                </a:solidFill>
                <a:latin typeface="HSE Sans"/>
              </a:rPr>
              <a:t>284</a:t>
            </a:r>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Таблица_1">
    <p:bg>
      <p:bgPr>
        <a:blipFill>
          <a:blip r:embed="rId2">
            <a:lum/>
          </a:blip>
          <a:stretch/>
        </a:blipFill>
        <a:effectLst/>
      </p:bgPr>
    </p:bg>
    <p:spTree>
      <p:nvGrpSpPr>
        <p:cNvPr id="1" name=""/>
        <p:cNvGrpSpPr/>
        <p:nvPr/>
      </p:nvGrpSpPr>
      <p:grpSpPr bwMode="auto">
        <a:xfrm>
          <a:off x="0" y="0"/>
          <a:ext cx="0" cy="0"/>
          <a:chOff x="0" y="0"/>
          <a:chExt cx="0" cy="0"/>
        </a:xfrm>
      </p:grpSpPr>
      <p:pic>
        <p:nvPicPr>
          <p:cNvPr id="5"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6"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0"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2"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4"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15" name="Текст 22"/>
          <p:cNvSpPr>
            <a:spLocks noGrp="1"/>
          </p:cNvSpPr>
          <p:nvPr>
            <p:ph type="body" sz="quarter" idx="17" hasCustomPrompt="1"/>
          </p:nvPr>
        </p:nvSpPr>
        <p:spPr bwMode="auto">
          <a:xfrm>
            <a:off x="585787" y="1447065"/>
            <a:ext cx="11058065" cy="307778"/>
          </a:xfrm>
        </p:spPr>
        <p:txBody>
          <a:bodyPr lIns="0" tIns="0" rIns="0" bIns="0">
            <a:noAutofit/>
          </a:bodyPr>
          <a:lstStyle>
            <a:lvl1pPr marL="0" indent="0">
              <a:buNone/>
              <a:defRPr sz="1600" b="0" i="0">
                <a:solidFill>
                  <a:srgbClr val="0E2D69"/>
                </a:solidFill>
                <a:latin typeface="HSE Sans"/>
              </a:defRPr>
            </a:lvl1pPr>
            <a:lvl2pPr>
              <a:defRPr sz="1600" b="0" i="0">
                <a:solidFill>
                  <a:srgbClr val="0E2D69"/>
                </a:solidFill>
                <a:latin typeface="HSE Sans"/>
              </a:defRPr>
            </a:lvl2pPr>
            <a:lvl3pPr>
              <a:defRPr sz="1600" b="0" i="0">
                <a:solidFill>
                  <a:srgbClr val="0E2D69"/>
                </a:solidFill>
                <a:latin typeface="HSE Sans"/>
              </a:defRPr>
            </a:lvl3pPr>
            <a:lvl4pPr>
              <a:defRPr sz="1600" b="0" i="0">
                <a:solidFill>
                  <a:srgbClr val="0E2D69"/>
                </a:solidFill>
                <a:latin typeface="HSE Sans"/>
              </a:defRPr>
            </a:lvl4pPr>
            <a:lvl5pPr>
              <a:defRPr sz="1600" b="0" i="0">
                <a:solidFill>
                  <a:srgbClr val="0E2D69"/>
                </a:solidFill>
                <a:latin typeface="HSE Sans"/>
              </a:defRPr>
            </a:lvl5pPr>
          </a:lstStyle>
          <a:p>
            <a:pPr>
              <a:defRPr/>
            </a:pPr>
            <a:r>
              <a:rPr lang="ru-RU" sz="1600">
                <a:solidFill>
                  <a:srgbClr val="102D69"/>
                </a:solidFill>
                <a:latin typeface="HSE Sans"/>
              </a:rPr>
              <a:t>Название таблицы. Обратите внимание, что название графика набирается меньшим кеглем, чем заголовок (16</a:t>
            </a:r>
            <a:r>
              <a:rPr lang="en-GB" sz="1600">
                <a:solidFill>
                  <a:srgbClr val="102D69"/>
                </a:solidFill>
                <a:latin typeface="HSE Sans"/>
              </a:rPr>
              <a:t>pt)</a:t>
            </a:r>
            <a:endParaRPr lang="ru-RU" sz="1600">
              <a:solidFill>
                <a:srgbClr val="102D69"/>
              </a:solidFill>
              <a:latin typeface="HSE Sans"/>
            </a:endParaRPr>
          </a:p>
        </p:txBody>
      </p:sp>
      <p:sp>
        <p:nvSpPr>
          <p:cNvPr id="17" name="Текст 16"/>
          <p:cNvSpPr>
            <a:spLocks noGrp="1"/>
          </p:cNvSpPr>
          <p:nvPr>
            <p:ph type="body" sz="quarter" idx="18" hasCustomPrompt="1"/>
          </p:nvPr>
        </p:nvSpPr>
        <p:spPr bwMode="auto">
          <a:xfrm>
            <a:off x="585788" y="5739189"/>
            <a:ext cx="6824303" cy="703205"/>
          </a:xfrm>
        </p:spPr>
        <p:txBody>
          <a:bodyPr lIns="0" tIns="0" rIns="0" bIns="0">
            <a:normAutofit/>
          </a:bodyPr>
          <a:lstStyle>
            <a:lvl1pPr marL="0" marR="0" indent="0" algn="l" defTabSz="914400">
              <a:lnSpc>
                <a:spcPct val="100000"/>
              </a:lnSpc>
              <a:spcBef>
                <a:spcPts val="600"/>
              </a:spcBef>
              <a:spcAft>
                <a:spcPts val="0"/>
              </a:spcAft>
              <a:buClrTx/>
              <a:buSzTx/>
              <a:buFontTx/>
              <a:buNone/>
              <a:defRPr sz="1300" b="0" i="0">
                <a:solidFill>
                  <a:srgbClr val="0E2D69"/>
                </a:solidFill>
                <a:latin typeface="HSE Sans"/>
              </a:defRPr>
            </a:lvl1pPr>
            <a:lvl2pPr>
              <a:defRPr sz="1300" b="0" i="0">
                <a:solidFill>
                  <a:srgbClr val="0E2D69"/>
                </a:solidFill>
                <a:latin typeface="HSE Sans"/>
              </a:defRPr>
            </a:lvl2pPr>
            <a:lvl3pPr>
              <a:defRPr sz="1300" b="0" i="0">
                <a:solidFill>
                  <a:srgbClr val="0E2D69"/>
                </a:solidFill>
                <a:latin typeface="HSE Sans"/>
              </a:defRPr>
            </a:lvl3pPr>
            <a:lvl4pPr>
              <a:defRPr sz="1300" b="0" i="0">
                <a:solidFill>
                  <a:srgbClr val="0E2D69"/>
                </a:solidFill>
                <a:latin typeface="HSE Sans"/>
              </a:defRPr>
            </a:lvl4pPr>
            <a:lvl5pPr>
              <a:defRPr sz="1300" b="0" i="0">
                <a:solidFill>
                  <a:srgbClr val="0E2D69"/>
                </a:solidFill>
                <a:latin typeface="HSE Sans"/>
              </a:defRPr>
            </a:lvl5pPr>
          </a:lstStyle>
          <a:p>
            <a:pPr marL="0" marR="0" lvl="0" indent="0" algn="l" defTabSz="914400">
              <a:lnSpc>
                <a:spcPct val="100000"/>
              </a:lnSpc>
              <a:spcBef>
                <a:spcPts val="600"/>
              </a:spcBef>
              <a:spcAft>
                <a:spcPts val="0"/>
              </a:spcAft>
              <a:buClrTx/>
              <a:buSzTx/>
              <a:buFontTx/>
              <a:buNone/>
              <a:defRPr/>
            </a:pPr>
            <a:r>
              <a:rPr lang="ru-RU" sz="1300" b="0">
                <a:ln>
                  <a:noFill/>
                </a:ln>
                <a:latin typeface="HSE Sans"/>
              </a:rPr>
              <a:t>Мы рекомендуем очень аккуратно использовать жирное начертание, старайтесь выделять жирным самое важное. </a:t>
            </a:r>
            <a:r>
              <a:rPr lang="ru-RU" sz="1300">
                <a:latin typeface="HSE Sans"/>
              </a:rPr>
              <a:t>Также старайтесь не использовать выделение жирным начертанием вместе с заливкой ячеек каким-либо цветом, достаточно и одного акцента.</a:t>
            </a:r>
            <a:endParaRPr sz="1300" b="0">
              <a:ln>
                <a:noFill/>
              </a:ln>
              <a:latin typeface="HSE Sans"/>
            </a:endParaRPr>
          </a:p>
        </p:txBody>
      </p:sp>
      <p:sp>
        <p:nvSpPr>
          <p:cNvPr id="19" name="Таблица 18"/>
          <p:cNvSpPr>
            <a:spLocks noGrp="1"/>
          </p:cNvSpPr>
          <p:nvPr>
            <p:ph type="tbl" sz="quarter" idx="19"/>
          </p:nvPr>
        </p:nvSpPr>
        <p:spPr bwMode="auto">
          <a:xfrm>
            <a:off x="585787" y="1984076"/>
            <a:ext cx="11058527" cy="3519576"/>
          </a:xfrm>
        </p:spPr>
        <p:txBody>
          <a:bodyPr/>
          <a:lstStyle/>
          <a:p>
            <a:pPr>
              <a:defRPr/>
            </a:pPr>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Таблица_2">
    <p:bg>
      <p:bgPr>
        <a:blipFill>
          <a:blip r:embed="rId2">
            <a:lum/>
          </a:blip>
          <a:stretch/>
        </a:blipFill>
        <a:effectLst/>
      </p:bgPr>
    </p:bg>
    <p:spTree>
      <p:nvGrpSpPr>
        <p:cNvPr id="1" name=""/>
        <p:cNvGrpSpPr/>
        <p:nvPr/>
      </p:nvGrpSpPr>
      <p:grpSpPr bwMode="auto">
        <a:xfrm>
          <a:off x="0" y="0"/>
          <a:ext cx="0" cy="0"/>
          <a:chOff x="0" y="0"/>
          <a:chExt cx="0" cy="0"/>
        </a:xfrm>
      </p:grpSpPr>
      <p:pic>
        <p:nvPicPr>
          <p:cNvPr id="8" name="Picture 4" descr="Icon&#10;&#10;Description automatically generated"/>
          <p:cNvPicPr>
            <a:picLocks noChangeAspect="1"/>
          </p:cNvPicPr>
          <p:nvPr userDrawn="1"/>
        </p:nvPicPr>
        <p:blipFill>
          <a:blip r:embed="rId3"/>
          <a:stretch/>
        </p:blipFill>
        <p:spPr bwMode="auto">
          <a:xfrm>
            <a:off x="517199" y="464363"/>
            <a:ext cx="448276" cy="448276"/>
          </a:xfrm>
          <a:prstGeom prst="rect">
            <a:avLst/>
          </a:prstGeom>
        </p:spPr>
      </p:pic>
      <p:cxnSp>
        <p:nvCxnSpPr>
          <p:cNvPr id="9" name="Straight Connector 19"/>
          <p:cNvCxnSpPr>
            <a:cxnSpLocks/>
          </p:cNvCxnSpPr>
          <p:nvPr userDrawn="1"/>
        </p:nvCxnSpPr>
        <p:spPr bwMode="auto">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p:cNvCxnSpPr>
            <a:cxnSpLocks/>
          </p:cNvCxnSpPr>
          <p:nvPr userDrawn="1"/>
        </p:nvCxnSpPr>
        <p:spPr bwMode="auto">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p:cNvCxnSpPr>
            <a:cxnSpLocks/>
          </p:cNvCxnSpPr>
          <p:nvPr userDrawn="1"/>
        </p:nvCxnSpPr>
        <p:spPr bwMode="auto">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a:rPr>
              <a:t>‹#›</a:t>
            </a:fld>
            <a:endParaRPr lang="ru-RU" sz="2000">
              <a:solidFill>
                <a:srgbClr val="102D69"/>
              </a:solidFill>
              <a:latin typeface="HSE Sans"/>
            </a:endParaRPr>
          </a:p>
        </p:txBody>
      </p:sp>
      <p:cxnSp>
        <p:nvCxnSpPr>
          <p:cNvPr id="13" name="Straight Connector 59"/>
          <p:cNvCxnSpPr>
            <a:cxnSpLocks/>
          </p:cNvCxnSpPr>
          <p:nvPr userDrawn="1"/>
        </p:nvCxnSpPr>
        <p:spPr bwMode="auto">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p:cNvSpPr>
            <a:spLocks noGrp="1"/>
          </p:cNvSpPr>
          <p:nvPr>
            <p:ph type="body" sz="quarter" idx="13" hasCustomPrompt="1"/>
          </p:nvPr>
        </p:nvSpPr>
        <p:spPr bwMode="auto">
          <a:xfrm>
            <a:off x="1143689" y="540904"/>
            <a:ext cx="1901825" cy="415925"/>
          </a:xfrm>
        </p:spPr>
        <p:txBody>
          <a:bodyPr lIns="0" tIns="0" rIns="0" bIns="0">
            <a:noAutofit/>
          </a:bodyPr>
          <a:lstStyle>
            <a:lvl1pPr marL="0" marR="0" indent="0" algn="l" defTabSz="914400">
              <a:lnSpc>
                <a:spcPct val="100000"/>
              </a:lnSpc>
              <a:spcBef>
                <a:spcPts val="0"/>
              </a:spcBef>
              <a:spcAft>
                <a:spcPts val="0"/>
              </a:spcAft>
              <a:buClrTx/>
              <a:buSzTx/>
              <a:buFont typeface="Arial"/>
              <a:buNone/>
              <a:defRPr sz="1000" b="0" i="0">
                <a:latin typeface="HSE Sans"/>
              </a:defRPr>
            </a:lvl1pPr>
            <a:lvl2pPr marL="457200" indent="0">
              <a:lnSpc>
                <a:spcPct val="100000"/>
              </a:lnSpc>
              <a:buNone/>
              <a:defRPr sz="1000" b="0" i="0">
                <a:latin typeface="HSE Sans"/>
              </a:defRPr>
            </a:lvl2pPr>
            <a:lvl3pPr marL="914400" indent="0">
              <a:lnSpc>
                <a:spcPct val="100000"/>
              </a:lnSpc>
              <a:buNone/>
              <a:defRPr sz="1000" b="0" i="0">
                <a:latin typeface="HSE Sans"/>
              </a:defRPr>
            </a:lvl3pPr>
            <a:lvl4pPr marL="1371600" indent="0">
              <a:lnSpc>
                <a:spcPct val="100000"/>
              </a:lnSpc>
              <a:buNone/>
              <a:defRPr sz="1000" b="0" i="0">
                <a:latin typeface="HSE Sans"/>
              </a:defRPr>
            </a:lvl4pPr>
            <a:lvl5pPr marL="1828800" indent="0">
              <a:lnSpc>
                <a:spcPct val="100000"/>
              </a:lnSpc>
              <a:buNone/>
              <a:defRPr sz="1000" b="0" i="0">
                <a:latin typeface="HSE Sans"/>
              </a:defRPr>
            </a:lvl5pPr>
          </a:lstStyle>
          <a:p>
            <a:pPr marL="0" marR="0" lvl="0" indent="0" algn="l" defTabSz="914400">
              <a:lnSpc>
                <a:spcPct val="100000"/>
              </a:lnSpc>
              <a:spcBef>
                <a:spcPts val="1000"/>
              </a:spcBef>
              <a:spcAft>
                <a:spcPts val="0"/>
              </a:spcAft>
              <a:buClrTx/>
              <a:buSzTx/>
              <a:buFont typeface="Arial"/>
              <a:buNone/>
              <a:defRPr/>
            </a:pPr>
            <a:r>
              <a:rPr lang="ru-RU" sz="1000">
                <a:latin typeface="HSE Sans"/>
              </a:rPr>
              <a:t>Название подразделения</a:t>
            </a:r>
            <a:br>
              <a:rPr lang="ru-RU" sz="1000">
                <a:latin typeface="HSE Sans"/>
              </a:rPr>
            </a:br>
            <a:r>
              <a:rPr lang="ru-RU" sz="1000">
                <a:latin typeface="HSE Sans"/>
              </a:rPr>
              <a:t>в две или три строки</a:t>
            </a:r>
            <a:r>
              <a:rPr lang="en-GB" sz="1000">
                <a:latin typeface="HSE Sans"/>
              </a:rPr>
              <a:t> (10pt)</a:t>
            </a:r>
            <a:endParaRPr lang="ru-RU" sz="1000">
              <a:latin typeface="HSE Sans"/>
            </a:endParaRPr>
          </a:p>
        </p:txBody>
      </p:sp>
      <p:sp>
        <p:nvSpPr>
          <p:cNvPr id="15" name="Текст 39"/>
          <p:cNvSpPr>
            <a:spLocks noGrp="1"/>
          </p:cNvSpPr>
          <p:nvPr>
            <p:ph type="body" sz="quarter" idx="14" hasCustomPrompt="1"/>
          </p:nvPr>
        </p:nvSpPr>
        <p:spPr bwMode="auto">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презентации может быть набрано в две или три строки</a:t>
            </a:r>
            <a:r>
              <a:rPr lang="en-GB" sz="1000">
                <a:latin typeface="HSE Sans"/>
              </a:rPr>
              <a:t> (10pt)</a:t>
            </a:r>
            <a:endParaRPr lang="ru-RU" sz="1000">
              <a:latin typeface="HSE Sans"/>
            </a:endParaRPr>
          </a:p>
        </p:txBody>
      </p:sp>
      <p:sp>
        <p:nvSpPr>
          <p:cNvPr id="17" name="Текст 39"/>
          <p:cNvSpPr>
            <a:spLocks noGrp="1"/>
          </p:cNvSpPr>
          <p:nvPr>
            <p:ph type="body" sz="quarter" idx="15" hasCustomPrompt="1"/>
          </p:nvPr>
        </p:nvSpPr>
        <p:spPr bwMode="auto">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a:defRPr>
            </a:lvl1pPr>
            <a:lvl2pPr marL="457200" indent="0">
              <a:buNone/>
              <a:defRPr sz="1000" b="0" i="0">
                <a:solidFill>
                  <a:srgbClr val="0E2D69"/>
                </a:solidFill>
                <a:latin typeface="HSE Sans"/>
              </a:defRPr>
            </a:lvl2pPr>
            <a:lvl3pPr marL="914400" indent="0">
              <a:buNone/>
              <a:defRPr sz="1000" b="0" i="0">
                <a:solidFill>
                  <a:srgbClr val="0E2D69"/>
                </a:solidFill>
                <a:latin typeface="HSE Sans"/>
              </a:defRPr>
            </a:lvl3pPr>
            <a:lvl4pPr marL="1371600" indent="0">
              <a:buNone/>
              <a:defRPr sz="1000" b="0" i="0">
                <a:solidFill>
                  <a:srgbClr val="0E2D69"/>
                </a:solidFill>
                <a:latin typeface="HSE Sans"/>
              </a:defRPr>
            </a:lvl4pPr>
            <a:lvl5pPr marL="1828800" indent="0">
              <a:buNone/>
              <a:defRPr sz="1000" b="0" i="0">
                <a:solidFill>
                  <a:srgbClr val="0E2D69"/>
                </a:solidFill>
                <a:latin typeface="HSE Sans"/>
              </a:defRPr>
            </a:lvl5pPr>
          </a:lstStyle>
          <a:p>
            <a:pPr>
              <a:defRPr/>
            </a:pPr>
            <a:r>
              <a:rPr lang="ru-RU" sz="1000">
                <a:latin typeface="HSE Sans"/>
              </a:rPr>
              <a:t>Название раздела может быть набрано в две или три строки</a:t>
            </a:r>
            <a:r>
              <a:rPr lang="en-GB" sz="1000">
                <a:latin typeface="HSE Sans"/>
              </a:rPr>
              <a:t> (10pt)</a:t>
            </a:r>
            <a:endParaRPr lang="ru-RU" sz="1000">
              <a:latin typeface="HSE Sans"/>
            </a:endParaRPr>
          </a:p>
        </p:txBody>
      </p:sp>
      <p:sp>
        <p:nvSpPr>
          <p:cNvPr id="18" name="Текст 22"/>
          <p:cNvSpPr>
            <a:spLocks noGrp="1"/>
          </p:cNvSpPr>
          <p:nvPr>
            <p:ph type="body" sz="quarter" idx="17" hasCustomPrompt="1"/>
          </p:nvPr>
        </p:nvSpPr>
        <p:spPr bwMode="auto">
          <a:xfrm>
            <a:off x="585787" y="1447064"/>
            <a:ext cx="7617877" cy="537011"/>
          </a:xfrm>
        </p:spPr>
        <p:txBody>
          <a:bodyPr lIns="0" tIns="0" rIns="0" bIns="0">
            <a:noAutofit/>
          </a:bodyPr>
          <a:lstStyle>
            <a:lvl1pPr marL="0" indent="0">
              <a:buNone/>
              <a:defRPr sz="1600" b="0" i="0">
                <a:solidFill>
                  <a:srgbClr val="0E2D69"/>
                </a:solidFill>
                <a:latin typeface="HSE Sans"/>
              </a:defRPr>
            </a:lvl1pPr>
            <a:lvl2pPr>
              <a:defRPr sz="1600" b="0" i="0">
                <a:solidFill>
                  <a:srgbClr val="0E2D69"/>
                </a:solidFill>
                <a:latin typeface="HSE Sans"/>
              </a:defRPr>
            </a:lvl2pPr>
            <a:lvl3pPr>
              <a:defRPr sz="1600" b="0" i="0">
                <a:solidFill>
                  <a:srgbClr val="0E2D69"/>
                </a:solidFill>
                <a:latin typeface="HSE Sans"/>
              </a:defRPr>
            </a:lvl3pPr>
            <a:lvl4pPr>
              <a:defRPr sz="1600" b="0" i="0">
                <a:solidFill>
                  <a:srgbClr val="0E2D69"/>
                </a:solidFill>
                <a:latin typeface="HSE Sans"/>
              </a:defRPr>
            </a:lvl4pPr>
            <a:lvl5pPr>
              <a:defRPr sz="1600" b="0" i="0">
                <a:solidFill>
                  <a:srgbClr val="0E2D69"/>
                </a:solidFill>
                <a:latin typeface="HSE Sans"/>
              </a:defRPr>
            </a:lvl5pPr>
          </a:lstStyle>
          <a:p>
            <a:pPr>
              <a:defRPr/>
            </a:pPr>
            <a:r>
              <a:rPr lang="ru-RU" sz="1600">
                <a:solidFill>
                  <a:srgbClr val="102D69"/>
                </a:solidFill>
                <a:latin typeface="HSE Sans"/>
              </a:rPr>
              <a:t>Название таблицы. Обратите внимание, что название графика набирается меньшим кеглем, чем заголовок (16</a:t>
            </a:r>
            <a:r>
              <a:rPr lang="en-GB" sz="1600">
                <a:solidFill>
                  <a:srgbClr val="102D69"/>
                </a:solidFill>
                <a:latin typeface="HSE Sans"/>
              </a:rPr>
              <a:t>pt)</a:t>
            </a:r>
            <a:endParaRPr lang="ru-RU" sz="1600">
              <a:solidFill>
                <a:srgbClr val="102D69"/>
              </a:solidFill>
              <a:latin typeface="HSE Sans"/>
            </a:endParaRPr>
          </a:p>
        </p:txBody>
      </p:sp>
      <p:sp>
        <p:nvSpPr>
          <p:cNvPr id="19" name="Текст 16"/>
          <p:cNvSpPr>
            <a:spLocks noGrp="1"/>
          </p:cNvSpPr>
          <p:nvPr>
            <p:ph type="body" sz="quarter" idx="18" hasCustomPrompt="1"/>
          </p:nvPr>
        </p:nvSpPr>
        <p:spPr bwMode="auto">
          <a:xfrm>
            <a:off x="585788" y="5739189"/>
            <a:ext cx="6824303" cy="703205"/>
          </a:xfrm>
        </p:spPr>
        <p:txBody>
          <a:bodyPr lIns="0" tIns="0" rIns="0" bIns="0">
            <a:normAutofit/>
          </a:bodyPr>
          <a:lstStyle>
            <a:lvl1pPr marL="0" marR="0" indent="0" algn="l" defTabSz="914400">
              <a:lnSpc>
                <a:spcPct val="100000"/>
              </a:lnSpc>
              <a:spcBef>
                <a:spcPts val="600"/>
              </a:spcBef>
              <a:spcAft>
                <a:spcPts val="0"/>
              </a:spcAft>
              <a:buClrTx/>
              <a:buSzTx/>
              <a:buFontTx/>
              <a:buNone/>
              <a:defRPr sz="1300" b="0" i="0">
                <a:solidFill>
                  <a:srgbClr val="0E2D69"/>
                </a:solidFill>
                <a:latin typeface="HSE Sans"/>
              </a:defRPr>
            </a:lvl1pPr>
            <a:lvl2pPr>
              <a:defRPr sz="1300" b="0" i="0">
                <a:solidFill>
                  <a:srgbClr val="0E2D69"/>
                </a:solidFill>
                <a:latin typeface="HSE Sans"/>
              </a:defRPr>
            </a:lvl2pPr>
            <a:lvl3pPr>
              <a:defRPr sz="1300" b="0" i="0">
                <a:solidFill>
                  <a:srgbClr val="0E2D69"/>
                </a:solidFill>
                <a:latin typeface="HSE Sans"/>
              </a:defRPr>
            </a:lvl3pPr>
            <a:lvl4pPr>
              <a:defRPr sz="1300" b="0" i="0">
                <a:solidFill>
                  <a:srgbClr val="0E2D69"/>
                </a:solidFill>
                <a:latin typeface="HSE Sans"/>
              </a:defRPr>
            </a:lvl4pPr>
            <a:lvl5pPr>
              <a:defRPr sz="1300" b="0" i="0">
                <a:solidFill>
                  <a:srgbClr val="0E2D69"/>
                </a:solidFill>
                <a:latin typeface="HSE Sans"/>
              </a:defRPr>
            </a:lvl5pPr>
          </a:lstStyle>
          <a:p>
            <a:pPr marL="0" marR="0" lvl="0" indent="0" algn="l" defTabSz="914400">
              <a:lnSpc>
                <a:spcPct val="100000"/>
              </a:lnSpc>
              <a:spcBef>
                <a:spcPts val="600"/>
              </a:spcBef>
              <a:spcAft>
                <a:spcPts val="0"/>
              </a:spcAft>
              <a:buClrTx/>
              <a:buSzTx/>
              <a:buFontTx/>
              <a:buNone/>
              <a:defRPr/>
            </a:pPr>
            <a:r>
              <a:rPr lang="ru-RU" sz="1300" b="0">
                <a:ln>
                  <a:noFill/>
                </a:ln>
                <a:latin typeface="HSE Sans"/>
              </a:rPr>
              <a:t>Мы рекомендуем очень аккуратно использовать жирное начертание, старайтесь выделять жирным самое важное. </a:t>
            </a:r>
            <a:r>
              <a:rPr lang="ru-RU" sz="1300">
                <a:latin typeface="HSE Sans"/>
              </a:rPr>
              <a:t>Также старайтесь не использовать выделение жирным начертанием вместе с заливкой ячеек каким-либо цветом, достаточно и одного акцента.</a:t>
            </a:r>
            <a:endParaRPr sz="1300" b="0">
              <a:ln>
                <a:noFill/>
              </a:ln>
              <a:latin typeface="HSE Sans"/>
            </a:endParaRPr>
          </a:p>
        </p:txBody>
      </p:sp>
      <p:sp>
        <p:nvSpPr>
          <p:cNvPr id="20" name="Таблица 18"/>
          <p:cNvSpPr>
            <a:spLocks noGrp="1"/>
          </p:cNvSpPr>
          <p:nvPr>
            <p:ph type="tbl" sz="quarter" idx="19"/>
          </p:nvPr>
        </p:nvSpPr>
        <p:spPr bwMode="auto">
          <a:xfrm>
            <a:off x="585787" y="2208362"/>
            <a:ext cx="7617895" cy="3295290"/>
          </a:xfrm>
        </p:spPr>
        <p:txBody>
          <a:bodyPr/>
          <a:lstStyle/>
          <a:p>
            <a:pPr>
              <a:defRPr/>
            </a:pPr>
            <a:endParaRPr lang="ru-RU"/>
          </a:p>
        </p:txBody>
      </p:sp>
      <p:sp>
        <p:nvSpPr>
          <p:cNvPr id="21" name="Текст 35"/>
          <p:cNvSpPr>
            <a:spLocks noGrp="1"/>
          </p:cNvSpPr>
          <p:nvPr>
            <p:ph type="body" sz="quarter" idx="12" hasCustomPrompt="1"/>
          </p:nvPr>
        </p:nvSpPr>
        <p:spPr bwMode="auto">
          <a:xfrm>
            <a:off x="8686807" y="2208363"/>
            <a:ext cx="2930666" cy="2570672"/>
          </a:xfrm>
        </p:spPr>
        <p:txBody>
          <a:bodyPr lIns="0" tIns="0" rIns="0">
            <a:normAutofit/>
          </a:bodyPr>
          <a:lstStyle>
            <a:lvl1pPr marL="0" marR="0" indent="0" algn="l" defTabSz="914400">
              <a:lnSpc>
                <a:spcPct val="100000"/>
              </a:lnSpc>
              <a:spcBef>
                <a:spcPts val="1000"/>
              </a:spcBef>
              <a:spcAft>
                <a:spcPts val="0"/>
              </a:spcAft>
              <a:buClrTx/>
              <a:buSzTx/>
              <a:buFont typeface="Arial"/>
              <a:buNone/>
              <a:defRPr sz="1300" b="0" i="0">
                <a:solidFill>
                  <a:srgbClr val="0E2D69"/>
                </a:solidFill>
                <a:latin typeface="HSE Sans"/>
              </a:defRPr>
            </a:lvl1pPr>
            <a:lvl2pPr marL="457200" indent="0" algn="l">
              <a:lnSpc>
                <a:spcPct val="100000"/>
              </a:lnSpc>
              <a:spcBef>
                <a:spcPts val="1000"/>
              </a:spcBef>
              <a:buFont typeface="Arial"/>
              <a:buNone/>
              <a:defRPr sz="1300" b="0" i="0">
                <a:solidFill>
                  <a:srgbClr val="0E2D69"/>
                </a:solidFill>
                <a:latin typeface="HSE Sans"/>
              </a:defRPr>
            </a:lvl2pPr>
            <a:lvl3pPr marL="914400" indent="0" algn="l">
              <a:lnSpc>
                <a:spcPct val="100000"/>
              </a:lnSpc>
              <a:spcBef>
                <a:spcPts val="1000"/>
              </a:spcBef>
              <a:buFont typeface="Arial"/>
              <a:buNone/>
              <a:defRPr sz="1300" b="0" i="0">
                <a:solidFill>
                  <a:srgbClr val="0E2D69"/>
                </a:solidFill>
                <a:latin typeface="HSE Sans"/>
              </a:defRPr>
            </a:lvl3pPr>
            <a:lvl4pPr marL="1371600" indent="0" algn="l">
              <a:lnSpc>
                <a:spcPct val="100000"/>
              </a:lnSpc>
              <a:spcBef>
                <a:spcPts val="1000"/>
              </a:spcBef>
              <a:buFont typeface="Arial"/>
              <a:buNone/>
              <a:defRPr sz="1300" b="0" i="0">
                <a:solidFill>
                  <a:srgbClr val="0E2D69"/>
                </a:solidFill>
                <a:latin typeface="HSE Sans"/>
              </a:defRPr>
            </a:lvl4pPr>
            <a:lvl5pPr marL="1828800" indent="0" algn="l">
              <a:lnSpc>
                <a:spcPct val="100000"/>
              </a:lnSpc>
              <a:spcBef>
                <a:spcPts val="1000"/>
              </a:spcBef>
              <a:buFont typeface="Arial"/>
              <a:buNone/>
              <a:defRPr sz="1300" b="0" i="0">
                <a:solidFill>
                  <a:srgbClr val="0E2D69"/>
                </a:solidFill>
                <a:latin typeface="HSE Sans"/>
              </a:defRPr>
            </a:lvl5pPr>
          </a:lstStyle>
          <a:p>
            <a:pPr>
              <a:defRPr/>
            </a:pPr>
            <a:r>
              <a:rPr lang="en-GB" sz="1300">
                <a:latin typeface="HSE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sz="1300">
              <a:latin typeface="HSE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GB"/>
              <a:t>Click to edit Master title style</a:t>
            </a:r>
            <a:endParaRP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3063DFB-8595-A44B-9F09-A50FA310E559}" type="datetimeFigureOut">
              <a:rPr lang="ru-RU"/>
              <a:t>16.04.2024</a:t>
            </a:fld>
            <a:endParaRPr/>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C20F133-126C-5944-A0E4-6A9616EDC0DA}"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hyperlink" Target="https://videouroki.net/tests/finansovaya-gramotnos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vashifinancy.ru/tests/test-po-finansovoy-arifmetike-dlya-shkolnikov/" TargetMode="External"/><Relationship Id="rId5" Type="http://schemas.openxmlformats.org/officeDocument/2006/relationships/hyperlink" Target="https://&#1092;&#1080;&#1085;&#1090;&#1077;&#1089;&#1090;.&#1074;&#1072;&#1096;&#1080;&#1092;&#1080;&#1085;&#1072;&#1085;&#1089;&#1099;.&#1088;&#1092;/categories/9/?result=333104" TargetMode="External"/><Relationship Id="rId4" Type="http://schemas.openxmlformats.org/officeDocument/2006/relationships/hyperlink" Target="https://d.vlfin.ru/trainers/index.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209800" y="924409"/>
            <a:ext cx="5362575" cy="96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 name="Заголовок 1"/>
          <p:cNvSpPr>
            <a:spLocks noGrp="1"/>
          </p:cNvSpPr>
          <p:nvPr>
            <p:ph type="title"/>
          </p:nvPr>
        </p:nvSpPr>
        <p:spPr bwMode="auto">
          <a:xfrm>
            <a:off x="800390" y="2033086"/>
            <a:ext cx="10591219" cy="1978323"/>
          </a:xfrm>
        </p:spPr>
        <p:txBody>
          <a:bodyPr>
            <a:noAutofit/>
          </a:bodyPr>
          <a:lstStyle/>
          <a:p>
            <a:pPr marL="0" marR="0" lvl="0" indent="0" algn="ctr" defTabSz="914400">
              <a:lnSpc>
                <a:spcPct val="100000"/>
              </a:lnSpc>
              <a:spcBef>
                <a:spcPts val="0"/>
              </a:spcBef>
              <a:spcAft>
                <a:spcPts val="0"/>
              </a:spcAft>
              <a:buClrTx/>
              <a:buSzTx/>
              <a:buFontTx/>
              <a:buNone/>
              <a:defRPr/>
            </a:pPr>
            <a:r>
              <a:rPr lang="ru-RU" sz="3200" b="1" i="0" u="none" strike="noStrike" cap="none" spc="0">
                <a:ln>
                  <a:noFill/>
                </a:ln>
                <a:solidFill>
                  <a:prstClr val="black"/>
                </a:solidFill>
                <a:latin typeface="Monotype Corsiva"/>
                <a:ea typeface="+mn-ea"/>
                <a:cs typeface="+mn-cs"/>
              </a:rPr>
              <a:t>Этапы организации и проведения </a:t>
            </a:r>
            <a:br>
              <a:rPr lang="ru-RU" sz="3200" b="1" i="0" u="none" strike="noStrike" cap="none" spc="0">
                <a:ln>
                  <a:noFill/>
                </a:ln>
                <a:solidFill>
                  <a:prstClr val="black"/>
                </a:solidFill>
                <a:latin typeface="Monotype Corsiva"/>
                <a:ea typeface="+mn-ea"/>
                <a:cs typeface="+mn-cs"/>
              </a:rPr>
            </a:br>
            <a:r>
              <a:rPr lang="ru-RU" sz="3200" b="1" i="0" u="none" strike="noStrike" cap="none" spc="0">
                <a:ln>
                  <a:noFill/>
                </a:ln>
                <a:solidFill>
                  <a:prstClr val="black"/>
                </a:solidFill>
                <a:latin typeface="Monotype Corsiva"/>
                <a:ea typeface="+mn-ea"/>
                <a:cs typeface="+mn-cs"/>
              </a:rPr>
              <a:t>семейного финансового Фестиваля </a:t>
            </a:r>
            <a:br>
              <a:rPr lang="ru-RU" sz="3200" b="1" i="0" u="none" strike="noStrike" cap="none" spc="0">
                <a:ln>
                  <a:noFill/>
                </a:ln>
                <a:solidFill>
                  <a:prstClr val="black"/>
                </a:solidFill>
                <a:latin typeface="Monotype Corsiva"/>
                <a:ea typeface="+mn-ea"/>
                <a:cs typeface="+mn-cs"/>
              </a:rPr>
            </a:br>
            <a:r>
              <a:rPr lang="ru-RU" sz="3200" b="1" i="0" u="none" strike="noStrike" cap="none" spc="0">
                <a:ln>
                  <a:noFill/>
                </a:ln>
                <a:solidFill>
                  <a:prstClr val="black"/>
                </a:solidFill>
                <a:latin typeface="Monotype Corsiva"/>
                <a:ea typeface="+mn-ea"/>
                <a:cs typeface="+mn-cs"/>
              </a:rPr>
              <a:t>МАОУ СШ №24 имени </a:t>
            </a:r>
            <a:br>
              <a:rPr lang="ru-RU" sz="3200" b="1" i="0" u="none" strike="noStrike" cap="none" spc="0">
                <a:ln>
                  <a:noFill/>
                </a:ln>
                <a:solidFill>
                  <a:prstClr val="black"/>
                </a:solidFill>
                <a:latin typeface="Monotype Corsiva"/>
                <a:ea typeface="+mn-ea"/>
                <a:cs typeface="+mn-cs"/>
              </a:rPr>
            </a:br>
            <a:r>
              <a:rPr lang="ru-RU" sz="3200" b="1" i="0" u="none" strike="noStrike" cap="none" spc="0">
                <a:ln>
                  <a:noFill/>
                </a:ln>
                <a:solidFill>
                  <a:prstClr val="black"/>
                </a:solidFill>
                <a:latin typeface="Monotype Corsiva"/>
                <a:ea typeface="+mn-ea"/>
                <a:cs typeface="+mn-cs"/>
              </a:rPr>
              <a:t>Героя Советского Союза М.В. Водопьянова</a:t>
            </a:r>
            <a:br>
              <a:rPr lang="ru-RU" sz="3200" b="1" i="0" u="none" strike="noStrike" cap="none" spc="0">
                <a:ln>
                  <a:noFill/>
                </a:ln>
                <a:solidFill>
                  <a:prstClr val="black"/>
                </a:solidFill>
                <a:latin typeface="Monotype Corsiva"/>
                <a:ea typeface="+mn-ea"/>
                <a:cs typeface="+mn-cs"/>
              </a:rPr>
            </a:br>
            <a:endParaRPr lang="ru-RU" sz="3200" b="1" i="0" u="none" strike="noStrike" cap="none" spc="0">
              <a:ln>
                <a:noFill/>
              </a:ln>
              <a:solidFill>
                <a:prstClr val="black"/>
              </a:solidFill>
              <a:latin typeface="Monotype Corsiva"/>
              <a:ea typeface="+mn-ea"/>
              <a:cs typeface="+mn-cs"/>
            </a:endParaRPr>
          </a:p>
        </p:txBody>
      </p:sp>
      <p:sp>
        <p:nvSpPr>
          <p:cNvPr id="3" name="Текст 2"/>
          <p:cNvSpPr>
            <a:spLocks noGrp="1"/>
          </p:cNvSpPr>
          <p:nvPr>
            <p:ph type="body" sz="quarter" idx="10"/>
          </p:nvPr>
        </p:nvSpPr>
        <p:spPr bwMode="auto">
          <a:xfrm>
            <a:off x="2247283" y="973505"/>
            <a:ext cx="6277592" cy="1012434"/>
          </a:xfrm>
        </p:spPr>
        <p:txBody>
          <a:bodyPr/>
          <a:lstStyle/>
          <a:p>
            <a:pPr>
              <a:defRPr/>
            </a:pPr>
            <a:r>
              <a:rPr lang="ru-RU"/>
              <a:t>Федеральный методический центр по финансовой грамотности системы общего и среднего профессионального образования </a:t>
            </a:r>
            <a:endParaRPr/>
          </a:p>
          <a:p>
            <a:pPr>
              <a:defRPr/>
            </a:pPr>
            <a:r>
              <a:rPr lang="ru-RU"/>
              <a:t>НИУ ВШЭ</a:t>
            </a:r>
            <a:endParaRPr/>
          </a:p>
        </p:txBody>
      </p:sp>
      <p:sp>
        <p:nvSpPr>
          <p:cNvPr id="5" name="Текст 4"/>
          <p:cNvSpPr>
            <a:spLocks noGrp="1"/>
          </p:cNvSpPr>
          <p:nvPr>
            <p:ph type="body" idx="12"/>
          </p:nvPr>
        </p:nvSpPr>
        <p:spPr bwMode="auto"/>
        <p:txBody>
          <a:bodyPr/>
          <a:lstStyle/>
          <a:p>
            <a:pPr>
              <a:defRPr/>
            </a:pPr>
            <a:r>
              <a:rPr lang="ru-RU"/>
              <a:t>Москва</a:t>
            </a:r>
            <a:endParaRPr/>
          </a:p>
          <a:p>
            <a:pPr>
              <a:defRPr/>
            </a:pPr>
            <a:r>
              <a:rPr lang="ru-RU"/>
              <a:t>2024</a:t>
            </a:r>
            <a:endParaRPr/>
          </a:p>
        </p:txBody>
      </p:sp>
      <p:sp>
        <p:nvSpPr>
          <p:cNvPr id="6" name="Текст 5"/>
          <p:cNvSpPr>
            <a:spLocks noGrp="1"/>
          </p:cNvSpPr>
          <p:nvPr>
            <p:ph type="body" sz="quarter" idx="13"/>
          </p:nvPr>
        </p:nvSpPr>
        <p:spPr bwMode="auto">
          <a:xfrm>
            <a:off x="3613512" y="4809814"/>
            <a:ext cx="7625267" cy="652860"/>
          </a:xfrm>
        </p:spPr>
        <p:txBody>
          <a:bodyPr>
            <a:normAutofit lnSpcReduction="10000"/>
          </a:bodyPr>
          <a:lstStyle/>
          <a:p>
            <a:pPr algn="ctr">
              <a:spcBef>
                <a:spcPts val="0"/>
              </a:spcBef>
              <a:spcAft>
                <a:spcPts val="0"/>
              </a:spcAft>
              <a:defRPr/>
            </a:pPr>
            <a:r>
              <a:rPr lang="ru-RU" sz="1600" b="1" i="1">
                <a:solidFill>
                  <a:schemeClr val="accent1"/>
                </a:solidFill>
                <a:latin typeface="Times New Roman"/>
                <a:cs typeface="Times New Roman"/>
              </a:rPr>
              <a:t>Евгения Владимировна Кулькова, заместитель директора по УВР</a:t>
            </a:r>
            <a:endParaRPr/>
          </a:p>
          <a:p>
            <a:pPr algn="ctr">
              <a:spcBef>
                <a:spcPts val="0"/>
              </a:spcBef>
              <a:spcAft>
                <a:spcPts val="0"/>
              </a:spcAft>
              <a:defRPr/>
            </a:pPr>
            <a:r>
              <a:rPr lang="ru-RU" sz="1600" b="1" i="1">
                <a:solidFill>
                  <a:schemeClr val="accent1"/>
                </a:solidFill>
                <a:latin typeface="Times New Roman"/>
                <a:cs typeface="Times New Roman"/>
              </a:rPr>
              <a:t>Наталья Леонидовна Шурховецкая, руководитель МО математики</a:t>
            </a:r>
            <a:r>
              <a:rPr lang="ru-RU" sz="2800" b="1" i="1">
                <a:solidFill>
                  <a:schemeClr val="accent1"/>
                </a:solidFill>
                <a:latin typeface="Times New Roman"/>
                <a:cs typeface="Times New Roman"/>
              </a:rPr>
              <a:t> </a:t>
            </a:r>
            <a:endParaRPr lang="ru-RU" sz="3600" b="1" i="1">
              <a:solidFill>
                <a:schemeClr val="accent1"/>
              </a:solidFill>
              <a:latin typeface="Times New Roman"/>
              <a:cs typeface="Times New Roman"/>
            </a:endParaRPr>
          </a:p>
          <a:p>
            <a:pPr>
              <a:defRPr/>
            </a:pP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 name="TextBox 9"/>
          <p:cNvSpPr txBox="1"/>
          <p:nvPr/>
        </p:nvSpPr>
        <p:spPr bwMode="auto">
          <a:xfrm>
            <a:off x="563733" y="1178340"/>
            <a:ext cx="6156664" cy="400110"/>
          </a:xfrm>
          <a:prstGeom prst="rect">
            <a:avLst/>
          </a:prstGeom>
          <a:noFill/>
        </p:spPr>
        <p:txBody>
          <a:bodyPr wrap="square">
            <a:spAutoFit/>
          </a:bodyPr>
          <a:lstStyle/>
          <a:p>
            <a:pPr>
              <a:defRPr/>
            </a:pPr>
            <a:r>
              <a:rPr lang="ru-RU" sz="2000" b="1">
                <a:latin typeface="Times New Roman"/>
                <a:cs typeface="Times New Roman"/>
              </a:rPr>
              <a:t>*Аналитико- прогностический этап</a:t>
            </a:r>
            <a:endParaRPr/>
          </a:p>
        </p:txBody>
      </p:sp>
      <p:sp>
        <p:nvSpPr>
          <p:cNvPr id="11" name="TextBox 10"/>
          <p:cNvSpPr txBox="1"/>
          <p:nvPr/>
        </p:nvSpPr>
        <p:spPr bwMode="auto">
          <a:xfrm>
            <a:off x="563733" y="1970907"/>
            <a:ext cx="7649770" cy="4247317"/>
          </a:xfrm>
          <a:prstGeom prst="rect">
            <a:avLst/>
          </a:prstGeom>
          <a:noFill/>
        </p:spPr>
        <p:txBody>
          <a:bodyPr wrap="square" rtlCol="0">
            <a:spAutoFit/>
          </a:bodyPr>
          <a:lstStyle/>
          <a:p>
            <a:pPr marL="285750" indent="-285750">
              <a:buFontTx/>
              <a:buChar char="-"/>
              <a:defRPr/>
            </a:pPr>
            <a:r>
              <a:rPr lang="ru-RU">
                <a:latin typeface="Times New Roman"/>
                <a:cs typeface="Times New Roman"/>
              </a:rPr>
              <a:t>Наличие спикеров (педагогов ОО)</a:t>
            </a:r>
            <a:endParaRP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Наличие опробованных  методических разработок и приемов</a:t>
            </a:r>
            <a:endParaRP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Наличие ресурсов (помещение, оснащение, территория)</a:t>
            </a:r>
            <a:endParaRP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Планируемое количество гостей</a:t>
            </a:r>
            <a:endParaRPr/>
          </a:p>
          <a:p>
            <a:pPr>
              <a:defRPr/>
            </a:pPr>
            <a:r>
              <a:rPr lang="ru-RU">
                <a:latin typeface="Times New Roman"/>
                <a:cs typeface="Times New Roman"/>
              </a:rPr>
              <a:t>   (представителей разных сфер, «интересных людей»</a:t>
            </a:r>
            <a:endParaRPr/>
          </a:p>
          <a:p>
            <a:pPr>
              <a:defRPr/>
            </a:pPr>
            <a:endParaRPr lang="ru-RU">
              <a:latin typeface="Times New Roman"/>
              <a:cs typeface="Times New Roman"/>
            </a:endParaRPr>
          </a:p>
          <a:p>
            <a:pPr marL="285750" indent="-285750">
              <a:buFontTx/>
              <a:buChar char="-"/>
              <a:defRPr/>
            </a:pPr>
            <a:r>
              <a:rPr lang="ru-RU">
                <a:latin typeface="Times New Roman"/>
                <a:cs typeface="Times New Roman"/>
              </a:rPr>
              <a:t>Планируемое количество участников (детей, родителей)</a:t>
            </a:r>
            <a:endParaRP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Отбор наиболее эффективных и ярких аспектов организации площадок</a:t>
            </a:r>
            <a:endParaRP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Отбор наиболее актуальных и востребованных площадок </a:t>
            </a:r>
            <a:endParaRPr/>
          </a:p>
          <a:p>
            <a:pPr>
              <a:defRPr/>
            </a:pPr>
            <a:endParaRPr lang="ru-RU">
              <a:latin typeface="Times New Roman"/>
              <a:cs typeface="Times New Roman"/>
            </a:endParaRPr>
          </a:p>
        </p:txBody>
      </p:sp>
      <p:pic>
        <p:nvPicPr>
          <p:cNvPr id="12" name="Рисунок 11"/>
          <p:cNvPicPr>
            <a:picLocks noChangeAspect="1"/>
          </p:cNvPicPr>
          <p:nvPr/>
        </p:nvPicPr>
        <p:blipFill>
          <a:blip r:embed="rId3"/>
          <a:stretch/>
        </p:blipFill>
        <p:spPr bwMode="auto">
          <a:xfrm>
            <a:off x="7528441" y="393751"/>
            <a:ext cx="4151735" cy="2206070"/>
          </a:xfrm>
          <a:prstGeom prst="rect">
            <a:avLst/>
          </a:prstGeom>
        </p:spPr>
      </p:pic>
      <p:sp>
        <p:nvSpPr>
          <p:cNvPr id="13" name="TextBox 12"/>
          <p:cNvSpPr txBox="1"/>
          <p:nvPr/>
        </p:nvSpPr>
        <p:spPr bwMode="auto">
          <a:xfrm>
            <a:off x="7528441" y="2627097"/>
            <a:ext cx="4375087" cy="523220"/>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ru-RU" sz="1400" b="0" i="0" u="none" strike="noStrike" cap="none" spc="0">
                <a:ln>
                  <a:noFill/>
                </a:ln>
                <a:solidFill>
                  <a:prstClr val="black"/>
                </a:solidFill>
                <a:latin typeface="Times New Roman"/>
                <a:ea typeface="+mn-ea"/>
                <a:cs typeface="Times New Roman"/>
              </a:rPr>
              <a:t>Представители отдела налогообложения имущества УФНС России по Красноярскому краю</a:t>
            </a:r>
            <a:endParaRPr/>
          </a:p>
        </p:txBody>
      </p:sp>
      <p:pic>
        <p:nvPicPr>
          <p:cNvPr id="14" name="Рисунок 13"/>
          <p:cNvPicPr>
            <a:picLocks noChangeAspect="1"/>
          </p:cNvPicPr>
          <p:nvPr/>
        </p:nvPicPr>
        <p:blipFill>
          <a:blip r:embed="rId4"/>
          <a:stretch/>
        </p:blipFill>
        <p:spPr bwMode="auto">
          <a:xfrm>
            <a:off x="7528441" y="3382607"/>
            <a:ext cx="4151735" cy="2816596"/>
          </a:xfrm>
          <a:prstGeom prst="rect">
            <a:avLst/>
          </a:prstGeom>
        </p:spPr>
      </p:pic>
      <p:sp>
        <p:nvSpPr>
          <p:cNvPr id="15" name="TextBox 14"/>
          <p:cNvSpPr txBox="1"/>
          <p:nvPr/>
        </p:nvSpPr>
        <p:spPr bwMode="auto">
          <a:xfrm>
            <a:off x="7846103" y="6131149"/>
            <a:ext cx="6156664" cy="523220"/>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ru-RU" sz="1400" b="0" i="0" u="none" strike="noStrike" cap="none" spc="0">
                <a:ln>
                  <a:noFill/>
                </a:ln>
                <a:solidFill>
                  <a:prstClr val="black"/>
                </a:solidFill>
                <a:latin typeface="Times New Roman"/>
                <a:ea typeface="+mn-ea"/>
                <a:cs typeface="Times New Roman"/>
              </a:rPr>
              <a:t>Денисевич Александр Георгиевич</a:t>
            </a:r>
            <a:endParaRPr/>
          </a:p>
          <a:p>
            <a:pPr marL="0" marR="0" lvl="0" indent="0" algn="l" defTabSz="914400">
              <a:lnSpc>
                <a:spcPct val="100000"/>
              </a:lnSpc>
              <a:spcBef>
                <a:spcPts val="0"/>
              </a:spcBef>
              <a:spcAft>
                <a:spcPts val="0"/>
              </a:spcAft>
              <a:buClrTx/>
              <a:buSzTx/>
              <a:buFontTx/>
              <a:buNone/>
              <a:defRPr/>
            </a:pPr>
            <a:r>
              <a:rPr lang="ru-RU" sz="1400" b="0" i="0" u="none" strike="noStrike" cap="none" spc="0">
                <a:ln>
                  <a:noFill/>
                </a:ln>
                <a:solidFill>
                  <a:prstClr val="black"/>
                </a:solidFill>
                <a:latin typeface="Times New Roman"/>
                <a:ea typeface="+mn-ea"/>
                <a:cs typeface="Times New Roman"/>
              </a:rPr>
              <a:t>Коллекционер, филателист</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 name="TextBox 9"/>
          <p:cNvSpPr txBox="1"/>
          <p:nvPr/>
        </p:nvSpPr>
        <p:spPr bwMode="auto">
          <a:xfrm>
            <a:off x="527989" y="1100527"/>
            <a:ext cx="6156664" cy="646331"/>
          </a:xfrm>
          <a:prstGeom prst="rect">
            <a:avLst/>
          </a:prstGeom>
          <a:noFill/>
        </p:spPr>
        <p:txBody>
          <a:bodyPr wrap="square">
            <a:spAutoFit/>
          </a:bodyPr>
          <a:lstStyle/>
          <a:p>
            <a:pPr>
              <a:defRPr/>
            </a:pPr>
            <a:r>
              <a:rPr lang="ru-RU" sz="1800" b="1">
                <a:latin typeface="Times New Roman"/>
                <a:cs typeface="Times New Roman"/>
              </a:rPr>
              <a:t>*Этап планирования, </a:t>
            </a:r>
            <a:endParaRPr/>
          </a:p>
          <a:p>
            <a:pPr>
              <a:defRPr/>
            </a:pPr>
            <a:r>
              <a:rPr lang="ru-RU" sz="1800" b="1">
                <a:latin typeface="Times New Roman"/>
                <a:cs typeface="Times New Roman"/>
              </a:rPr>
              <a:t>организации деятельности</a:t>
            </a:r>
            <a:endParaRPr/>
          </a:p>
        </p:txBody>
      </p:sp>
      <p:sp>
        <p:nvSpPr>
          <p:cNvPr id="11" name="TextBox 10"/>
          <p:cNvSpPr txBox="1"/>
          <p:nvPr/>
        </p:nvSpPr>
        <p:spPr bwMode="auto">
          <a:xfrm>
            <a:off x="355307" y="1939934"/>
            <a:ext cx="3429765" cy="4524315"/>
          </a:xfrm>
          <a:prstGeom prst="rect">
            <a:avLst/>
          </a:prstGeom>
          <a:noFill/>
        </p:spPr>
        <p:txBody>
          <a:bodyPr wrap="square" rtlCol="0">
            <a:spAutoFit/>
          </a:bodyPr>
          <a:lstStyle/>
          <a:p>
            <a:pPr marL="285750" indent="-285750">
              <a:buFontTx/>
              <a:buChar char="-"/>
              <a:defRPr/>
            </a:pPr>
            <a:r>
              <a:rPr lang="ru-RU">
                <a:latin typeface="Times New Roman"/>
                <a:cs typeface="Times New Roman"/>
              </a:rPr>
              <a:t>Формирование программы фестиваля</a:t>
            </a:r>
            <a:endParaRPr/>
          </a:p>
          <a:p>
            <a:pPr marL="285750" indent="-285750">
              <a:buFontTx/>
              <a:buChar char="-"/>
              <a:defRPr/>
            </a:pPr>
            <a:r>
              <a:rPr lang="ru-RU">
                <a:latin typeface="Times New Roman"/>
                <a:cs typeface="Times New Roman"/>
              </a:rPr>
              <a:t>Распределение ролей</a:t>
            </a:r>
            <a:endParaRPr/>
          </a:p>
          <a:p>
            <a:pPr marL="285750" indent="-285750">
              <a:buFontTx/>
              <a:buChar char="-"/>
              <a:defRPr/>
            </a:pPr>
            <a:r>
              <a:rPr lang="ru-RU">
                <a:latin typeface="Times New Roman"/>
                <a:cs typeface="Times New Roman"/>
              </a:rPr>
              <a:t>Определение волонтеров</a:t>
            </a:r>
            <a:endParaRPr/>
          </a:p>
          <a:p>
            <a:pPr marL="285750" indent="-285750">
              <a:buFontTx/>
              <a:buChar char="-"/>
              <a:defRPr/>
            </a:pPr>
            <a:r>
              <a:rPr lang="ru-RU">
                <a:latin typeface="Times New Roman"/>
                <a:cs typeface="Times New Roman"/>
              </a:rPr>
              <a:t>Подготовка атрибутики</a:t>
            </a:r>
            <a:endParaRPr/>
          </a:p>
          <a:p>
            <a:pPr marL="285750" indent="-285750">
              <a:buFontTx/>
              <a:buChar char="-"/>
              <a:defRPr/>
            </a:pPr>
            <a:r>
              <a:rPr lang="ru-RU">
                <a:latin typeface="Times New Roman"/>
                <a:cs typeface="Times New Roman"/>
              </a:rPr>
              <a:t>Детальная проработка площадок</a:t>
            </a:r>
            <a:endParaRPr/>
          </a:p>
          <a:p>
            <a:pPr marL="285750" indent="-285750">
              <a:buFontTx/>
              <a:buChar char="-"/>
              <a:defRPr/>
            </a:pPr>
            <a:r>
              <a:rPr lang="ru-RU">
                <a:latin typeface="Times New Roman"/>
                <a:cs typeface="Times New Roman"/>
              </a:rPr>
              <a:t>Определение регламента передвижения</a:t>
            </a:r>
            <a:endParaRPr/>
          </a:p>
          <a:p>
            <a:pPr marL="285750" indent="-285750">
              <a:buFontTx/>
              <a:buChar char="-"/>
              <a:defRPr/>
            </a:pPr>
            <a:r>
              <a:rPr lang="ru-RU">
                <a:latin typeface="Times New Roman"/>
                <a:cs typeface="Times New Roman"/>
              </a:rPr>
              <a:t>«Определение количества валюты»</a:t>
            </a:r>
            <a:endParaRPr/>
          </a:p>
          <a:p>
            <a:pPr marL="285750" indent="-285750">
              <a:buFontTx/>
              <a:buChar char="-"/>
              <a:defRPr/>
            </a:pPr>
            <a:r>
              <a:rPr lang="ru-RU">
                <a:latin typeface="Times New Roman"/>
                <a:cs typeface="Times New Roman"/>
              </a:rPr>
              <a:t> Утверждение сценария</a:t>
            </a:r>
            <a:endParaRPr/>
          </a:p>
          <a:p>
            <a:pPr marL="285750" indent="-285750">
              <a:buFontTx/>
              <a:buChar char="-"/>
              <a:defRPr/>
            </a:pPr>
            <a:endParaRPr lang="ru-RU">
              <a:latin typeface="Times New Roman"/>
              <a:cs typeface="Times New Roman"/>
            </a:endParaRPr>
          </a:p>
          <a:p>
            <a:pPr marL="285750" indent="-285750">
              <a:buFontTx/>
              <a:buChar char="-"/>
              <a:defRPr/>
            </a:pPr>
            <a:endParaRPr lang="ru-RU">
              <a:latin typeface="Times New Roman"/>
              <a:cs typeface="Times New Roman"/>
            </a:endParaRPr>
          </a:p>
          <a:p>
            <a:pPr marL="285750" indent="-285750">
              <a:buFontTx/>
              <a:buChar char="-"/>
              <a:defRPr/>
            </a:pPr>
            <a:endParaRPr lang="ru-RU">
              <a:latin typeface="Times New Roman"/>
              <a:cs typeface="Times New Roman"/>
            </a:endParaRPr>
          </a:p>
          <a:p>
            <a:pPr marL="285750" indent="-285750">
              <a:buFontTx/>
              <a:buChar char="-"/>
              <a:defRPr/>
            </a:pPr>
            <a:endParaRPr lang="ru-RU">
              <a:latin typeface="Times New Roman"/>
              <a:cs typeface="Times New Roman"/>
            </a:endParaRP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p:blipFill>
        <p:spPr bwMode="auto">
          <a:xfrm>
            <a:off x="3893891" y="2435978"/>
            <a:ext cx="2085055" cy="2255213"/>
          </a:xfrm>
          <a:prstGeom prst="rect">
            <a:avLst/>
          </a:prstGeom>
        </p:spPr>
      </p:pic>
      <p:pic>
        <p:nvPicPr>
          <p:cNvPr id="13" name="Рисунок 12"/>
          <p:cNvPicPr>
            <a:picLocks noChangeAspect="1"/>
          </p:cNvPicPr>
          <p:nvPr/>
        </p:nvPicPr>
        <p:blipFill>
          <a:blip r:embed="rId4"/>
          <a:stretch/>
        </p:blipFill>
        <p:spPr bwMode="auto">
          <a:xfrm>
            <a:off x="6768874" y="211986"/>
            <a:ext cx="5228379" cy="643402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 name="TextBox 9"/>
          <p:cNvSpPr txBox="1"/>
          <p:nvPr/>
        </p:nvSpPr>
        <p:spPr bwMode="auto">
          <a:xfrm>
            <a:off x="254502" y="1479664"/>
            <a:ext cx="6156664" cy="923330"/>
          </a:xfrm>
          <a:prstGeom prst="rect">
            <a:avLst/>
          </a:prstGeom>
          <a:noFill/>
        </p:spPr>
        <p:txBody>
          <a:bodyPr wrap="square">
            <a:spAutoFit/>
          </a:bodyPr>
          <a:lstStyle/>
          <a:p>
            <a:pPr marR="0" lvl="0" algn="l" defTabSz="914400">
              <a:lnSpc>
                <a:spcPct val="100000"/>
              </a:lnSpc>
              <a:spcBef>
                <a:spcPts val="0"/>
              </a:spcBef>
              <a:spcAft>
                <a:spcPts val="0"/>
              </a:spcAft>
              <a:buClrTx/>
              <a:buSzTx/>
              <a:defRPr/>
            </a:pPr>
            <a:r>
              <a:rPr lang="ru-RU" sz="1800" i="1" u="none" strike="noStrike" cap="none" spc="0">
                <a:ln>
                  <a:noFill/>
                </a:ln>
                <a:solidFill>
                  <a:prstClr val="black"/>
                </a:solidFill>
                <a:latin typeface="Times New Roman"/>
                <a:ea typeface="+mn-ea"/>
                <a:cs typeface="Times New Roman"/>
              </a:rPr>
              <a:t>Управленческий аспект:</a:t>
            </a:r>
            <a:endParaRPr/>
          </a:p>
          <a:p>
            <a:pPr marL="285750" marR="0" lvl="0" indent="-285750" algn="l" defTabSz="914400">
              <a:lnSpc>
                <a:spcPct val="100000"/>
              </a:lnSpc>
              <a:spcBef>
                <a:spcPts val="0"/>
              </a:spcBef>
              <a:spcAft>
                <a:spcPts val="0"/>
              </a:spcAft>
              <a:buClrTx/>
              <a:buSzTx/>
              <a:buFontTx/>
              <a:buChar char="-"/>
              <a:defRPr/>
            </a:pPr>
            <a:r>
              <a:rPr lang="ru-RU" sz="1800" b="0" i="0" u="none" strike="noStrike" cap="none" spc="0">
                <a:ln>
                  <a:noFill/>
                </a:ln>
                <a:solidFill>
                  <a:prstClr val="black"/>
                </a:solidFill>
                <a:latin typeface="Times New Roman"/>
                <a:ea typeface="+mn-ea"/>
                <a:cs typeface="Times New Roman"/>
              </a:rPr>
              <a:t>Организационные совещания творческой группы</a:t>
            </a:r>
            <a:endParaRPr/>
          </a:p>
          <a:p>
            <a:pPr marL="285750" marR="0" lvl="0" indent="-285750" algn="l" defTabSz="914400">
              <a:lnSpc>
                <a:spcPct val="100000"/>
              </a:lnSpc>
              <a:spcBef>
                <a:spcPts val="0"/>
              </a:spcBef>
              <a:spcAft>
                <a:spcPts val="0"/>
              </a:spcAft>
              <a:buClrTx/>
              <a:buSzTx/>
              <a:buFontTx/>
              <a:buChar char="-"/>
              <a:defRPr/>
            </a:pPr>
            <a:r>
              <a:rPr lang="ru-RU">
                <a:solidFill>
                  <a:prstClr val="black"/>
                </a:solidFill>
                <a:latin typeface="Times New Roman"/>
                <a:cs typeface="Times New Roman"/>
              </a:rPr>
              <a:t>Корректировка учебного процесса</a:t>
            </a:r>
            <a:endParaRPr lang="ru-RU" sz="1800" b="0" i="0" u="none" strike="noStrike" cap="none" spc="0">
              <a:ln>
                <a:noFill/>
              </a:ln>
              <a:solidFill>
                <a:prstClr val="black"/>
              </a:solidFill>
              <a:latin typeface="Times New Roman"/>
              <a:ea typeface="+mn-ea"/>
              <a:cs typeface="Times New Roman"/>
            </a:endParaRPr>
          </a:p>
        </p:txBody>
      </p:sp>
      <p:sp>
        <p:nvSpPr>
          <p:cNvPr id="11" name="TextBox 10"/>
          <p:cNvSpPr txBox="1"/>
          <p:nvPr/>
        </p:nvSpPr>
        <p:spPr bwMode="auto">
          <a:xfrm>
            <a:off x="895927" y="1079554"/>
            <a:ext cx="6156664" cy="400110"/>
          </a:xfrm>
          <a:prstGeom prst="rect">
            <a:avLst/>
          </a:prstGeom>
          <a:noFill/>
        </p:spPr>
        <p:txBody>
          <a:bodyPr wrap="square">
            <a:spAutoFit/>
          </a:bodyPr>
          <a:lstStyle/>
          <a:p>
            <a:pPr>
              <a:defRPr/>
            </a:pPr>
            <a:r>
              <a:rPr lang="ru-RU" sz="2000" b="1">
                <a:latin typeface="Times New Roman"/>
                <a:cs typeface="Times New Roman"/>
              </a:rPr>
              <a:t>*Этап реализации</a:t>
            </a:r>
            <a:endParaRPr/>
          </a:p>
        </p:txBody>
      </p:sp>
      <p:sp>
        <p:nvSpPr>
          <p:cNvPr id="12" name="TextBox 11"/>
          <p:cNvSpPr txBox="1"/>
          <p:nvPr/>
        </p:nvSpPr>
        <p:spPr bwMode="auto">
          <a:xfrm>
            <a:off x="5215411" y="1108276"/>
            <a:ext cx="4312719" cy="369332"/>
          </a:xfrm>
          <a:prstGeom prst="rect">
            <a:avLst/>
          </a:prstGeom>
          <a:noFill/>
        </p:spPr>
        <p:txBody>
          <a:bodyPr wrap="none" rtlCol="0">
            <a:spAutoFit/>
          </a:bodyPr>
          <a:lstStyle/>
          <a:p>
            <a:pPr>
              <a:defRPr/>
            </a:pPr>
            <a:r>
              <a:rPr lang="ru-RU" b="1">
                <a:latin typeface="Times New Roman"/>
                <a:cs typeface="Times New Roman"/>
              </a:rPr>
              <a:t>*Этап результатов и подведения итогов</a:t>
            </a:r>
            <a:endParaRPr/>
          </a:p>
        </p:txBody>
      </p:sp>
      <p:pic>
        <p:nvPicPr>
          <p:cNvPr id="13" name="Рисунок 12"/>
          <p:cNvPicPr>
            <a:picLocks noChangeAspect="1"/>
          </p:cNvPicPr>
          <p:nvPr/>
        </p:nvPicPr>
        <p:blipFill>
          <a:blip r:embed="rId3"/>
          <a:stretch/>
        </p:blipFill>
        <p:spPr bwMode="auto">
          <a:xfrm>
            <a:off x="9578873" y="295317"/>
            <a:ext cx="2402032" cy="3023878"/>
          </a:xfrm>
          <a:prstGeom prst="rect">
            <a:avLst/>
          </a:prstGeom>
        </p:spPr>
      </p:pic>
      <p:pic>
        <p:nvPicPr>
          <p:cNvPr id="14" name="Рисунок 13"/>
          <p:cNvPicPr>
            <a:picLocks noChangeAspect="1"/>
          </p:cNvPicPr>
          <p:nvPr/>
        </p:nvPicPr>
        <p:blipFill>
          <a:blip r:embed="rId4"/>
          <a:stretch/>
        </p:blipFill>
        <p:spPr bwMode="auto">
          <a:xfrm>
            <a:off x="5671237" y="1560835"/>
            <a:ext cx="3818261" cy="2197489"/>
          </a:xfrm>
          <a:prstGeom prst="rect">
            <a:avLst/>
          </a:prstGeom>
        </p:spPr>
      </p:pic>
      <p:pic>
        <p:nvPicPr>
          <p:cNvPr id="15" name="Рисунок 14"/>
          <p:cNvPicPr>
            <a:picLocks noChangeAspect="1"/>
          </p:cNvPicPr>
          <p:nvPr/>
        </p:nvPicPr>
        <p:blipFill>
          <a:blip r:embed="rId5"/>
          <a:stretch/>
        </p:blipFill>
        <p:spPr bwMode="auto">
          <a:xfrm>
            <a:off x="254502" y="4279951"/>
            <a:ext cx="3505113" cy="2255627"/>
          </a:xfrm>
          <a:prstGeom prst="rect">
            <a:avLst/>
          </a:prstGeom>
        </p:spPr>
      </p:pic>
      <p:pic>
        <p:nvPicPr>
          <p:cNvPr id="16" name="Рисунок 15"/>
          <p:cNvPicPr>
            <a:picLocks noChangeAspect="1"/>
          </p:cNvPicPr>
          <p:nvPr/>
        </p:nvPicPr>
        <p:blipFill>
          <a:blip r:embed="rId6"/>
          <a:stretch/>
        </p:blipFill>
        <p:spPr bwMode="auto">
          <a:xfrm>
            <a:off x="5215411" y="4501167"/>
            <a:ext cx="6626926" cy="1963082"/>
          </a:xfrm>
          <a:prstGeom prst="rect">
            <a:avLst/>
          </a:prstGeom>
        </p:spPr>
      </p:pic>
      <p:pic>
        <p:nvPicPr>
          <p:cNvPr id="17" name="Рисунок 16"/>
          <p:cNvPicPr>
            <a:picLocks noChangeAspect="1"/>
          </p:cNvPicPr>
          <p:nvPr/>
        </p:nvPicPr>
        <p:blipFill>
          <a:blip r:embed="rId7"/>
          <a:stretch/>
        </p:blipFill>
        <p:spPr bwMode="auto">
          <a:xfrm>
            <a:off x="2313463" y="2435377"/>
            <a:ext cx="5803895" cy="2645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994499" y="256939"/>
            <a:ext cx="5293836" cy="555731"/>
          </a:xfrm>
        </p:spPr>
        <p:txBody>
          <a:bodyPr/>
          <a:lstStyle/>
          <a:p>
            <a:pPr>
              <a:defRPr/>
            </a:pPr>
            <a:r>
              <a:rPr lang="ru-RU" sz="1200" dirty="0"/>
              <a:t>Федеральный методический центр по финансовой грамотности системы общего и среднего профессионального образования </a:t>
            </a:r>
            <a:endParaRPr dirty="0"/>
          </a:p>
          <a:p>
            <a:pPr>
              <a:defRPr/>
            </a:pPr>
            <a:r>
              <a:rPr lang="ru-RU" sz="1200" dirty="0"/>
              <a:t>НИУ ВШЭ</a:t>
            </a:r>
            <a:endParaRPr dirty="0"/>
          </a:p>
          <a:p>
            <a:pPr>
              <a:defRPr/>
            </a:pPr>
            <a:endParaRPr lang="ru-RU" dirty="0"/>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 name="TextBox 9"/>
          <p:cNvSpPr txBox="1"/>
          <p:nvPr/>
        </p:nvSpPr>
        <p:spPr bwMode="auto">
          <a:xfrm>
            <a:off x="2232635" y="585305"/>
            <a:ext cx="8398709" cy="584775"/>
          </a:xfrm>
          <a:prstGeom prst="rect">
            <a:avLst/>
          </a:prstGeom>
          <a:noFill/>
        </p:spPr>
        <p:txBody>
          <a:bodyPr wrap="none" rtlCol="0">
            <a:spAutoFit/>
          </a:bodyPr>
          <a:lstStyle/>
          <a:p>
            <a:pPr>
              <a:defRPr/>
            </a:pPr>
            <a:r>
              <a:rPr lang="ru-RU" sz="3200" b="1" i="1" dirty="0">
                <a:latin typeface="Times New Roman"/>
                <a:cs typeface="Times New Roman"/>
              </a:rPr>
              <a:t>Наполнение локаций и площадок Фестиваля</a:t>
            </a:r>
            <a:endParaRPr dirty="0"/>
          </a:p>
        </p:txBody>
      </p:sp>
      <p:sp>
        <p:nvSpPr>
          <p:cNvPr id="4" name="Прямоугольник 3"/>
          <p:cNvSpPr/>
          <p:nvPr/>
        </p:nvSpPr>
        <p:spPr bwMode="auto">
          <a:xfrm>
            <a:off x="6612972" y="2055340"/>
            <a:ext cx="5447702" cy="3383640"/>
          </a:xfrm>
          <a:prstGeom prst="rect">
            <a:avLst/>
          </a:prstGeom>
        </p:spPr>
        <p:txBody>
          <a:bodyPr wrap="square">
            <a:spAutoFit/>
          </a:bodyPr>
          <a:lstStyle/>
          <a:p>
            <a:pPr marL="285750" indent="-285750">
              <a:buFontTx/>
              <a:buChar char="-"/>
              <a:defRPr/>
            </a:pPr>
            <a:r>
              <a:rPr lang="ru-RU">
                <a:latin typeface="Times New Roman"/>
                <a:cs typeface="Times New Roman"/>
              </a:rPr>
              <a:t>Предметные (математика, география, литература)</a:t>
            </a: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Познавательные (филателия, нумизматика)</a:t>
            </a:r>
            <a:endParaRPr/>
          </a:p>
          <a:p>
            <a:pPr>
              <a:defRPr/>
            </a:pPr>
            <a:endParaRPr lang="ru-RU">
              <a:latin typeface="Times New Roman"/>
              <a:cs typeface="Times New Roman"/>
            </a:endParaRPr>
          </a:p>
          <a:p>
            <a:pPr marL="285750" indent="-285750">
              <a:buFontTx/>
              <a:buChar char="-"/>
              <a:defRPr/>
            </a:pPr>
            <a:r>
              <a:rPr lang="ru-RU">
                <a:latin typeface="Times New Roman"/>
                <a:cs typeface="Times New Roman"/>
              </a:rPr>
              <a:t>Развлекательные (музыкальная и кино гостиные)</a:t>
            </a:r>
            <a:endParaRPr/>
          </a:p>
          <a:p>
            <a:pPr>
              <a:defRPr/>
            </a:pPr>
            <a:endParaRPr lang="ru-RU">
              <a:latin typeface="Times New Roman"/>
              <a:cs typeface="Times New Roman"/>
            </a:endParaRPr>
          </a:p>
          <a:p>
            <a:pPr marL="285750" indent="-285750">
              <a:buFontTx/>
              <a:buChar char="-"/>
              <a:defRPr/>
            </a:pPr>
            <a:r>
              <a:rPr lang="ru-RU">
                <a:latin typeface="Times New Roman"/>
                <a:cs typeface="Times New Roman"/>
              </a:rPr>
              <a:t>Спортивные (спортивный биатлон)</a:t>
            </a:r>
            <a:endParaRPr/>
          </a:p>
          <a:p>
            <a:pPr>
              <a:defRPr/>
            </a:pPr>
            <a:endParaRPr lang="ru-RU">
              <a:latin typeface="Times New Roman"/>
              <a:cs typeface="Times New Roman"/>
            </a:endParaRPr>
          </a:p>
          <a:p>
            <a:pPr marL="285750" indent="-285750">
              <a:buFontTx/>
              <a:buChar char="-"/>
              <a:defRPr/>
            </a:pPr>
            <a:r>
              <a:rPr lang="ru-RU">
                <a:latin typeface="Times New Roman"/>
                <a:cs typeface="Times New Roman"/>
              </a:rPr>
              <a:t>Кибербезопасность</a:t>
            </a:r>
          </a:p>
          <a:p>
            <a:pPr marL="285750" indent="-285750">
              <a:buFontTx/>
              <a:buChar char="-"/>
              <a:defRPr/>
            </a:pPr>
            <a:endParaRPr lang="ru-RU">
              <a:latin typeface="Times New Roman"/>
              <a:cs typeface="Times New Roman"/>
            </a:endParaRPr>
          </a:p>
          <a:p>
            <a:pPr marL="285750" indent="-285750">
              <a:buFontTx/>
              <a:buChar char="-"/>
              <a:defRPr/>
            </a:pPr>
            <a:r>
              <a:rPr lang="ru-RU">
                <a:latin typeface="Times New Roman"/>
                <a:cs typeface="Times New Roman"/>
              </a:rPr>
              <a:t>Интерактивные (КВИЗ, КВЕСТ, аукцион)</a:t>
            </a:r>
          </a:p>
          <a:p>
            <a:pPr>
              <a:defRPr/>
            </a:pPr>
            <a:endParaRPr lang="ru-RU">
              <a:latin typeface="Times New Roman"/>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150859" y="1292940"/>
            <a:ext cx="3162792" cy="2470561"/>
          </a:xfrm>
          <a:prstGeom prst="rect">
            <a:avLst/>
          </a:prstGeom>
          <a:noFill/>
          <a:ln>
            <a:noFill/>
          </a:ln>
          <a:effec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921832" y="3827747"/>
            <a:ext cx="5050429" cy="2766000"/>
          </a:xfrm>
          <a:prstGeom prst="rect">
            <a:avLst/>
          </a:prstGeom>
          <a:noFill/>
          <a:ln>
            <a:noFill/>
          </a:ln>
          <a:effec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3376956" y="1296635"/>
            <a:ext cx="3190265" cy="2466865"/>
          </a:xfrm>
          <a:prstGeom prst="rect">
            <a:avLst/>
          </a:prstGeom>
          <a:noFill/>
          <a:ln>
            <a:noFill/>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 name="Прямоугольник 4"/>
          <p:cNvSpPr/>
          <p:nvPr/>
        </p:nvSpPr>
        <p:spPr bwMode="auto">
          <a:xfrm>
            <a:off x="515937" y="1072341"/>
            <a:ext cx="11396602" cy="731879"/>
          </a:xfrm>
          <a:prstGeom prst="rect">
            <a:avLst/>
          </a:prstGeom>
        </p:spPr>
        <p:txBody>
          <a:bodyPr wrap="square">
            <a:spAutoFit/>
          </a:bodyPr>
          <a:lstStyle/>
          <a:p>
            <a:pPr>
              <a:defRPr/>
            </a:pPr>
            <a:r>
              <a:rPr lang="ru-RU" sz="2400"/>
              <a:t>Предметные (математика, география, литература, обществознание, история)</a:t>
            </a:r>
            <a:endParaRPr/>
          </a:p>
          <a:p>
            <a:pPr>
              <a:defRPr/>
            </a:pPr>
            <a:endParaRPr lang="ru-RU"/>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7134778" y="1636376"/>
            <a:ext cx="4836316" cy="3627890"/>
          </a:xfrm>
          <a:prstGeom prst="rect">
            <a:avLst/>
          </a:prstGeom>
          <a:noFill/>
          <a:ln>
            <a:noFill/>
          </a:ln>
          <a:effec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3846693" y="1625811"/>
            <a:ext cx="3212302" cy="3638455"/>
          </a:xfrm>
          <a:prstGeom prst="rect">
            <a:avLst/>
          </a:prstGeom>
          <a:noFill/>
          <a:ln>
            <a:noFill/>
          </a:ln>
          <a:effec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69021" y="1625811"/>
            <a:ext cx="3124017" cy="3627889"/>
          </a:xfrm>
          <a:prstGeom prst="rect">
            <a:avLst/>
          </a:prstGeom>
          <a:noFill/>
          <a:ln>
            <a:noFill/>
          </a:ln>
          <a:effectLst/>
        </p:spPr>
      </p:pic>
      <p:sp>
        <p:nvSpPr>
          <p:cNvPr id="19" name="Прямоугольник 18"/>
          <p:cNvSpPr/>
          <p:nvPr/>
        </p:nvSpPr>
        <p:spPr bwMode="auto">
          <a:xfrm>
            <a:off x="2174577" y="5264265"/>
            <a:ext cx="8296712" cy="1323439"/>
          </a:xfrm>
          <a:prstGeom prst="rect">
            <a:avLst/>
          </a:prstGeom>
        </p:spPr>
        <p:txBody>
          <a:bodyPr wrap="square">
            <a:spAutoFit/>
          </a:bodyPr>
          <a:lstStyle/>
          <a:p>
            <a:pPr marL="274320" indent="-274320">
              <a:defRPr/>
            </a:pPr>
            <a:r>
              <a:rPr lang="ru-RU" u="sng"/>
              <a:t> </a:t>
            </a:r>
            <a:r>
              <a:rPr lang="ru-RU" sz="2000" u="sng">
                <a:latin typeface="Times New Roman"/>
                <a:cs typeface="Times New Roman"/>
              </a:rPr>
              <a:t>Начальная школа</a:t>
            </a:r>
            <a:endParaRPr/>
          </a:p>
          <a:p>
            <a:pPr>
              <a:defRPr/>
            </a:pPr>
            <a:r>
              <a:rPr lang="ru-RU" sz="2000">
                <a:latin typeface="Times New Roman"/>
                <a:cs typeface="Times New Roman"/>
              </a:rPr>
              <a:t>                        -поход в магазин</a:t>
            </a:r>
            <a:endParaRPr/>
          </a:p>
          <a:p>
            <a:pPr>
              <a:defRPr/>
            </a:pPr>
            <a:r>
              <a:rPr lang="ru-RU" sz="2000">
                <a:latin typeface="Times New Roman"/>
                <a:cs typeface="Times New Roman"/>
              </a:rPr>
              <a:t>                                      -финансовый кинотеатр </a:t>
            </a:r>
            <a:endParaRPr/>
          </a:p>
          <a:p>
            <a:pPr>
              <a:defRPr/>
            </a:pPr>
            <a:r>
              <a:rPr lang="ru-RU" sz="2000">
                <a:latin typeface="Times New Roman"/>
                <a:cs typeface="Times New Roman"/>
              </a:rPr>
              <a:t>                                                   -финансовые ребусы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29" y="452664"/>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2" y="448302"/>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3" y="421026"/>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2" y="448302"/>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0" y="322592"/>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4100" name="Picture 4" descr="https://sun9-76.userapi.com/impg/j5xPgqOQBn3dxBBJGeZRGs7lKc89eKcV8dW1KA/H3ebIGngZbE.jpg?size=605x807&amp;quality=96&amp;sign=be25f65fc96197298f8894e3d638f345&amp;c_uniq_tag=jgQUJ9an7oqcyXDIywArKhsfqvYKCqrsVf1v8vLzKJM&amp;type=album"/>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340087" y="1118549"/>
            <a:ext cx="2088868" cy="2786309"/>
          </a:xfrm>
          <a:prstGeom prst="rect">
            <a:avLst/>
          </a:prstGeom>
          <a:noFill/>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6114873" y="1118549"/>
            <a:ext cx="5959994" cy="4252513"/>
          </a:xfrm>
          <a:prstGeom prst="rect">
            <a:avLst/>
          </a:prstGeom>
          <a:noFill/>
          <a:ln>
            <a:noFill/>
          </a:ln>
          <a:effec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2592198" y="1099617"/>
            <a:ext cx="3378423" cy="4271445"/>
          </a:xfrm>
          <a:prstGeom prst="rect">
            <a:avLst/>
          </a:prstGeom>
          <a:noFill/>
          <a:ln>
            <a:noFill/>
          </a:ln>
          <a:effectLst/>
        </p:spPr>
      </p:pic>
      <p:sp>
        <p:nvSpPr>
          <p:cNvPr id="2" name="Прямоугольник 1"/>
          <p:cNvSpPr/>
          <p:nvPr/>
        </p:nvSpPr>
        <p:spPr bwMode="auto">
          <a:xfrm>
            <a:off x="2811582" y="5384988"/>
            <a:ext cx="9380418" cy="2400657"/>
          </a:xfrm>
          <a:prstGeom prst="rect">
            <a:avLst/>
          </a:prstGeom>
        </p:spPr>
        <p:txBody>
          <a:bodyPr wrap="square">
            <a:spAutoFit/>
          </a:bodyPr>
          <a:lstStyle/>
          <a:p>
            <a:pPr marL="274320" indent="-274320">
              <a:defRPr/>
            </a:pPr>
            <a:r>
              <a:rPr lang="ru-RU" sz="2000" u="sng">
                <a:latin typeface="Times New Roman"/>
                <a:cs typeface="Times New Roman"/>
              </a:rPr>
              <a:t>Средняя и старшая школа</a:t>
            </a:r>
            <a:endParaRPr/>
          </a:p>
          <a:p>
            <a:pPr marL="274320" indent="-274320">
              <a:defRPr/>
            </a:pPr>
            <a:r>
              <a:rPr lang="ru-RU">
                <a:latin typeface="Times New Roman"/>
                <a:cs typeface="Times New Roman"/>
              </a:rPr>
              <a:t>        -туристическое бюро «Вокруг света»</a:t>
            </a:r>
            <a:endParaRPr/>
          </a:p>
          <a:p>
            <a:pPr marL="274320" indent="-274320">
              <a:defRPr/>
            </a:pPr>
            <a:r>
              <a:rPr lang="ru-RU">
                <a:latin typeface="Times New Roman"/>
                <a:cs typeface="Times New Roman"/>
              </a:rPr>
              <a:t>                                             -литературная гостиная</a:t>
            </a:r>
            <a:endParaRPr/>
          </a:p>
          <a:p>
            <a:pPr marL="274320" indent="-274320">
              <a:defRPr/>
            </a:pPr>
            <a:r>
              <a:rPr lang="ru-RU">
                <a:latin typeface="Times New Roman"/>
                <a:cs typeface="Times New Roman"/>
              </a:rPr>
              <a:t>                                                            -деловая игра «А можем ли мы это себе позволить?»</a:t>
            </a:r>
            <a:endParaRPr/>
          </a:p>
          <a:p>
            <a:pPr marL="274320" indent="-274320">
              <a:defRPr/>
            </a:pPr>
            <a:r>
              <a:rPr lang="ru-RU">
                <a:latin typeface="Times New Roman"/>
                <a:cs typeface="Times New Roman"/>
              </a:rPr>
              <a:t>                                                               </a:t>
            </a:r>
            <a:endParaRPr/>
          </a:p>
          <a:p>
            <a:pPr marL="274320" indent="-274320">
              <a:defRPr/>
            </a:pPr>
            <a:endParaRPr lang="ru-RU">
              <a:latin typeface="Times New Roman"/>
              <a:cs typeface="Times New Roman"/>
            </a:endParaRPr>
          </a:p>
          <a:p>
            <a:pPr marL="274320" indent="-274320">
              <a:defRPr/>
            </a:pPr>
            <a:endParaRPr lang="ru-RU" sz="2000" u="sng">
              <a:latin typeface="Times New Roman"/>
              <a:cs typeface="Times New Roman"/>
            </a:endParaRPr>
          </a:p>
          <a:p>
            <a:pPr marL="274320" indent="-274320">
              <a:defRPr/>
            </a:pPr>
            <a:endParaRPr lang="ru-RU" sz="2000">
              <a:latin typeface="Times New Roman"/>
              <a:cs typeface="Times New Roman"/>
            </a:endParaRPr>
          </a:p>
        </p:txBody>
      </p:sp>
      <p:pic>
        <p:nvPicPr>
          <p:cNvPr id="4" name="Рисунок 3">
            <a:extLst>
              <a:ext uri="{FF2B5EF4-FFF2-40B4-BE49-F238E27FC236}">
                <a16:creationId xmlns:a16="http://schemas.microsoft.com/office/drawing/2014/main" id="{F71CC4D6-50CA-4F81-9D0B-6916F418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087" y="3963809"/>
            <a:ext cx="2109399" cy="26215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6431989" y="1441429"/>
            <a:ext cx="5052633" cy="3515784"/>
          </a:xfrm>
          <a:prstGeom prst="rect">
            <a:avLst/>
          </a:prstGeom>
          <a:noFill/>
          <a:ln>
            <a:noFill/>
          </a:ln>
          <a:effectLst/>
        </p:spPr>
      </p:pic>
      <p:sp>
        <p:nvSpPr>
          <p:cNvPr id="2" name="Прямоугольник 1"/>
          <p:cNvSpPr/>
          <p:nvPr/>
        </p:nvSpPr>
        <p:spPr bwMode="auto">
          <a:xfrm>
            <a:off x="3288484" y="4910240"/>
            <a:ext cx="5922628" cy="1661993"/>
          </a:xfrm>
          <a:prstGeom prst="rect">
            <a:avLst/>
          </a:prstGeom>
        </p:spPr>
        <p:txBody>
          <a:bodyPr wrap="square">
            <a:spAutoFit/>
          </a:bodyPr>
          <a:lstStyle/>
          <a:p>
            <a:pPr marL="274320" indent="-274320" algn="ctr">
              <a:defRPr/>
            </a:pPr>
            <a:r>
              <a:rPr lang="ru-RU"/>
              <a:t> </a:t>
            </a:r>
            <a:r>
              <a:rPr lang="ru-RU" sz="1400" u="sng">
                <a:hlinkClick r:id="rId4" tooltip="https://d.vlfin.ru/trainers/index.php"/>
              </a:rPr>
              <a:t>https://d.vlfin.ru/trainers/index.php</a:t>
            </a:r>
            <a:r>
              <a:rPr lang="ru-RU" sz="1400"/>
              <a:t> </a:t>
            </a:r>
            <a:endParaRPr/>
          </a:p>
          <a:p>
            <a:pPr algn="ctr">
              <a:defRPr/>
            </a:pPr>
            <a:endParaRPr lang="ru-RU" sz="1400"/>
          </a:p>
          <a:p>
            <a:pPr marL="274320" indent="-274320" algn="ctr">
              <a:defRPr/>
            </a:pPr>
            <a:r>
              <a:rPr lang="ru-RU" sz="1400" u="sng">
                <a:hlinkClick r:id="rId5" tooltip="https://финтест.вашифинансы.рф/categories/9/?result=333104"/>
              </a:rPr>
              <a:t>https://финтест.вашифинансы.рф/categories/9/?result=333104</a:t>
            </a:r>
            <a:endParaRPr lang="ru-RU" sz="1400"/>
          </a:p>
          <a:p>
            <a:pPr algn="ctr">
              <a:defRPr/>
            </a:pPr>
            <a:endParaRPr lang="ru-RU" sz="1400"/>
          </a:p>
          <a:p>
            <a:pPr marL="274320" indent="-274320" algn="ctr">
              <a:defRPr/>
            </a:pPr>
            <a:r>
              <a:rPr lang="ru-RU" sz="1400" u="sng">
                <a:hlinkClick r:id="rId6" tooltip="https://vashifinancy.ru/tests/test-po-finansovoy-arifmetike-dlya-shkolnikov/"/>
              </a:rPr>
              <a:t>https://vashifinancy.ru/tests/test-po-finansovoy-arifmetike-dlya-shkolnikov/</a:t>
            </a:r>
            <a:endParaRPr lang="ru-RU" sz="1400"/>
          </a:p>
          <a:p>
            <a:pPr algn="ctr">
              <a:defRPr/>
            </a:pPr>
            <a:endParaRPr lang="ru-RU" sz="1400"/>
          </a:p>
          <a:p>
            <a:pPr marL="274320" indent="-274320" algn="ctr">
              <a:defRPr/>
            </a:pPr>
            <a:r>
              <a:rPr lang="ru-RU" sz="1400" u="sng">
                <a:hlinkClick r:id="rId7" tooltip="https://videouroki.net/tests/finansovaya-gramotnost/"/>
              </a:rPr>
              <a:t>https://videouroki.net/tests/finansovaya-gramotnost/</a:t>
            </a:r>
            <a:endParaRPr lang="ru-RU" sz="1400"/>
          </a:p>
        </p:txBody>
      </p:sp>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tretch/>
        </p:blipFill>
        <p:spPr bwMode="auto">
          <a:xfrm>
            <a:off x="263173" y="1506766"/>
            <a:ext cx="6050622" cy="3403475"/>
          </a:xfrm>
          <a:prstGeom prst="rect">
            <a:avLst/>
          </a:prstGeom>
          <a:noFill/>
          <a:ln>
            <a:noFill/>
          </a:ln>
          <a:effectLst/>
        </p:spPr>
      </p:pic>
      <p:sp>
        <p:nvSpPr>
          <p:cNvPr id="4" name="Прямоугольник 3"/>
          <p:cNvSpPr/>
          <p:nvPr/>
        </p:nvSpPr>
        <p:spPr bwMode="auto">
          <a:xfrm>
            <a:off x="4447988" y="969627"/>
            <a:ext cx="2741456" cy="461665"/>
          </a:xfrm>
          <a:prstGeom prst="rect">
            <a:avLst/>
          </a:prstGeom>
        </p:spPr>
        <p:txBody>
          <a:bodyPr wrap="none">
            <a:spAutoFit/>
          </a:bodyPr>
          <a:lstStyle/>
          <a:p>
            <a:pPr>
              <a:defRPr/>
            </a:pPr>
            <a:r>
              <a:rPr lang="ru-RU" sz="2400">
                <a:latin typeface="Times New Roman"/>
                <a:cs typeface="Times New Roman"/>
              </a:rPr>
              <a:t>Кибербезопасность</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 name="Прямоугольник 1"/>
          <p:cNvSpPr/>
          <p:nvPr/>
        </p:nvSpPr>
        <p:spPr bwMode="auto">
          <a:xfrm>
            <a:off x="2707711" y="872739"/>
            <a:ext cx="3220753" cy="461665"/>
          </a:xfrm>
          <a:prstGeom prst="rect">
            <a:avLst/>
          </a:prstGeom>
        </p:spPr>
        <p:txBody>
          <a:bodyPr wrap="none">
            <a:spAutoFit/>
          </a:bodyPr>
          <a:lstStyle/>
          <a:p>
            <a:pPr>
              <a:defRPr/>
            </a:pPr>
            <a:r>
              <a:rPr lang="ru-RU" sz="2400" b="1" dirty="0">
                <a:latin typeface="Times New Roman"/>
                <a:cs typeface="Times New Roman"/>
              </a:rPr>
              <a:t>Спортивный биатлон</a:t>
            </a:r>
          </a:p>
        </p:txBody>
      </p:sp>
      <p:sp>
        <p:nvSpPr>
          <p:cNvPr id="4" name="Прямоугольник 3"/>
          <p:cNvSpPr/>
          <p:nvPr/>
        </p:nvSpPr>
        <p:spPr bwMode="auto">
          <a:xfrm>
            <a:off x="460803" y="1557328"/>
            <a:ext cx="6411193" cy="914760"/>
          </a:xfrm>
          <a:prstGeom prst="rect">
            <a:avLst/>
          </a:prstGeom>
        </p:spPr>
        <p:txBody>
          <a:bodyPr wrap="square">
            <a:spAutoFit/>
          </a:bodyPr>
          <a:lstStyle/>
          <a:p>
            <a:pPr>
              <a:defRPr/>
            </a:pPr>
            <a:r>
              <a:rPr lang="ru-RU"/>
              <a:t>Задания локации: </a:t>
            </a:r>
            <a:endParaRPr/>
          </a:p>
          <a:p>
            <a:pPr indent="268288">
              <a:defRPr/>
            </a:pPr>
            <a:r>
              <a:rPr lang="ru-RU"/>
              <a:t>-«Кредитные путы», «Долговой омут»,«Копилка-прыгалка», </a:t>
            </a:r>
          </a:p>
          <a:p>
            <a:pPr indent="268287">
              <a:defRPr/>
            </a:pPr>
            <a:r>
              <a:rPr lang="ru-RU"/>
              <a:t>«Я знаю пять названий», «По номиналу становись!»</a:t>
            </a:r>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7229297" y="495474"/>
            <a:ext cx="4485819" cy="5992159"/>
          </a:xfrm>
          <a:prstGeom prst="rect">
            <a:avLst/>
          </a:prstGeom>
          <a:noFill/>
          <a:ln>
            <a:noFill/>
          </a:ln>
          <a:effec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1321103" y="2626178"/>
            <a:ext cx="4690591" cy="3519470"/>
          </a:xfrm>
          <a:prstGeom prst="rect">
            <a:avLst/>
          </a:prstGeom>
          <a:noFill/>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7268532" y="1298637"/>
            <a:ext cx="4630950" cy="2604909"/>
          </a:xfrm>
          <a:prstGeom prst="rect">
            <a:avLst/>
          </a:prstGeom>
          <a:noFill/>
          <a:ln>
            <a:noFill/>
          </a:ln>
          <a:effectLst/>
        </p:spPr>
      </p:pic>
      <p:sp>
        <p:nvSpPr>
          <p:cNvPr id="2" name="Прямоугольник 1"/>
          <p:cNvSpPr/>
          <p:nvPr/>
        </p:nvSpPr>
        <p:spPr bwMode="auto">
          <a:xfrm>
            <a:off x="208893" y="949482"/>
            <a:ext cx="3517373" cy="830997"/>
          </a:xfrm>
          <a:prstGeom prst="rect">
            <a:avLst/>
          </a:prstGeom>
        </p:spPr>
        <p:txBody>
          <a:bodyPr wrap="none">
            <a:spAutoFit/>
          </a:bodyPr>
          <a:lstStyle/>
          <a:p>
            <a:pPr marL="285750" indent="-285750">
              <a:buFontTx/>
              <a:buChar char="-"/>
              <a:defRPr/>
            </a:pPr>
            <a:r>
              <a:rPr lang="ru-RU" sz="2400">
                <a:latin typeface="Times New Roman"/>
                <a:cs typeface="Times New Roman"/>
              </a:rPr>
              <a:t>Интерактивные </a:t>
            </a:r>
          </a:p>
          <a:p>
            <a:pPr>
              <a:defRPr/>
            </a:pPr>
            <a:r>
              <a:rPr lang="ru-RU" sz="2400">
                <a:latin typeface="Times New Roman"/>
                <a:cs typeface="Times New Roman"/>
              </a:rPr>
              <a:t>(КВИЗ, КВЕСТ, аукцион)</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208893" y="3972938"/>
            <a:ext cx="3644273" cy="2733205"/>
          </a:xfrm>
          <a:prstGeom prst="rect">
            <a:avLst/>
          </a:prstGeom>
          <a:noFill/>
          <a:ln>
            <a:noFill/>
          </a:ln>
          <a:effec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7268532" y="3903546"/>
            <a:ext cx="4630950" cy="2802597"/>
          </a:xfrm>
          <a:prstGeom prst="rect">
            <a:avLst/>
          </a:prstGeom>
          <a:noFill/>
          <a:ln>
            <a:noFill/>
          </a:ln>
          <a:effec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tretch/>
        </p:blipFill>
        <p:spPr bwMode="auto">
          <a:xfrm>
            <a:off x="3984771" y="1353775"/>
            <a:ext cx="3191481" cy="5352368"/>
          </a:xfrm>
          <a:prstGeom prst="rect">
            <a:avLst/>
          </a:prstGeom>
          <a:noFill/>
          <a:ln>
            <a:noFill/>
          </a:ln>
          <a:effectLst/>
        </p:spPr>
      </p:pic>
      <p:sp>
        <p:nvSpPr>
          <p:cNvPr id="4" name="Прямоугольник 3"/>
          <p:cNvSpPr/>
          <p:nvPr/>
        </p:nvSpPr>
        <p:spPr bwMode="auto">
          <a:xfrm>
            <a:off x="208893" y="2145177"/>
            <a:ext cx="3775877" cy="1200329"/>
          </a:xfrm>
          <a:prstGeom prst="rect">
            <a:avLst/>
          </a:prstGeom>
        </p:spPr>
        <p:txBody>
          <a:bodyPr wrap="square">
            <a:spAutoFit/>
          </a:bodyPr>
          <a:lstStyle/>
          <a:p>
            <a:pPr>
              <a:defRPr/>
            </a:pPr>
            <a:r>
              <a:rPr lang="ru-RU"/>
              <a:t>-представители ФНС России</a:t>
            </a:r>
            <a:endParaRPr/>
          </a:p>
          <a:p>
            <a:pPr>
              <a:defRPr/>
            </a:pPr>
            <a:r>
              <a:rPr lang="ru-RU"/>
              <a:t>-представители ЦБ</a:t>
            </a:r>
            <a:endParaRPr/>
          </a:p>
          <a:p>
            <a:pPr>
              <a:defRPr/>
            </a:pPr>
            <a:r>
              <a:rPr lang="ru-RU"/>
              <a:t>-литературный КВЕСТ</a:t>
            </a:r>
            <a:endParaRPr/>
          </a:p>
          <a:p>
            <a:pPr>
              <a:defRPr/>
            </a:pPr>
            <a:r>
              <a:rPr lang="ru-RU"/>
              <a:t>-итоговый аукцион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84191153" name="Прямоугольник 6"/>
          <p:cNvSpPr/>
          <p:nvPr/>
        </p:nvSpPr>
        <p:spPr bwMode="auto">
          <a:xfrm>
            <a:off x="2031030" y="425388"/>
            <a:ext cx="8167687" cy="64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744354148" name="Прямая соединительная линия 7"/>
          <p:cNvCxnSpPr>
            <a:cxnSpLocks/>
          </p:cNvCxnSpPr>
          <p:nvPr/>
        </p:nvCxnSpPr>
        <p:spPr bwMode="auto">
          <a:xfrm>
            <a:off x="6684652" y="421026"/>
            <a:ext cx="0" cy="609903"/>
          </a:xfrm>
          <a:prstGeom prst="line">
            <a:avLst/>
          </a:prstGeom>
        </p:spPr>
        <p:style>
          <a:lnRef idx="1">
            <a:schemeClr val="dk1"/>
          </a:lnRef>
          <a:fillRef idx="0">
            <a:schemeClr val="dk1"/>
          </a:fillRef>
          <a:effectRef idx="0">
            <a:schemeClr val="dk1"/>
          </a:effectRef>
          <a:fontRef idx="minor">
            <a:schemeClr val="tx1"/>
          </a:fontRef>
        </p:style>
      </p:cxnSp>
      <p:sp>
        <p:nvSpPr>
          <p:cNvPr id="1401181310" name="Текст 4"/>
          <p:cNvSpPr>
            <a:spLocks noGrp="1"/>
          </p:cNvSpPr>
          <p:nvPr>
            <p:ph type="body" sz="quarter" idx="13"/>
          </p:nvPr>
        </p:nvSpPr>
        <p:spPr bwMode="auto">
          <a:xfrm>
            <a:off x="1138153" y="393750"/>
            <a:ext cx="5293835" cy="555730"/>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845882738" name="Прямоугольник 2"/>
          <p:cNvSpPr/>
          <p:nvPr/>
        </p:nvSpPr>
        <p:spPr bwMode="auto">
          <a:xfrm>
            <a:off x="9400122" y="421026"/>
            <a:ext cx="2419968" cy="87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59087855" name="Прямоугольник: скругленные углы 5"/>
          <p:cNvSpPr/>
          <p:nvPr/>
        </p:nvSpPr>
        <p:spPr bwMode="auto">
          <a:xfrm>
            <a:off x="6516210" y="295317"/>
            <a:ext cx="408371" cy="735613"/>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021211933" name="Прямоугольник 1"/>
          <p:cNvSpPr/>
          <p:nvPr/>
        </p:nvSpPr>
        <p:spPr bwMode="auto">
          <a:xfrm>
            <a:off x="515937" y="1407042"/>
            <a:ext cx="5844819" cy="457559"/>
          </a:xfrm>
          <a:prstGeom prst="rect">
            <a:avLst/>
          </a:prstGeom>
        </p:spPr>
        <p:txBody>
          <a:bodyPr wrap="none">
            <a:spAutoFit/>
          </a:bodyPr>
          <a:lstStyle/>
          <a:p>
            <a:pPr>
              <a:defRPr/>
            </a:pPr>
            <a:r>
              <a:rPr lang="ru-RU" sz="2400">
                <a:latin typeface="Times New Roman"/>
                <a:cs typeface="Times New Roman"/>
              </a:rPr>
              <a:t>Сувенирная продукция, внутренняя валюта</a:t>
            </a:r>
          </a:p>
        </p:txBody>
      </p:sp>
      <p:pic>
        <p:nvPicPr>
          <p:cNvPr id="1284396866" name="Объект 3"/>
          <p:cNvPicPr>
            <a:picLocks noGrp="1" noChangeAspect="1"/>
          </p:cNvPicPr>
          <p:nvPr/>
        </p:nvPicPr>
        <p:blipFill>
          <a:blip r:embed="rId3"/>
          <a:stretch/>
        </p:blipFill>
        <p:spPr bwMode="auto">
          <a:xfrm>
            <a:off x="6516210" y="295316"/>
            <a:ext cx="5400599" cy="6120679"/>
          </a:xfrm>
        </p:spPr>
      </p:pic>
      <p:pic>
        <p:nvPicPr>
          <p:cNvPr id="1509307844" name="Рисунок 11"/>
          <p:cNvPicPr>
            <a:picLocks noChangeAspect="1"/>
          </p:cNvPicPr>
          <p:nvPr/>
        </p:nvPicPr>
        <p:blipFill>
          <a:blip r:embed="rId4">
            <a:extLst>
              <a:ext uri="{28A0092B-C50C-407E-A947-70E740481C1C}">
                <a14:useLocalDpi xmlns:a14="http://schemas.microsoft.com/office/drawing/2010/main" val="0"/>
              </a:ext>
            </a:extLst>
          </a:blip>
          <a:stretch/>
        </p:blipFill>
        <p:spPr bwMode="auto">
          <a:xfrm>
            <a:off x="1776480" y="2506355"/>
            <a:ext cx="3433807" cy="3714035"/>
          </a:xfrm>
          <a:prstGeom prst="rect">
            <a:avLst/>
          </a:prstGeom>
        </p:spPr>
      </p:pic>
      <p:pic>
        <p:nvPicPr>
          <p:cNvPr id="10" name="Объект 3">
            <a:extLst>
              <a:ext uri="{FF2B5EF4-FFF2-40B4-BE49-F238E27FC236}">
                <a16:creationId xmlns:a16="http://schemas.microsoft.com/office/drawing/2014/main" id="{375879B6-4C1A-4FFD-84AD-9548005E4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978" y="421026"/>
            <a:ext cx="5400600" cy="61206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 name="Заголовок 3"/>
          <p:cNvSpPr>
            <a:spLocks noGrp="1"/>
          </p:cNvSpPr>
          <p:nvPr>
            <p:ph type="title"/>
          </p:nvPr>
        </p:nvSpPr>
        <p:spPr bwMode="auto">
          <a:xfrm>
            <a:off x="762137" y="1184011"/>
            <a:ext cx="11057955" cy="777025"/>
          </a:xfrm>
        </p:spPr>
        <p:txBody>
          <a:bodyPr/>
          <a:lstStyle/>
          <a:p>
            <a:pPr>
              <a:defRPr/>
            </a:pPr>
            <a:r>
              <a:rPr lang="ru-RU" b="1" dirty="0">
                <a:latin typeface="Times New Roman"/>
                <a:cs typeface="Times New Roman"/>
              </a:rPr>
              <a:t>Подходы организации Семейного Финансового Фестиваля </a:t>
            </a:r>
            <a:endParaRPr dirty="0"/>
          </a:p>
        </p:txBody>
      </p:sp>
      <p:sp>
        <p:nvSpPr>
          <p:cNvPr id="5" name="Текст 4"/>
          <p:cNvSpPr>
            <a:spLocks noGrp="1"/>
          </p:cNvSpPr>
          <p:nvPr>
            <p:ph type="body" sz="quarter" idx="12"/>
          </p:nvPr>
        </p:nvSpPr>
        <p:spPr bwMode="auto">
          <a:xfrm>
            <a:off x="585897" y="2195565"/>
            <a:ext cx="11057971" cy="3745092"/>
          </a:xfrm>
        </p:spPr>
        <p:txBody>
          <a:bodyPr/>
          <a:lstStyle/>
          <a:p>
            <a:pPr>
              <a:defRPr/>
            </a:pPr>
            <a:r>
              <a:rPr lang="ru-RU" sz="1800">
                <a:latin typeface="Times New Roman"/>
                <a:cs typeface="Times New Roman"/>
              </a:rPr>
              <a:t>1. Организация формирования финграмотности в урочной деятельности. </a:t>
            </a:r>
            <a:endParaRPr/>
          </a:p>
          <a:p>
            <a:pPr lvl="0">
              <a:defRPr/>
            </a:pPr>
            <a:r>
              <a:rPr lang="ru-RU" sz="1800">
                <a:latin typeface="Times New Roman"/>
                <a:cs typeface="Times New Roman"/>
              </a:rPr>
              <a:t>2. Организация формирования финграмотности во внеурочной деятельности </a:t>
            </a:r>
            <a:endParaRPr/>
          </a:p>
          <a:p>
            <a:pPr lvl="0">
              <a:defRPr/>
            </a:pPr>
            <a:r>
              <a:rPr lang="ru-RU" sz="1800">
                <a:latin typeface="Times New Roman"/>
                <a:cs typeface="Times New Roman"/>
              </a:rPr>
              <a:t>3. Интеграция преподавания финграмотности в другие предметы</a:t>
            </a:r>
            <a:endParaRPr/>
          </a:p>
          <a:p>
            <a:pPr lvl="0">
              <a:defRPr/>
            </a:pPr>
            <a:endParaRPr lang="ru-RU" sz="1800">
              <a:latin typeface="Times New Roman"/>
              <a:cs typeface="Times New Roman"/>
            </a:endParaRPr>
          </a:p>
          <a:p>
            <a:pPr lvl="0">
              <a:defRPr/>
            </a:pPr>
            <a:endParaRPr lang="ru-RU" sz="1800">
              <a:latin typeface="Times New Roman"/>
              <a:cs typeface="Times New Roman"/>
            </a:endParaRPr>
          </a:p>
          <a:p>
            <a:pPr lvl="0">
              <a:defRPr/>
            </a:pPr>
            <a:r>
              <a:rPr lang="ru-RU" sz="1800">
                <a:latin typeface="Times New Roman"/>
                <a:cs typeface="Times New Roman"/>
              </a:rPr>
              <a:t>4. Взаимодействие  с внешними участниками</a:t>
            </a:r>
            <a:endParaRPr/>
          </a:p>
          <a:p>
            <a:pPr lvl="0">
              <a:defRPr/>
            </a:pPr>
            <a:r>
              <a:rPr lang="ru-RU" sz="1800">
                <a:latin typeface="Times New Roman"/>
                <a:cs typeface="Times New Roman"/>
              </a:rPr>
              <a:t>5. Организация формирования финграмотности в рамках программы воспитания</a:t>
            </a:r>
            <a:endParaRPr/>
          </a:p>
          <a:p>
            <a:pPr lvl="0">
              <a:defRPr/>
            </a:pPr>
            <a:endParaRPr lang="ru-RU" sz="1800">
              <a:latin typeface="Times New Roman"/>
              <a:cs typeface="Times New Roman"/>
            </a:endParaRPr>
          </a:p>
          <a:p>
            <a:pPr lvl="0">
              <a:defRPr/>
            </a:pPr>
            <a:endParaRPr lang="ru-RU" sz="1800">
              <a:latin typeface="Times New Roman"/>
              <a:cs typeface="Times New Roman"/>
            </a:endParaRPr>
          </a:p>
          <a:p>
            <a:pPr lvl="0">
              <a:defRPr/>
            </a:pPr>
            <a:endParaRPr lang="ru-RU" sz="1800">
              <a:latin typeface="Times New Roman"/>
              <a:cs typeface="Times New Roman"/>
            </a:endParaRPr>
          </a:p>
          <a:p>
            <a:pPr lvl="0">
              <a:defRPr/>
            </a:pPr>
            <a:endParaRPr lang="ru-RU" sz="1800">
              <a:latin typeface="Times New Roman"/>
              <a:cs typeface="Times New Roman"/>
            </a:endParaRPr>
          </a:p>
          <a:p>
            <a:pPr lvl="0">
              <a:defRPr/>
            </a:pPr>
            <a:endParaRPr lang="ru-RU" sz="1800">
              <a:latin typeface="Times New Roman"/>
              <a:cs typeface="Times New Roman"/>
            </a:endParaRPr>
          </a:p>
          <a:p>
            <a:pPr lvl="0">
              <a:defRPr/>
            </a:pPr>
            <a:r>
              <a:rPr lang="ru-RU" sz="1800">
                <a:latin typeface="Times New Roman"/>
                <a:cs typeface="Times New Roman"/>
              </a:rPr>
              <a:t>6. Педагогический состав, система использования образовательных ресурсов и «готовых материалов»</a:t>
            </a:r>
            <a:endParaRPr/>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pic>
        <p:nvPicPr>
          <p:cNvPr id="2" name="Рисунок 1"/>
          <p:cNvPicPr>
            <a:picLocks noChangeAspect="1"/>
          </p:cNvPicPr>
          <p:nvPr/>
        </p:nvPicPr>
        <p:blipFill>
          <a:blip r:embed="rId3"/>
          <a:stretch/>
        </p:blipFill>
        <p:spPr bwMode="auto">
          <a:xfrm>
            <a:off x="7268355" y="3758100"/>
            <a:ext cx="3889584" cy="2182557"/>
          </a:xfrm>
          <a:prstGeom prst="rect">
            <a:avLst/>
          </a:prstGeom>
        </p:spPr>
      </p:pic>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4419308" y="1090852"/>
            <a:ext cx="4075229" cy="3055158"/>
          </a:xfrm>
          <a:prstGeom prst="rect">
            <a:avLst/>
          </a:prstGeom>
          <a:noFill/>
          <a:ln>
            <a:noFill/>
          </a:ln>
          <a:effec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170546" y="1072342"/>
            <a:ext cx="4225285" cy="3092181"/>
          </a:xfrm>
          <a:prstGeom prst="rect">
            <a:avLst/>
          </a:prstGeom>
          <a:noFill/>
          <a:ln>
            <a:noFill/>
          </a:ln>
          <a:effec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8578427" y="949482"/>
            <a:ext cx="3408362" cy="5097462"/>
          </a:xfrm>
          <a:prstGeom prst="rect">
            <a:avLst/>
          </a:prstGeom>
          <a:noFill/>
          <a:ln>
            <a:noFill/>
          </a:ln>
          <a:effectLst/>
        </p:spPr>
      </p:pic>
      <p:sp>
        <p:nvSpPr>
          <p:cNvPr id="2" name="Прямоугольник 1"/>
          <p:cNvSpPr/>
          <p:nvPr/>
        </p:nvSpPr>
        <p:spPr bwMode="auto">
          <a:xfrm>
            <a:off x="528507" y="4474305"/>
            <a:ext cx="7835318" cy="2523768"/>
          </a:xfrm>
          <a:prstGeom prst="rect">
            <a:avLst/>
          </a:prstGeom>
        </p:spPr>
        <p:txBody>
          <a:bodyPr wrap="square">
            <a:spAutoFit/>
          </a:bodyPr>
          <a:lstStyle/>
          <a:p>
            <a:pPr marL="274320" indent="-274320">
              <a:defRPr/>
            </a:pPr>
            <a:r>
              <a:rPr lang="ru-RU" sz="2000" u="sng" dirty="0">
                <a:latin typeface="Times New Roman"/>
                <a:cs typeface="Times New Roman"/>
              </a:rPr>
              <a:t>Развитие:</a:t>
            </a:r>
            <a:endParaRPr dirty="0"/>
          </a:p>
          <a:p>
            <a:pPr marL="273050" indent="87313">
              <a:defRPr/>
            </a:pPr>
            <a:r>
              <a:rPr lang="ru-RU" sz="2000" dirty="0">
                <a:latin typeface="Times New Roman"/>
                <a:cs typeface="Times New Roman"/>
              </a:rPr>
              <a:t>-волонтерское движение,</a:t>
            </a:r>
            <a:endParaRPr dirty="0"/>
          </a:p>
          <a:p>
            <a:pPr marL="273050" indent="87313">
              <a:defRPr/>
            </a:pPr>
            <a:r>
              <a:rPr lang="ru-RU" sz="2000" dirty="0">
                <a:latin typeface="Times New Roman"/>
                <a:cs typeface="Times New Roman"/>
              </a:rPr>
              <a:t>-участие в чемпионатах по  настольным играм,</a:t>
            </a:r>
            <a:endParaRPr dirty="0"/>
          </a:p>
          <a:p>
            <a:pPr marL="273050" indent="87313">
              <a:defRPr/>
            </a:pPr>
            <a:r>
              <a:rPr lang="ru-RU" sz="2000" dirty="0">
                <a:latin typeface="Times New Roman"/>
                <a:cs typeface="Times New Roman"/>
              </a:rPr>
              <a:t>-профориентация обучающихся,</a:t>
            </a:r>
            <a:endParaRPr dirty="0"/>
          </a:p>
          <a:p>
            <a:pPr marL="273050" indent="87313">
              <a:defRPr/>
            </a:pPr>
            <a:r>
              <a:rPr lang="ru-RU" sz="2000" dirty="0">
                <a:latin typeface="Times New Roman"/>
                <a:cs typeface="Times New Roman"/>
              </a:rPr>
              <a:t>-взаимодействие «Школа-ребенок-родитель»</a:t>
            </a:r>
            <a:endParaRPr dirty="0"/>
          </a:p>
          <a:p>
            <a:pPr marL="273050" indent="87313">
              <a:defRPr/>
            </a:pPr>
            <a:r>
              <a:rPr lang="ru-RU" sz="2000" dirty="0">
                <a:latin typeface="Times New Roman"/>
                <a:cs typeface="Times New Roman"/>
              </a:rPr>
              <a:t>-формирование финансовой культуры</a:t>
            </a:r>
          </a:p>
          <a:p>
            <a:pPr marL="273050" indent="87313">
              <a:defRPr/>
            </a:pPr>
            <a:r>
              <a:rPr lang="ru-RU" sz="2000" b="1" i="1" dirty="0">
                <a:latin typeface="Times New Roman"/>
                <a:cs typeface="Times New Roman"/>
              </a:rPr>
              <a:t>*педагогическое развитие</a:t>
            </a:r>
            <a:endParaRPr lang="ru-RU" b="1" i="1" dirty="0">
              <a:latin typeface="Times New Roman"/>
              <a:cs typeface="Times New Roman"/>
            </a:endParaRPr>
          </a:p>
          <a:p>
            <a:pPr marL="274320" indent="-274320">
              <a:defRPr/>
            </a:pPr>
            <a:r>
              <a:rPr lang="ru-RU" dirty="0">
                <a:latin typeface="Times New Roman"/>
                <a:cs typeface="Times New Roman"/>
              </a:rPr>
              <a:t>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1" name="Picture 2">
            <a:extLst>
              <a:ext uri="{FF2B5EF4-FFF2-40B4-BE49-F238E27FC236}">
                <a16:creationId xmlns:a16="http://schemas.microsoft.com/office/drawing/2014/main" id="{AD0D4B59-6853-4C25-956C-C1A06FF34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030" y="949482"/>
            <a:ext cx="7478183" cy="139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CE2579F0-9C63-4438-B405-D437DA96A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86" y="2456029"/>
            <a:ext cx="4446899" cy="4123678"/>
          </a:xfrm>
          <a:prstGeom prst="rect">
            <a:avLst/>
          </a:prstGeom>
        </p:spPr>
      </p:pic>
      <p:pic>
        <p:nvPicPr>
          <p:cNvPr id="5" name="Рисунок 4">
            <a:extLst>
              <a:ext uri="{FF2B5EF4-FFF2-40B4-BE49-F238E27FC236}">
                <a16:creationId xmlns:a16="http://schemas.microsoft.com/office/drawing/2014/main" id="{C7BF1900-78B0-4C9C-AA6B-5AE78123F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544" y="2456093"/>
            <a:ext cx="5983506" cy="4123614"/>
          </a:xfrm>
          <a:prstGeom prst="rect">
            <a:avLst/>
          </a:prstGeom>
        </p:spPr>
      </p:pic>
    </p:spTree>
    <p:extLst>
      <p:ext uri="{BB962C8B-B14F-4D97-AF65-F5344CB8AC3E}">
        <p14:creationId xmlns:p14="http://schemas.microsoft.com/office/powerpoint/2010/main" val="115821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 name="TextBox 14"/>
          <p:cNvSpPr txBox="1"/>
          <p:nvPr/>
        </p:nvSpPr>
        <p:spPr bwMode="auto">
          <a:xfrm>
            <a:off x="8533086" y="1097616"/>
            <a:ext cx="6093372" cy="369332"/>
          </a:xfrm>
          <a:prstGeom prst="rect">
            <a:avLst/>
          </a:prstGeom>
          <a:noFill/>
        </p:spPr>
        <p:txBody>
          <a:bodyPr wrap="square">
            <a:spAutoFit/>
          </a:bodyPr>
          <a:lstStyle/>
          <a:p>
            <a:pPr>
              <a:defRPr/>
            </a:pPr>
            <a:r>
              <a:rPr lang="ru-RU">
                <a:latin typeface="Times New Roman"/>
                <a:cs typeface="Times New Roman"/>
              </a:rPr>
              <a:t>Регистрация участников</a:t>
            </a:r>
            <a:endParaRPr/>
          </a:p>
        </p:txBody>
      </p:sp>
      <p:pic>
        <p:nvPicPr>
          <p:cNvPr id="16" name="Рисунок 15"/>
          <p:cNvPicPr>
            <a:picLocks noChangeAspect="1"/>
          </p:cNvPicPr>
          <p:nvPr/>
        </p:nvPicPr>
        <p:blipFill>
          <a:blip r:embed="rId3"/>
          <a:stretch/>
        </p:blipFill>
        <p:spPr bwMode="auto">
          <a:xfrm>
            <a:off x="575426" y="1282282"/>
            <a:ext cx="3848216" cy="5125043"/>
          </a:xfrm>
          <a:prstGeom prst="rect">
            <a:avLst/>
          </a:prstGeom>
        </p:spPr>
      </p:pic>
      <p:pic>
        <p:nvPicPr>
          <p:cNvPr id="17" name="Рисунок 16"/>
          <p:cNvPicPr>
            <a:picLocks noChangeAspect="1"/>
          </p:cNvPicPr>
          <p:nvPr/>
        </p:nvPicPr>
        <p:blipFill>
          <a:blip r:embed="rId4"/>
          <a:stretch/>
        </p:blipFill>
        <p:spPr bwMode="auto">
          <a:xfrm>
            <a:off x="5286975" y="1662246"/>
            <a:ext cx="5992887" cy="43651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1" name="TextBox 10"/>
          <p:cNvSpPr txBox="1"/>
          <p:nvPr/>
        </p:nvSpPr>
        <p:spPr bwMode="auto">
          <a:xfrm>
            <a:off x="7701103" y="756911"/>
            <a:ext cx="3877897" cy="646331"/>
          </a:xfrm>
          <a:prstGeom prst="rect">
            <a:avLst/>
          </a:prstGeom>
          <a:noFill/>
        </p:spPr>
        <p:txBody>
          <a:bodyPr wrap="square">
            <a:spAutoFit/>
          </a:bodyPr>
          <a:lstStyle/>
          <a:p>
            <a:pPr>
              <a:defRPr/>
            </a:pPr>
            <a:r>
              <a:rPr lang="ru-RU" sz="1800">
                <a:latin typeface="Times New Roman"/>
                <a:cs typeface="Times New Roman"/>
              </a:rPr>
              <a:t>Игровое поле по формированию финансовой грамотности у детей</a:t>
            </a:r>
            <a:endParaRPr/>
          </a:p>
        </p:txBody>
      </p:sp>
      <p:pic>
        <p:nvPicPr>
          <p:cNvPr id="12" name="Рисунок 11"/>
          <p:cNvPicPr>
            <a:picLocks noChangeAspect="1"/>
          </p:cNvPicPr>
          <p:nvPr/>
        </p:nvPicPr>
        <p:blipFill>
          <a:blip r:embed="rId3"/>
          <a:stretch/>
        </p:blipFill>
        <p:spPr bwMode="auto">
          <a:xfrm>
            <a:off x="613000" y="1072342"/>
            <a:ext cx="4939854" cy="3713690"/>
          </a:xfrm>
          <a:prstGeom prst="rect">
            <a:avLst/>
          </a:prstGeom>
        </p:spPr>
      </p:pic>
      <p:pic>
        <p:nvPicPr>
          <p:cNvPr id="4" name="Рисунок 3"/>
          <p:cNvPicPr>
            <a:picLocks noChangeAspect="1"/>
          </p:cNvPicPr>
          <p:nvPr/>
        </p:nvPicPr>
        <p:blipFill>
          <a:blip r:embed="rId4"/>
          <a:stretch/>
        </p:blipFill>
        <p:spPr bwMode="auto">
          <a:xfrm>
            <a:off x="4882638" y="1665460"/>
            <a:ext cx="3675517" cy="4897223"/>
          </a:xfrm>
          <a:prstGeom prst="rect">
            <a:avLst/>
          </a:prstGeom>
        </p:spPr>
      </p:pic>
      <p:pic>
        <p:nvPicPr>
          <p:cNvPr id="14" name="Рисунок 13"/>
          <p:cNvPicPr>
            <a:picLocks noChangeAspect="1"/>
          </p:cNvPicPr>
          <p:nvPr/>
        </p:nvPicPr>
        <p:blipFill>
          <a:blip r:embed="rId5"/>
          <a:stretch/>
        </p:blipFill>
        <p:spPr bwMode="auto">
          <a:xfrm>
            <a:off x="7381709" y="2774730"/>
            <a:ext cx="4197291" cy="31479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0" name="Рисунок 9"/>
          <p:cNvPicPr>
            <a:picLocks noChangeAspect="1"/>
          </p:cNvPicPr>
          <p:nvPr/>
        </p:nvPicPr>
        <p:blipFill>
          <a:blip r:embed="rId3"/>
          <a:stretch/>
        </p:blipFill>
        <p:spPr bwMode="auto">
          <a:xfrm>
            <a:off x="787431" y="981120"/>
            <a:ext cx="10617138" cy="3615136"/>
          </a:xfrm>
          <a:prstGeom prst="rect">
            <a:avLst/>
          </a:prstGeom>
        </p:spPr>
      </p:pic>
      <p:pic>
        <p:nvPicPr>
          <p:cNvPr id="2" name="Рисунок 1"/>
          <p:cNvPicPr>
            <a:picLocks noChangeAspect="1"/>
          </p:cNvPicPr>
          <p:nvPr/>
        </p:nvPicPr>
        <p:blipFill>
          <a:blip r:embed="rId4"/>
          <a:stretch/>
        </p:blipFill>
        <p:spPr bwMode="auto">
          <a:xfrm>
            <a:off x="6429802" y="4046142"/>
            <a:ext cx="4974767" cy="2725148"/>
          </a:xfrm>
          <a:prstGeom prst="rect">
            <a:avLst/>
          </a:prstGeom>
        </p:spPr>
      </p:pic>
      <p:pic>
        <p:nvPicPr>
          <p:cNvPr id="12" name="Рисунок 11"/>
          <p:cNvPicPr>
            <a:picLocks noChangeAspect="1"/>
          </p:cNvPicPr>
          <p:nvPr/>
        </p:nvPicPr>
        <p:blipFill>
          <a:blip r:embed="rId5"/>
          <a:stretch/>
        </p:blipFill>
        <p:spPr bwMode="auto">
          <a:xfrm>
            <a:off x="781982" y="3457194"/>
            <a:ext cx="3003090" cy="31373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0" name="Рисунок 9"/>
          <p:cNvPicPr>
            <a:picLocks noChangeAspect="1"/>
          </p:cNvPicPr>
          <p:nvPr/>
        </p:nvPicPr>
        <p:blipFill>
          <a:blip r:embed="rId3"/>
          <a:stretch/>
        </p:blipFill>
        <p:spPr bwMode="auto">
          <a:xfrm>
            <a:off x="5945327" y="725979"/>
            <a:ext cx="6059949" cy="4432176"/>
          </a:xfrm>
          <a:prstGeom prst="rect">
            <a:avLst/>
          </a:prstGeom>
        </p:spPr>
      </p:pic>
      <p:pic>
        <p:nvPicPr>
          <p:cNvPr id="11" name="Рисунок 10"/>
          <p:cNvPicPr>
            <a:picLocks noChangeAspect="1"/>
          </p:cNvPicPr>
          <p:nvPr/>
        </p:nvPicPr>
        <p:blipFill>
          <a:blip r:embed="rId4"/>
          <a:stretch/>
        </p:blipFill>
        <p:spPr bwMode="auto">
          <a:xfrm>
            <a:off x="263363" y="1050492"/>
            <a:ext cx="5681964" cy="3206774"/>
          </a:xfrm>
          <a:prstGeom prst="rect">
            <a:avLst/>
          </a:prstGeom>
        </p:spPr>
      </p:pic>
      <p:pic>
        <p:nvPicPr>
          <p:cNvPr id="12" name="Рисунок 11"/>
          <p:cNvPicPr>
            <a:picLocks noChangeAspect="1"/>
          </p:cNvPicPr>
          <p:nvPr/>
        </p:nvPicPr>
        <p:blipFill>
          <a:blip r:embed="rId5"/>
          <a:stretch/>
        </p:blipFill>
        <p:spPr bwMode="auto">
          <a:xfrm>
            <a:off x="2354500" y="3839979"/>
            <a:ext cx="6016378" cy="2838372"/>
          </a:xfrm>
          <a:prstGeom prst="rect">
            <a:avLst/>
          </a:prstGeom>
        </p:spPr>
      </p:pic>
      <p:sp>
        <p:nvSpPr>
          <p:cNvPr id="13" name="TextBox 12"/>
          <p:cNvSpPr txBox="1"/>
          <p:nvPr/>
        </p:nvSpPr>
        <p:spPr bwMode="auto">
          <a:xfrm>
            <a:off x="9158541" y="5286955"/>
            <a:ext cx="2661551" cy="1077218"/>
          </a:xfrm>
          <a:prstGeom prst="rect">
            <a:avLst/>
          </a:prstGeom>
          <a:noFill/>
        </p:spPr>
        <p:txBody>
          <a:bodyPr wrap="square" rtlCol="0">
            <a:spAutoFit/>
          </a:bodyPr>
          <a:lstStyle/>
          <a:p>
            <a:pPr>
              <a:defRPr/>
            </a:pPr>
            <a:r>
              <a:rPr lang="ru-RU" sz="1600">
                <a:latin typeface="Times New Roman"/>
                <a:cs typeface="Times New Roman"/>
              </a:rPr>
              <a:t>Локация на </a:t>
            </a:r>
            <a:r>
              <a:rPr lang="en-US" sz="1600">
                <a:latin typeface="Times New Roman"/>
                <a:cs typeface="Times New Roman"/>
              </a:rPr>
              <a:t>IV</a:t>
            </a:r>
            <a:r>
              <a:rPr lang="ru-RU" sz="1600">
                <a:latin typeface="Times New Roman"/>
                <a:cs typeface="Times New Roman"/>
              </a:rPr>
              <a:t> краевом семейном финансовом  Фестивале «Уголок художника»</a:t>
            </a:r>
            <a:endParaRPr/>
          </a:p>
        </p:txBody>
      </p:sp>
      <p:sp>
        <p:nvSpPr>
          <p:cNvPr id="14" name="TextBox 13"/>
          <p:cNvSpPr txBox="1"/>
          <p:nvPr/>
        </p:nvSpPr>
        <p:spPr bwMode="auto">
          <a:xfrm>
            <a:off x="288389" y="4371735"/>
            <a:ext cx="2248791" cy="584775"/>
          </a:xfrm>
          <a:prstGeom prst="rect">
            <a:avLst/>
          </a:prstGeom>
          <a:noFill/>
        </p:spPr>
        <p:txBody>
          <a:bodyPr wrap="square" rtlCol="0">
            <a:spAutoFit/>
          </a:bodyPr>
          <a:lstStyle/>
          <a:p>
            <a:pPr>
              <a:defRPr/>
            </a:pPr>
            <a:r>
              <a:rPr lang="ru-RU" sz="1600">
                <a:latin typeface="Times New Roman"/>
                <a:cs typeface="Times New Roman"/>
              </a:rPr>
              <a:t>Игра «Финансовый план моей семьи»</a:t>
            </a:r>
            <a:endParaRPr/>
          </a:p>
        </p:txBody>
      </p:sp>
      <p:sp>
        <p:nvSpPr>
          <p:cNvPr id="15" name="TextBox 14"/>
          <p:cNvSpPr txBox="1"/>
          <p:nvPr/>
        </p:nvSpPr>
        <p:spPr bwMode="auto">
          <a:xfrm>
            <a:off x="162942" y="5145788"/>
            <a:ext cx="2291979" cy="1323439"/>
          </a:xfrm>
          <a:prstGeom prst="rect">
            <a:avLst/>
          </a:prstGeom>
          <a:noFill/>
        </p:spPr>
        <p:txBody>
          <a:bodyPr wrap="square">
            <a:spAutoFit/>
          </a:bodyPr>
          <a:lstStyle/>
          <a:p>
            <a:pPr>
              <a:defRPr/>
            </a:pPr>
            <a:r>
              <a:rPr lang="ru-RU" sz="1600">
                <a:latin typeface="Times New Roman"/>
                <a:cs typeface="Times New Roman"/>
              </a:rPr>
              <a:t>Семинар для родителей  и обучающихся 10-11 классов «Семейная финансовая грамотность»</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0" name="Рисунок 9"/>
          <p:cNvPicPr>
            <a:picLocks noChangeAspect="1"/>
          </p:cNvPicPr>
          <p:nvPr/>
        </p:nvPicPr>
        <p:blipFill>
          <a:blip r:embed="rId3"/>
          <a:stretch/>
        </p:blipFill>
        <p:spPr bwMode="auto">
          <a:xfrm>
            <a:off x="2913593" y="856984"/>
            <a:ext cx="5907536" cy="4224894"/>
          </a:xfrm>
          <a:prstGeom prst="rect">
            <a:avLst/>
          </a:prstGeom>
        </p:spPr>
      </p:pic>
      <p:pic>
        <p:nvPicPr>
          <p:cNvPr id="11" name="Рисунок 10"/>
          <p:cNvPicPr>
            <a:picLocks noChangeAspect="1"/>
          </p:cNvPicPr>
          <p:nvPr/>
        </p:nvPicPr>
        <p:blipFill>
          <a:blip r:embed="rId4"/>
          <a:stretch/>
        </p:blipFill>
        <p:spPr bwMode="auto">
          <a:xfrm>
            <a:off x="8821129" y="1423014"/>
            <a:ext cx="3106914" cy="4411166"/>
          </a:xfrm>
          <a:prstGeom prst="rect">
            <a:avLst/>
          </a:prstGeom>
        </p:spPr>
      </p:pic>
      <p:pic>
        <p:nvPicPr>
          <p:cNvPr id="12" name="Рисунок 11"/>
          <p:cNvPicPr>
            <a:picLocks noChangeAspect="1"/>
          </p:cNvPicPr>
          <p:nvPr/>
        </p:nvPicPr>
        <p:blipFill>
          <a:blip r:embed="rId5"/>
          <a:stretch/>
        </p:blipFill>
        <p:spPr bwMode="auto">
          <a:xfrm>
            <a:off x="195403" y="1292942"/>
            <a:ext cx="2713996" cy="4411166"/>
          </a:xfrm>
          <a:prstGeom prst="rect">
            <a:avLst/>
          </a:prstGeom>
        </p:spPr>
      </p:pic>
      <p:sp>
        <p:nvSpPr>
          <p:cNvPr id="13" name="TextBox 12"/>
          <p:cNvSpPr txBox="1"/>
          <p:nvPr/>
        </p:nvSpPr>
        <p:spPr bwMode="auto">
          <a:xfrm>
            <a:off x="3785072" y="5344882"/>
            <a:ext cx="3754582" cy="923330"/>
          </a:xfrm>
          <a:prstGeom prst="rect">
            <a:avLst/>
          </a:prstGeom>
          <a:noFill/>
        </p:spPr>
        <p:txBody>
          <a:bodyPr wrap="square">
            <a:spAutoFit/>
          </a:bodyPr>
          <a:lstStyle/>
          <a:p>
            <a:pPr algn="just">
              <a:defRPr/>
            </a:pPr>
            <a:r>
              <a:rPr lang="ru-RU">
                <a:latin typeface="Times New Roman"/>
                <a:cs typeface="Times New Roman"/>
              </a:rPr>
              <a:t>Локация на IV краевом семейном финансовом  Фестивале «Финансовые тренажеры»</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393751"/>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 name="TextBox 9"/>
          <p:cNvSpPr txBox="1"/>
          <p:nvPr/>
        </p:nvSpPr>
        <p:spPr bwMode="auto">
          <a:xfrm>
            <a:off x="2465446" y="844777"/>
            <a:ext cx="7733272" cy="400110"/>
          </a:xfrm>
          <a:prstGeom prst="rect">
            <a:avLst/>
          </a:prstGeom>
          <a:noFill/>
        </p:spPr>
        <p:txBody>
          <a:bodyPr wrap="square">
            <a:spAutoFit/>
          </a:bodyPr>
          <a:lstStyle/>
          <a:p>
            <a:pPr>
              <a:defRPr/>
            </a:pPr>
            <a:r>
              <a:rPr lang="ru-RU" sz="2000" b="1" i="1" dirty="0">
                <a:latin typeface="Times New Roman"/>
                <a:cs typeface="Times New Roman"/>
              </a:rPr>
              <a:t>Этапы организации  Краевого Семейного Финансового Фестиваля</a:t>
            </a:r>
            <a:endParaRPr dirty="0"/>
          </a:p>
        </p:txBody>
      </p:sp>
      <p:sp>
        <p:nvSpPr>
          <p:cNvPr id="11" name="TextBox 10"/>
          <p:cNvSpPr txBox="1"/>
          <p:nvPr/>
        </p:nvSpPr>
        <p:spPr bwMode="auto">
          <a:xfrm>
            <a:off x="378210" y="1673868"/>
            <a:ext cx="4660777" cy="400110"/>
          </a:xfrm>
          <a:prstGeom prst="rect">
            <a:avLst/>
          </a:prstGeom>
          <a:noFill/>
        </p:spPr>
        <p:txBody>
          <a:bodyPr wrap="square" rtlCol="0">
            <a:spAutoFit/>
          </a:bodyPr>
          <a:lstStyle/>
          <a:p>
            <a:pPr>
              <a:defRPr/>
            </a:pPr>
            <a:r>
              <a:rPr lang="ru-RU" sz="2000" b="1">
                <a:latin typeface="Times New Roman"/>
                <a:cs typeface="Times New Roman"/>
              </a:rPr>
              <a:t>*Наглядно – информационный этап</a:t>
            </a:r>
            <a:endParaRPr/>
          </a:p>
        </p:txBody>
      </p:sp>
      <p:pic>
        <p:nvPicPr>
          <p:cNvPr id="12" name="Рисунок 11"/>
          <p:cNvPicPr>
            <a:picLocks noChangeAspect="1"/>
          </p:cNvPicPr>
          <p:nvPr/>
        </p:nvPicPr>
        <p:blipFill>
          <a:blip r:embed="rId3"/>
          <a:stretch/>
        </p:blipFill>
        <p:spPr bwMode="auto">
          <a:xfrm>
            <a:off x="7153015" y="1439732"/>
            <a:ext cx="3871724" cy="4992879"/>
          </a:xfrm>
          <a:prstGeom prst="rect">
            <a:avLst/>
          </a:prstGeom>
        </p:spPr>
      </p:pic>
      <p:sp>
        <p:nvSpPr>
          <p:cNvPr id="13" name="TextBox 12"/>
          <p:cNvSpPr txBox="1"/>
          <p:nvPr/>
        </p:nvSpPr>
        <p:spPr bwMode="auto">
          <a:xfrm>
            <a:off x="378210" y="2330414"/>
            <a:ext cx="6397840" cy="3785652"/>
          </a:xfrm>
          <a:prstGeom prst="rect">
            <a:avLst/>
          </a:prstGeom>
          <a:noFill/>
        </p:spPr>
        <p:txBody>
          <a:bodyPr wrap="square" rtlCol="0">
            <a:spAutoFit/>
          </a:bodyPr>
          <a:lstStyle/>
          <a:p>
            <a:pPr marL="285750" indent="-285750">
              <a:buFontTx/>
              <a:buChar char="-"/>
              <a:defRPr/>
            </a:pPr>
            <a:r>
              <a:rPr lang="ru-RU" sz="2000">
                <a:latin typeface="Times New Roman"/>
                <a:cs typeface="Times New Roman"/>
              </a:rPr>
              <a:t>Анонс событий -объявления в школе</a:t>
            </a:r>
            <a:endParaRPr/>
          </a:p>
          <a:p>
            <a:pPr marL="285750" indent="-285750">
              <a:buFontTx/>
              <a:buChar char="-"/>
              <a:defRPr/>
            </a:pPr>
            <a:endParaRPr lang="ru-RU" sz="2000">
              <a:latin typeface="Times New Roman"/>
              <a:cs typeface="Times New Roman"/>
            </a:endParaRPr>
          </a:p>
          <a:p>
            <a:pPr marL="285750" indent="-285750">
              <a:buFontTx/>
              <a:buChar char="-"/>
              <a:defRPr/>
            </a:pPr>
            <a:r>
              <a:rPr lang="ru-RU" sz="2000">
                <a:latin typeface="Times New Roman"/>
                <a:cs typeface="Times New Roman"/>
              </a:rPr>
              <a:t>Страница в ВК</a:t>
            </a:r>
            <a:endParaRPr/>
          </a:p>
          <a:p>
            <a:pPr marL="285750" indent="-285750">
              <a:buFontTx/>
              <a:buChar char="-"/>
              <a:defRPr/>
            </a:pPr>
            <a:endParaRPr lang="ru-RU" sz="2000">
              <a:latin typeface="Times New Roman"/>
              <a:cs typeface="Times New Roman"/>
            </a:endParaRPr>
          </a:p>
          <a:p>
            <a:pPr marL="285750" indent="-285750">
              <a:buFontTx/>
              <a:buChar char="-"/>
              <a:defRPr/>
            </a:pPr>
            <a:r>
              <a:rPr lang="ru-RU" sz="2000">
                <a:latin typeface="Times New Roman"/>
                <a:cs typeface="Times New Roman"/>
              </a:rPr>
              <a:t>Родительские чаты</a:t>
            </a:r>
            <a:endParaRPr/>
          </a:p>
          <a:p>
            <a:pPr marL="285750" indent="-285750">
              <a:buFontTx/>
              <a:buChar char="-"/>
              <a:defRPr/>
            </a:pPr>
            <a:endParaRPr lang="ru-RU" sz="2000">
              <a:latin typeface="Times New Roman"/>
              <a:cs typeface="Times New Roman"/>
            </a:endParaRPr>
          </a:p>
          <a:p>
            <a:pPr marL="285750" indent="-285750">
              <a:buFontTx/>
              <a:buChar char="-"/>
              <a:defRPr/>
            </a:pPr>
            <a:r>
              <a:rPr lang="ru-RU" sz="2000">
                <a:latin typeface="Times New Roman"/>
                <a:cs typeface="Times New Roman"/>
              </a:rPr>
              <a:t>Повестка Родительского собрания</a:t>
            </a:r>
            <a:endParaRPr/>
          </a:p>
          <a:p>
            <a:pPr marL="285750" indent="-285750">
              <a:buFontTx/>
              <a:buChar char="-"/>
              <a:defRPr/>
            </a:pPr>
            <a:endParaRPr lang="ru-RU" sz="2000">
              <a:latin typeface="Times New Roman"/>
              <a:cs typeface="Times New Roman"/>
            </a:endParaRPr>
          </a:p>
          <a:p>
            <a:pPr marL="285750" indent="-285750">
              <a:buFontTx/>
              <a:buChar char="-"/>
              <a:defRPr/>
            </a:pPr>
            <a:r>
              <a:rPr lang="ru-RU" sz="2000">
                <a:latin typeface="Times New Roman"/>
                <a:cs typeface="Times New Roman"/>
              </a:rPr>
              <a:t>Листовки, буклеты на школьных мероприятиях</a:t>
            </a:r>
            <a:endParaRPr/>
          </a:p>
          <a:p>
            <a:pPr marL="285750" indent="-285750">
              <a:buFontTx/>
              <a:buChar char="-"/>
              <a:defRPr/>
            </a:pPr>
            <a:endParaRPr lang="ru-RU" sz="2000">
              <a:latin typeface="Times New Roman"/>
              <a:cs typeface="Times New Roman"/>
            </a:endParaRPr>
          </a:p>
          <a:p>
            <a:pPr marL="285750" indent="-285750">
              <a:buFontTx/>
              <a:buChar char="-"/>
              <a:defRPr/>
            </a:pPr>
            <a:r>
              <a:rPr lang="ru-RU" sz="2000">
                <a:latin typeface="Times New Roman"/>
                <a:cs typeface="Times New Roman"/>
              </a:rPr>
              <a:t>Трансляция мультипликационных фильмов по тематике ФГ на школьных </a:t>
            </a:r>
            <a:r>
              <a:rPr lang="en-US" sz="2000">
                <a:latin typeface="Times New Roman"/>
                <a:cs typeface="Times New Roman"/>
              </a:rPr>
              <a:t>TV</a:t>
            </a:r>
            <a:endParaRPr lang="ru-RU" sz="200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Прямоугольник 6"/>
          <p:cNvSpPr/>
          <p:nvPr/>
        </p:nvSpPr>
        <p:spPr bwMode="auto">
          <a:xfrm>
            <a:off x="2031030" y="425389"/>
            <a:ext cx="8167688" cy="64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 name="Прямая соединительная линия 7"/>
          <p:cNvCxnSpPr>
            <a:cxnSpLocks/>
          </p:cNvCxnSpPr>
          <p:nvPr/>
        </p:nvCxnSpPr>
        <p:spPr bwMode="auto">
          <a:xfrm>
            <a:off x="6684653" y="421027"/>
            <a:ext cx="0" cy="609904"/>
          </a:xfrm>
          <a:prstGeom prst="line">
            <a:avLst/>
          </a:prstGeom>
        </p:spPr>
        <p:style>
          <a:lnRef idx="1">
            <a:schemeClr val="dk1"/>
          </a:lnRef>
          <a:fillRef idx="0">
            <a:schemeClr val="dk1"/>
          </a:fillRef>
          <a:effectRef idx="0">
            <a:schemeClr val="dk1"/>
          </a:effectRef>
          <a:fontRef idx="minor">
            <a:schemeClr val="tx1"/>
          </a:fontRef>
        </p:style>
      </p:cxnSp>
      <p:sp>
        <p:nvSpPr>
          <p:cNvPr id="9" name="Текст 4"/>
          <p:cNvSpPr>
            <a:spLocks noGrp="1"/>
          </p:cNvSpPr>
          <p:nvPr>
            <p:ph type="body" sz="quarter" idx="13"/>
          </p:nvPr>
        </p:nvSpPr>
        <p:spPr bwMode="auto">
          <a:xfrm>
            <a:off x="1138154" y="254600"/>
            <a:ext cx="5293836" cy="555731"/>
          </a:xfrm>
        </p:spPr>
        <p:txBody>
          <a:bodyPr/>
          <a:lstStyle/>
          <a:p>
            <a:pPr>
              <a:defRPr/>
            </a:pPr>
            <a:r>
              <a:rPr lang="ru-RU" sz="1200"/>
              <a:t>Федеральный методический центр по финансовой грамотности системы общего и среднего профессионального образования </a:t>
            </a:r>
            <a:endParaRPr/>
          </a:p>
          <a:p>
            <a:pPr>
              <a:defRPr/>
            </a:pPr>
            <a:r>
              <a:rPr lang="ru-RU" sz="1200"/>
              <a:t>НИУ ВШЭ</a:t>
            </a:r>
            <a:endParaRPr/>
          </a:p>
          <a:p>
            <a:pPr>
              <a:defRPr/>
            </a:pPr>
            <a:endParaRPr lang="ru-RU"/>
          </a:p>
        </p:txBody>
      </p:sp>
      <p:sp>
        <p:nvSpPr>
          <p:cNvPr id="3" name="Прямоугольник 2"/>
          <p:cNvSpPr/>
          <p:nvPr/>
        </p:nvSpPr>
        <p:spPr bwMode="auto">
          <a:xfrm>
            <a:off x="9400123" y="421027"/>
            <a:ext cx="2419969" cy="87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6516211" y="295317"/>
            <a:ext cx="408372" cy="7356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0" name="Рисунок 9"/>
          <p:cNvPicPr>
            <a:picLocks noChangeAspect="1"/>
          </p:cNvPicPr>
          <p:nvPr/>
        </p:nvPicPr>
        <p:blipFill>
          <a:blip r:embed="rId3"/>
          <a:stretch/>
        </p:blipFill>
        <p:spPr bwMode="auto">
          <a:xfrm>
            <a:off x="779050" y="1030931"/>
            <a:ext cx="2571750" cy="2849618"/>
          </a:xfrm>
          <a:prstGeom prst="rect">
            <a:avLst/>
          </a:prstGeom>
        </p:spPr>
      </p:pic>
      <p:pic>
        <p:nvPicPr>
          <p:cNvPr id="12" name="Рисунок 11"/>
          <p:cNvPicPr>
            <a:picLocks noChangeAspect="1"/>
          </p:cNvPicPr>
          <p:nvPr/>
        </p:nvPicPr>
        <p:blipFill>
          <a:blip r:embed="rId4"/>
          <a:stretch/>
        </p:blipFill>
        <p:spPr bwMode="auto">
          <a:xfrm>
            <a:off x="8487349" y="725979"/>
            <a:ext cx="2715766" cy="2900940"/>
          </a:xfrm>
          <a:prstGeom prst="rect">
            <a:avLst/>
          </a:prstGeom>
        </p:spPr>
      </p:pic>
      <p:pic>
        <p:nvPicPr>
          <p:cNvPr id="13" name="Рисунок 12"/>
          <p:cNvPicPr>
            <a:picLocks noChangeAspect="1"/>
          </p:cNvPicPr>
          <p:nvPr/>
        </p:nvPicPr>
        <p:blipFill>
          <a:blip r:embed="rId5"/>
          <a:stretch/>
        </p:blipFill>
        <p:spPr bwMode="auto">
          <a:xfrm>
            <a:off x="728913" y="3238199"/>
            <a:ext cx="2621887" cy="3517869"/>
          </a:xfrm>
          <a:prstGeom prst="rect">
            <a:avLst/>
          </a:prstGeom>
        </p:spPr>
      </p:pic>
      <p:pic>
        <p:nvPicPr>
          <p:cNvPr id="14" name="Picture 2"/>
          <p:cNvPicPr>
            <a:picLocks noChangeAspect="1" noChangeArrowheads="1"/>
          </p:cNvPicPr>
          <p:nvPr/>
        </p:nvPicPr>
        <p:blipFill>
          <a:blip r:embed="rId6"/>
          <a:stretch/>
        </p:blipFill>
        <p:spPr bwMode="auto">
          <a:xfrm>
            <a:off x="4162295" y="3189972"/>
            <a:ext cx="3406774" cy="3513290"/>
          </a:xfrm>
          <a:prstGeom prst="rect">
            <a:avLst/>
          </a:prstGeom>
          <a:noFill/>
          <a:ln>
            <a:noFill/>
          </a:ln>
          <a:effectLst/>
        </p:spPr>
      </p:pic>
      <p:pic>
        <p:nvPicPr>
          <p:cNvPr id="15" name="Рисунок 14"/>
          <p:cNvPicPr>
            <a:picLocks noChangeAspect="1"/>
          </p:cNvPicPr>
          <p:nvPr/>
        </p:nvPicPr>
        <p:blipFill>
          <a:blip r:embed="rId7"/>
          <a:stretch/>
        </p:blipFill>
        <p:spPr bwMode="auto">
          <a:xfrm>
            <a:off x="8433956" y="3189972"/>
            <a:ext cx="2809252" cy="3614322"/>
          </a:xfrm>
          <a:prstGeom prst="rect">
            <a:avLst/>
          </a:prstGeom>
        </p:spPr>
      </p:pic>
      <p:pic>
        <p:nvPicPr>
          <p:cNvPr id="16" name="Объект 3"/>
          <p:cNvPicPr>
            <a:picLocks noChangeAspect="1"/>
          </p:cNvPicPr>
          <p:nvPr/>
        </p:nvPicPr>
        <p:blipFill>
          <a:blip r:embed="rId8"/>
          <a:stretch/>
        </p:blipFill>
        <p:spPr bwMode="auto">
          <a:xfrm>
            <a:off x="4265431" y="706175"/>
            <a:ext cx="3329021" cy="3048485"/>
          </a:xfrm>
          <a:prstGeom prst="rect">
            <a:avLst/>
          </a:prstGeom>
        </p:spPr>
      </p:pic>
    </p:spTree>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TotalTime>
  <Words>861</Words>
  <Application>Microsoft Office PowerPoint</Application>
  <DocSecurity>0</DocSecurity>
  <PresentationFormat>Широкоэкранный</PresentationFormat>
  <Paragraphs>187</Paragraphs>
  <Slides>22</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Arial</vt:lpstr>
      <vt:lpstr>Calibri</vt:lpstr>
      <vt:lpstr>Calibri Light</vt:lpstr>
      <vt:lpstr>HSE Sans</vt:lpstr>
      <vt:lpstr>Monotype Corsiva</vt:lpstr>
      <vt:lpstr>Times New Roman</vt:lpstr>
      <vt:lpstr>Office Theme</vt:lpstr>
      <vt:lpstr>Этапы организации и проведения  семейного финансового Фестиваля  МАОУ СШ №24 имени  Героя Советского Союза М.В. Водопьянова </vt:lpstr>
      <vt:lpstr>Подходы организации Семейного Финансового Фестиваля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Кутьков Юрий Юрьевич</dc:creator>
  <cp:keywords/>
  <dc:description/>
  <cp:lastModifiedBy>Кулькова Е.В.</cp:lastModifiedBy>
  <cp:revision>49</cp:revision>
  <dcterms:created xsi:type="dcterms:W3CDTF">2021-11-11T08:52:47Z</dcterms:created>
  <dcterms:modified xsi:type="dcterms:W3CDTF">2024-04-16T06:58:12Z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