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71" r:id="rId5"/>
    <p:sldId id="882" r:id="rId6"/>
    <p:sldId id="889" r:id="rId7"/>
    <p:sldId id="881" r:id="rId8"/>
    <p:sldId id="883" r:id="rId9"/>
    <p:sldId id="895" r:id="rId10"/>
    <p:sldId id="896" r:id="rId11"/>
    <p:sldId id="893" r:id="rId12"/>
    <p:sldId id="894" r:id="rId13"/>
    <p:sldId id="285" r:id="rId14"/>
  </p:sldIdLst>
  <p:sldSz cx="12192000" cy="6858000"/>
  <p:notesSz cx="6797675" cy="9926638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A0D7"/>
    <a:srgbClr val="029C63"/>
    <a:srgbClr val="96628C"/>
    <a:srgbClr val="E61F3D"/>
    <a:srgbClr val="CD5A5A"/>
    <a:srgbClr val="FFD746"/>
    <a:srgbClr val="0E2D69"/>
    <a:srgbClr val="D9D9D9"/>
    <a:srgbClr val="EB681F"/>
    <a:srgbClr val="23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21501-8AC7-D24B-9BD4-4AB280FA19DE}" v="6" dt="2021-11-26T18:08:21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/>
    <p:restoredTop sz="94694"/>
  </p:normalViewPr>
  <p:slideViewPr>
    <p:cSldViewPr snapToGrid="0" snapToObjects="1">
      <p:cViewPr varScale="1">
        <p:scale>
          <a:sx n="83" d="100"/>
          <a:sy n="83" d="100"/>
        </p:scale>
        <p:origin x="917" y="72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x-none" smtClean="0"/>
              <a:t>16.04.2024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=""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=""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=""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=""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=""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=""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=""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=""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=""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=""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=""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=""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=""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=""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=""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=""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=""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=""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Oval 20">
            <a:extLst>
              <a:ext uri="{FF2B5EF4-FFF2-40B4-BE49-F238E27FC236}">
                <a16:creationId xmlns=""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Oval 26">
            <a:extLst>
              <a:ext uri="{FF2B5EF4-FFF2-40B4-BE49-F238E27FC236}">
                <a16:creationId xmlns=""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Oval 29">
            <a:extLst>
              <a:ext uri="{FF2B5EF4-FFF2-40B4-BE49-F238E27FC236}">
                <a16:creationId xmlns=""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Oval 33">
            <a:extLst>
              <a:ext uri="{FF2B5EF4-FFF2-40B4-BE49-F238E27FC236}">
                <a16:creationId xmlns=""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Oval 34">
            <a:extLst>
              <a:ext uri="{FF2B5EF4-FFF2-40B4-BE49-F238E27FC236}">
                <a16:creationId xmlns=""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Oval 35">
            <a:extLst>
              <a:ext uri="{FF2B5EF4-FFF2-40B4-BE49-F238E27FC236}">
                <a16:creationId xmlns=""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36">
            <a:extLst>
              <a:ext uri="{FF2B5EF4-FFF2-40B4-BE49-F238E27FC236}">
                <a16:creationId xmlns=""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Oval 37">
            <a:extLst>
              <a:ext uri="{FF2B5EF4-FFF2-40B4-BE49-F238E27FC236}">
                <a16:creationId xmlns=""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8">
            <a:extLst>
              <a:ext uri="{FF2B5EF4-FFF2-40B4-BE49-F238E27FC236}">
                <a16:creationId xmlns=""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Oval 39">
            <a:extLst>
              <a:ext uri="{FF2B5EF4-FFF2-40B4-BE49-F238E27FC236}">
                <a16:creationId xmlns=""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Oval 40">
            <a:extLst>
              <a:ext uri="{FF2B5EF4-FFF2-40B4-BE49-F238E27FC236}">
                <a16:creationId xmlns=""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Oval 41">
            <a:extLst>
              <a:ext uri="{FF2B5EF4-FFF2-40B4-BE49-F238E27FC236}">
                <a16:creationId xmlns=""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Oval 42">
            <a:extLst>
              <a:ext uri="{FF2B5EF4-FFF2-40B4-BE49-F238E27FC236}">
                <a16:creationId xmlns=""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Oval 43">
            <a:extLst>
              <a:ext uri="{FF2B5EF4-FFF2-40B4-BE49-F238E27FC236}">
                <a16:creationId xmlns=""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val 44">
            <a:extLst>
              <a:ext uri="{FF2B5EF4-FFF2-40B4-BE49-F238E27FC236}">
                <a16:creationId xmlns=""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Oval 45">
            <a:extLst>
              <a:ext uri="{FF2B5EF4-FFF2-40B4-BE49-F238E27FC236}">
                <a16:creationId xmlns=""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Oval 46">
            <a:extLst>
              <a:ext uri="{FF2B5EF4-FFF2-40B4-BE49-F238E27FC236}">
                <a16:creationId xmlns=""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=""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=""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=""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=""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=""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=""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=""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=""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=""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=""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=""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=""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x-none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=""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=""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=""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=""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=""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=""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=""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=""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=""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=""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=""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=""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=""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=""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=""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=""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=""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=""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=""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=""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=""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=""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=""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=""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=""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=""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=""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=""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=""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=""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=""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=""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=""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=""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=""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=""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=""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=""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=""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=""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=""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=""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=""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=""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=""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=""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=""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=""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=""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=""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=""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=""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=""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=""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=""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=""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=""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=""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=""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=""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=""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=""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=""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=""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=""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=""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=""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=""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=""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=""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=""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=""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=""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=""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=""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=""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=""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=""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=""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=""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=""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x-none" smtClean="0"/>
              <a:t>16.04.2024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1BF3DEB-8D6F-4742-A8AB-E4483A6194D6}"/>
              </a:ext>
            </a:extLst>
          </p:cNvPr>
          <p:cNvSpPr/>
          <p:nvPr/>
        </p:nvSpPr>
        <p:spPr>
          <a:xfrm>
            <a:off x="2209800" y="924409"/>
            <a:ext cx="5362575" cy="962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369" y="2404670"/>
            <a:ext cx="7634059" cy="1978323"/>
          </a:xfrm>
        </p:spPr>
        <p:txBody>
          <a:bodyPr>
            <a:noAutofit/>
          </a:bodyPr>
          <a:lstStyle/>
          <a:p>
            <a:r>
              <a:rPr lang="ru-RU" sz="2000" dirty="0" smtClean="0"/>
              <a:t>«Краевой семейный финансовый </a:t>
            </a:r>
            <a:br>
              <a:rPr lang="ru-RU" sz="2000" dirty="0" smtClean="0"/>
            </a:br>
            <a:r>
              <a:rPr lang="ru-RU" sz="2000" dirty="0" smtClean="0"/>
              <a:t>фестиваль: опыт </a:t>
            </a:r>
            <a:r>
              <a:rPr lang="ru-RU" sz="2000" dirty="0" err="1" smtClean="0"/>
              <a:t>соорганизатора</a:t>
            </a:r>
            <a:r>
              <a:rPr lang="ru-RU" sz="2000" dirty="0" smtClean="0"/>
              <a:t>, </a:t>
            </a:r>
            <a:br>
              <a:rPr lang="ru-RU" sz="2000" dirty="0" smtClean="0"/>
            </a:br>
            <a:r>
              <a:rPr lang="ru-RU" sz="2000" dirty="0" smtClean="0"/>
              <a:t>МАОУ СШ №151, г. Красноярск».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47283" y="973505"/>
            <a:ext cx="6277592" cy="1012434"/>
          </a:xfrm>
        </p:spPr>
        <p:txBody>
          <a:bodyPr/>
          <a:lstStyle/>
          <a:p>
            <a:r>
              <a:rPr lang="ru-RU" dirty="0"/>
              <a:t>Федеральный методический центр по финансовой грамотности системы общего и среднего профессионального образования </a:t>
            </a:r>
          </a:p>
          <a:p>
            <a:r>
              <a:rPr lang="ru-RU" dirty="0"/>
              <a:t>НИУ ВШЭ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ru-RU" dirty="0"/>
              <a:t>Москва</a:t>
            </a:r>
          </a:p>
          <a:p>
            <a:r>
              <a:rPr lang="ru-RU" dirty="0" smtClean="0"/>
              <a:t>2024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Никонова Елена Ивановна, руководитель СП, педагог дополнительного образования МАОУ СШ №151.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3689" y="1171853"/>
            <a:ext cx="95095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Times New Roman"/>
              <a:ea typeface="Calibri"/>
            </a:endParaRPr>
          </a:p>
          <a:p>
            <a:pPr algn="ctr"/>
            <a:r>
              <a:rPr lang="ru-RU" dirty="0" smtClean="0">
                <a:latin typeface="Times New Roman"/>
                <a:ea typeface="Calibri"/>
              </a:rPr>
              <a:t>Реализация </a:t>
            </a:r>
            <a:r>
              <a:rPr lang="ru-RU" dirty="0">
                <a:latin typeface="Times New Roman"/>
                <a:ea typeface="Calibri"/>
              </a:rPr>
              <a:t>мероприятий по формированию финансовой грамотности в МАОУ СШ №</a:t>
            </a:r>
            <a:r>
              <a:rPr lang="ru-RU" dirty="0" smtClean="0">
                <a:latin typeface="Times New Roman"/>
                <a:ea typeface="Calibri"/>
              </a:rPr>
              <a:t>151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99064" y="2390502"/>
            <a:ext cx="65314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dirty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отдельных </a:t>
            </a:r>
            <a:r>
              <a:rPr lang="ru-RU" dirty="0" smtClean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курс внеурочной деятельности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самостоятельный курс финансовой грамотности</a:t>
            </a:r>
          </a:p>
        </p:txBody>
      </p:sp>
    </p:spTree>
    <p:extLst>
      <p:ext uri="{BB962C8B-B14F-4D97-AF65-F5344CB8AC3E}">
        <p14:creationId xmlns:p14="http://schemas.microsoft.com/office/powerpoint/2010/main" val="369554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1348" y="1225118"/>
            <a:ext cx="957012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учебно-методического обеспечения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и методические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книги, видеоматериалы: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МоиФинансы.рф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культура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проекты ПАКК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Благотворительный фонд "Вклад в будущее" Программа "Финансовая грамотность"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«Федеральный методический центр по финансовой грамотности системы общего и среднего профессионального образования»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169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3689" y="1038687"/>
            <a:ext cx="10477181" cy="1182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1690"/>
              </a:lnSpc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	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9 по 15 октября   в Красноярском крае проходил IV Краевой семейный финансовый фестиваль. </a:t>
            </a:r>
          </a:p>
          <a:p>
            <a:pPr lvl="0" algn="just">
              <a:lnSpc>
                <a:spcPts val="1690"/>
              </a:lnSpc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МАОУ СШ № 151 принимала участие как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соорганизатор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Фестиваля</a:t>
            </a:r>
            <a:r>
              <a:rPr lang="ru-RU" sz="1600" kern="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МАОУ СШ № 151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вошла в топ -75 лучших организаций Красноярского края, ставших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соорганизаторами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мероприятий в 2023 году.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Проведено  более 10 мероприятий, приняли участие 10 педагогов и более 350 детей.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Учителя и педагоги дополнительного образования получили благодарственные письма и дипломы от Регионального центра финансовой грамотности.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61" y="2221062"/>
            <a:ext cx="2967115" cy="419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474" y="2303094"/>
            <a:ext cx="6169980" cy="385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15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9507" y="1198485"/>
            <a:ext cx="10324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Ученики МАОУ СШ 151 являются победителями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краевого конкурса плакатов «Нарисуй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Финфест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»! </a:t>
            </a:r>
          </a:p>
          <a:p>
            <a:pPr lvl="0"/>
            <a:r>
              <a:rPr lang="ru-RU" sz="16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Работы </a:t>
            </a:r>
            <a:r>
              <a:rPr lang="ru-RU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учеников МАОУ СШ 151,  победителей </a:t>
            </a: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конкурса плакатов «Нарисуй </a:t>
            </a:r>
            <a:r>
              <a:rPr lang="ru-RU" sz="16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Финфест</a:t>
            </a:r>
            <a:r>
              <a:rPr lang="ru-RU" sz="16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», </a:t>
            </a:r>
            <a:r>
              <a:rPr lang="ru-RU" sz="16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опубликованы на плакатах Краевого семейного финансового </a:t>
            </a:r>
            <a:r>
              <a:rPr lang="ru-RU" sz="16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фестиваля в </a:t>
            </a:r>
            <a:r>
              <a:rPr lang="ru-RU" sz="160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2023 году.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90" y="2310480"/>
            <a:ext cx="5005388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502" y="2029482"/>
            <a:ext cx="1612828" cy="228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017" y="2029482"/>
            <a:ext cx="1609850" cy="228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087" y="2029482"/>
            <a:ext cx="1587093" cy="228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046" y="4311301"/>
            <a:ext cx="1612828" cy="227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099" y="4311914"/>
            <a:ext cx="1612067" cy="228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11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4614" y="1233997"/>
            <a:ext cx="95612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семейного финансового фестиваля с обучающимися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4 классов были проведены различные мероприятия в разных занимательных и увлекательных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формах:</a:t>
            </a:r>
            <a:endParaRPr lang="ru-RU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kern="0" dirty="0" smtClean="0">
              <a:solidFill>
                <a:srgbClr val="0F2C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на тему: «Что такое деньги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?».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- класс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сделать кошелек из бумаги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?».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- класс «Как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сшить кошелек из фетра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?».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«Нарисуй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купюру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639" y="2403128"/>
            <a:ext cx="2537157" cy="189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857" y="4499713"/>
            <a:ext cx="2478984" cy="185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606" y="4499713"/>
            <a:ext cx="2417224" cy="191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11" y="4499713"/>
            <a:ext cx="2784351" cy="185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11" y="4499712"/>
            <a:ext cx="2826762" cy="191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16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67161" y="1233997"/>
            <a:ext cx="9818703" cy="269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dirty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Краевого семейного финансового фестиваля с обучающимися </a:t>
            </a:r>
          </a:p>
          <a:p>
            <a:pPr lvl="0" algn="ctr">
              <a:spcBef>
                <a:spcPct val="20000"/>
              </a:spcBef>
            </a:pPr>
            <a:r>
              <a:rPr lang="ru-RU" dirty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1- 4 классов </a:t>
            </a:r>
            <a:r>
              <a:rPr lang="ru-RU" dirty="0" smtClean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дополнительного образования провели мероприятия</a:t>
            </a:r>
            <a:r>
              <a:rPr lang="ru-RU" kern="0" dirty="0" smtClean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0F2C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</a:t>
            </a:r>
            <a:r>
              <a:rPr lang="ru-RU" dirty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с </a:t>
            </a:r>
            <a:r>
              <a:rPr lang="ru-RU" dirty="0" smtClean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</a:t>
            </a:r>
            <a:r>
              <a:rPr lang="ru-RU" dirty="0" smtClean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</a:t>
            </a:r>
            <a:r>
              <a:rPr lang="ru-RU" dirty="0" smtClean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нтами </a:t>
            </a:r>
            <a:r>
              <a:rPr lang="ru-RU" dirty="0" err="1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сказкотерапии</a:t>
            </a:r>
            <a:r>
              <a:rPr lang="ru-RU" dirty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«Банк-теремок</a:t>
            </a:r>
            <a:r>
              <a:rPr lang="ru-RU" dirty="0" smtClean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«Финансовые приключения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финансовые перемены.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«Копилка с секретом».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74" y="3308050"/>
            <a:ext cx="2244324" cy="149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74" y="4880447"/>
            <a:ext cx="2244324" cy="149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154" y="2369958"/>
            <a:ext cx="2861692" cy="190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154" y="4437255"/>
            <a:ext cx="2876592" cy="191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15" y="3324400"/>
            <a:ext cx="2226238" cy="154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94" y="3324400"/>
            <a:ext cx="2479901" cy="302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15" y="4893738"/>
            <a:ext cx="2249501" cy="149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44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6039" y="1233996"/>
            <a:ext cx="9703293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dirty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Краевого семейного финансового фестиваля </a:t>
            </a:r>
            <a:r>
              <a:rPr lang="ru-RU" dirty="0" smtClean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dirty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r>
              <a:rPr lang="ru-RU" dirty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 algn="ctr">
              <a:spcBef>
                <a:spcPct val="20000"/>
              </a:spcBef>
            </a:pPr>
            <a:r>
              <a:rPr lang="ru-RU" dirty="0" smtClean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</a:t>
            </a:r>
            <a:r>
              <a:rPr lang="ru-RU" dirty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dirty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классов </a:t>
            </a:r>
            <a:r>
              <a:rPr lang="ru-RU" dirty="0" smtClean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</a:t>
            </a:r>
            <a:r>
              <a:rPr lang="ru-RU" dirty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внеурочные занятия и мероприятия</a:t>
            </a:r>
            <a:r>
              <a:rPr lang="ru-RU" dirty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F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spcBef>
                <a:spcPct val="20000"/>
              </a:spcBef>
            </a:pPr>
            <a:endParaRPr lang="ru-RU" kern="0" dirty="0">
              <a:solidFill>
                <a:srgbClr val="0F2C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6039" y="1953087"/>
            <a:ext cx="9215021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«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Геобонистика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как средство изучения географии стран мира».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Экономическая игра «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Мачи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Коро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49" y="3755649"/>
            <a:ext cx="4390782" cy="261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45" y="3755649"/>
            <a:ext cx="3550645" cy="265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607" y="3755649"/>
            <a:ext cx="2297769" cy="265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62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6039" y="1233996"/>
            <a:ext cx="9703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рамках Краевого семейного финансового фестиваля для обучающихся </a:t>
            </a:r>
          </a:p>
          <a:p>
            <a:pPr lvl="0" algn="ctr"/>
            <a:r>
              <a:rPr lang="ru-RU" kern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 </a:t>
            </a:r>
            <a:r>
              <a:rPr lang="ru-RU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 </a:t>
            </a:r>
            <a:r>
              <a:rPr lang="ru-RU" kern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</a:t>
            </a:r>
            <a:r>
              <a:rPr lang="ru-RU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классов проведены внеурочные занятия и мероприятия 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62470" y="2157326"/>
            <a:ext cx="902859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«Экономика вокруг нас».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«Кто такой предприниматель?».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Деловая игра «Предпринимательство».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609" y="3261049"/>
            <a:ext cx="4126232" cy="274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36" y="3261049"/>
            <a:ext cx="4116338" cy="274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57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3DAF31-D8A6-49A0-9A5D-8B2EA5B1C511}">
  <ds:schemaRefs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e96afe77-3acb-4328-97fc-408e1bde3ecd"/>
    <ds:schemaRef ds:uri="http://schemas.microsoft.com/office/infopath/2007/PartnerControls"/>
    <ds:schemaRef ds:uri="9875bd71-cde8-496c-a136-433f55d5e6d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170</Words>
  <Application>Microsoft Office PowerPoint</Application>
  <PresentationFormat>Широкоэкранный</PresentationFormat>
  <Paragraphs>51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HSE Sans</vt:lpstr>
      <vt:lpstr>Times New Roman</vt:lpstr>
      <vt:lpstr>Office Theme</vt:lpstr>
      <vt:lpstr>«Краевой семейный финансовый  фестиваль: опыт соорганизатора,  МАОУ СШ №151, г. Красноярск».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Дарья Леушина</cp:lastModifiedBy>
  <cp:revision>74</cp:revision>
  <cp:lastPrinted>2024-04-16T07:11:11Z</cp:lastPrinted>
  <dcterms:created xsi:type="dcterms:W3CDTF">2021-11-11T08:52:47Z</dcterms:created>
  <dcterms:modified xsi:type="dcterms:W3CDTF">2024-04-16T10:21:02Z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