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32"/>
  </p:notesMasterIdLst>
  <p:sldIdLst>
    <p:sldId id="256" r:id="rId2"/>
    <p:sldId id="262" r:id="rId3"/>
    <p:sldId id="315" r:id="rId4"/>
    <p:sldId id="288" r:id="rId5"/>
    <p:sldId id="289" r:id="rId6"/>
    <p:sldId id="290" r:id="rId7"/>
    <p:sldId id="292" r:id="rId8"/>
    <p:sldId id="293" r:id="rId9"/>
    <p:sldId id="294" r:id="rId10"/>
    <p:sldId id="295" r:id="rId11"/>
    <p:sldId id="296" r:id="rId12"/>
    <p:sldId id="297" r:id="rId13"/>
    <p:sldId id="298" r:id="rId14"/>
    <p:sldId id="313" r:id="rId15"/>
    <p:sldId id="299" r:id="rId16"/>
    <p:sldId id="300" r:id="rId17"/>
    <p:sldId id="301" r:id="rId18"/>
    <p:sldId id="302" r:id="rId19"/>
    <p:sldId id="303" r:id="rId20"/>
    <p:sldId id="304" r:id="rId21"/>
    <p:sldId id="305" r:id="rId22"/>
    <p:sldId id="306" r:id="rId23"/>
    <p:sldId id="314" r:id="rId24"/>
    <p:sldId id="307" r:id="rId25"/>
    <p:sldId id="316" r:id="rId26"/>
    <p:sldId id="309" r:id="rId27"/>
    <p:sldId id="310" r:id="rId28"/>
    <p:sldId id="311" r:id="rId29"/>
    <p:sldId id="312" r:id="rId30"/>
    <p:sldId id="260" r:id="rId31"/>
  </p:sldIdLst>
  <p:sldSz cx="18972213" cy="10691813"/>
  <p:notesSz cx="6858000" cy="9144000"/>
  <p:embeddedFontLst>
    <p:embeddedFont>
      <p:font typeface="Verdana" panose="020B0604030504040204" pitchFamily="34" charset="0"/>
      <p:regular r:id="rId33"/>
      <p:bold r:id="rId34"/>
      <p:italic r:id="rId35"/>
      <p:boldItalic r:id="rId36"/>
    </p:embeddedFont>
    <p:embeddedFont>
      <p:font typeface="Proxima Nova Rg" panose="02000506030000020004" charset="0"/>
      <p:regular r:id="rId37"/>
      <p:bold r:id="rId38"/>
      <p:italic r:id="rId39"/>
      <p:boldItalic r:id="rId40"/>
    </p:embeddedFont>
    <p:embeddedFont>
      <p:font typeface="Calibri" panose="020F0502020204030204" pitchFamily="34" charset="0"/>
      <p:regular r:id="rId41"/>
      <p:bold r:id="rId42"/>
      <p:italic r:id="rId43"/>
      <p:boldItalic r:id="rId44"/>
    </p:embeddedFont>
    <p:embeddedFont>
      <p:font typeface="PT Sans" panose="020B0604020202020204" charset="-52"/>
      <p:regular r:id="rId45"/>
      <p:bold r:id="rId46"/>
      <p:italic r:id="rId47"/>
      <p:boldItalic r:id="rId48"/>
    </p:embeddedFont>
    <p:embeddedFont>
      <p:font typeface="Proxima Nova" panose="02000506030000020004" charset="0"/>
      <p:bold r:id="rId4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47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47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47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47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47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47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47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47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47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266" userDrawn="1">
          <p15:clr>
            <a:srgbClr val="A4A3A4"/>
          </p15:clr>
        </p15:guide>
        <p15:guide id="2" pos="1069" userDrawn="1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0" roundtripDataSignature="AMtx7mg14KWEQAwqBeKW3ZawvbmYUjr6L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B7BC"/>
    <a:srgbClr val="E6175A"/>
    <a:srgbClr val="F07D00"/>
    <a:srgbClr val="054E9E"/>
    <a:srgbClr val="FFFFFF"/>
    <a:srgbClr val="0096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48"/>
  </p:normalViewPr>
  <p:slideViewPr>
    <p:cSldViewPr snapToGrid="0">
      <p:cViewPr varScale="1">
        <p:scale>
          <a:sx n="70" d="100"/>
          <a:sy n="70" d="100"/>
        </p:scale>
        <p:origin x="624" y="72"/>
      </p:cViewPr>
      <p:guideLst>
        <p:guide orient="horz" pos="1266"/>
        <p:guide pos="106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font" Target="fonts/font15.fntdata"/><Relationship Id="rId50" Type="http://customschemas.google.com/relationships/presentationmetadata" Target="meta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font" Target="fonts/font13.fntdata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2.fntdata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48" Type="http://schemas.openxmlformats.org/officeDocument/2006/relationships/font" Target="fonts/font16.fntdata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font" Target="fonts/font14.fntdata"/><Relationship Id="rId20" Type="http://schemas.openxmlformats.org/officeDocument/2006/relationships/slide" Target="slides/slide19.xml"/><Relationship Id="rId41" Type="http://schemas.openxmlformats.org/officeDocument/2006/relationships/font" Target="fonts/font9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49" Type="http://schemas.openxmlformats.org/officeDocument/2006/relationships/font" Target="fonts/font1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47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47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47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47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47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47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47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47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47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504706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642993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286721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220639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212293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408187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699579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832451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401474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913304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9600124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944176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839236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ru-RU" dirty="0"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082184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23838" y="812800"/>
            <a:ext cx="7112000" cy="40084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F6DFFD1F-1C3F-448C-BF34-F1C73635C482}" type="slidenum">
              <a:rPr lang="ru-RU" sz="1400" b="0" strike="noStrike" spc="-1" smtClean="0">
                <a:latin typeface="Times New Roman"/>
              </a:rPr>
              <a:t>26</a:t>
            </a:fld>
            <a:endParaRPr lang="ru-RU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5774680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90563" y="1143000"/>
            <a:ext cx="5476875" cy="3086100"/>
          </a:xfrm>
          <a:prstGeom prst="rect">
            <a:avLst/>
          </a:prstGeom>
        </p:spPr>
      </p:sp>
      <p:sp>
        <p:nvSpPr>
          <p:cNvPr id="34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350" name="Номер слайда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93CDCC15-C425-40A6-BF5C-72B4C0613FA6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29</a:t>
            </a:fld>
            <a:endParaRPr lang="ru-RU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6" name="Google Shape;12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272267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854441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662516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126966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241461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202452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0920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2163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preserve="1" userDrawn="1">
  <p:cSld name="1_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9013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13986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948424" y="344608"/>
            <a:ext cx="17074431" cy="1949221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6847" b="0" strike="noStrike" spc="-2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14890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2451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userDrawn="1">
  <p:cSld name="SECTION_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preserve="1" userDrawn="1">
  <p:cSld name="1_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9524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preserve="1" userDrawn="1">
  <p:cSld name="1_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4099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preserve="1" userDrawn="1">
  <p:cSld name="1_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63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preserve="1" userDrawn="1">
  <p:cSld name="1_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4552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preserve="1" userDrawn="1">
  <p:cSld name="1_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4542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preserve="1" userDrawn="1">
  <p:cSld name="1_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7050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"/>
          <p:cNvSpPr txBox="1">
            <a:spLocks noGrp="1"/>
          </p:cNvSpPr>
          <p:nvPr>
            <p:ph type="title"/>
          </p:nvPr>
        </p:nvSpPr>
        <p:spPr>
          <a:xfrm>
            <a:off x="1422916" y="950383"/>
            <a:ext cx="16126381" cy="1781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7"/>
          <p:cNvSpPr txBox="1">
            <a:spLocks noGrp="1"/>
          </p:cNvSpPr>
          <p:nvPr>
            <p:ph type="body" idx="1"/>
          </p:nvPr>
        </p:nvSpPr>
        <p:spPr>
          <a:xfrm>
            <a:off x="1422916" y="3088746"/>
            <a:ext cx="16126381" cy="6415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7"/>
          <p:cNvSpPr txBox="1">
            <a:spLocks noGrp="1"/>
          </p:cNvSpPr>
          <p:nvPr>
            <p:ph type="dt" idx="10"/>
          </p:nvPr>
        </p:nvSpPr>
        <p:spPr>
          <a:xfrm>
            <a:off x="1422916" y="9741429"/>
            <a:ext cx="3952544" cy="712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4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4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4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4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4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4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4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4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7"/>
          <p:cNvSpPr txBox="1">
            <a:spLocks noGrp="1"/>
          </p:cNvSpPr>
          <p:nvPr>
            <p:ph type="ftr" idx="11"/>
          </p:nvPr>
        </p:nvSpPr>
        <p:spPr>
          <a:xfrm>
            <a:off x="6482173" y="9741429"/>
            <a:ext cx="6007867" cy="712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4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4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4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4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4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4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4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4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ldNum" idx="12"/>
          </p:nvPr>
        </p:nvSpPr>
        <p:spPr>
          <a:xfrm>
            <a:off x="13596753" y="9741429"/>
            <a:ext cx="3952544" cy="712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52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2.png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fmc.hse.ru/methodology" TargetMode="External"/><Relationship Id="rId7" Type="http://schemas.openxmlformats.org/officeDocument/2006/relationships/image" Target="../media/image12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fingram-history.oc3.ru/" TargetMode="External"/><Relationship Id="rId5" Type="http://schemas.openxmlformats.org/officeDocument/2006/relationships/hyperlink" Target="https://edu.pacc.ru/Videosandpresentations/" TargetMode="External"/><Relationship Id="rId4" Type="http://schemas.openxmlformats.org/officeDocument/2006/relationships/hyperlink" Target="https://&#1096;&#1082;&#1086;&#1083;&#1072;.&#1074;&#1072;&#1096;&#1080;&#1092;&#1080;&#1085;&#1072;&#1085;&#1089;&#1099;.&#1088;&#1092;/" TargetMode="Externa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s://fincult.info/?ysclid=lowxvo29oz336739576" TargetMode="External"/><Relationship Id="rId3" Type="http://schemas.openxmlformats.org/officeDocument/2006/relationships/hyperlink" Target="https://intpract.oc3.ru/" TargetMode="External"/><Relationship Id="rId7" Type="http://schemas.openxmlformats.org/officeDocument/2006/relationships/hyperlink" Target="https://&#1084;&#1086;&#1080;&#1092;&#1080;&#1085;&#1072;&#1085;&#1089;&#1099;.&#1088;&#1092;/?ysclid=lowxt4tlsf628858003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vashifinancy.ru/" TargetMode="External"/><Relationship Id="rId5" Type="http://schemas.openxmlformats.org/officeDocument/2006/relationships/hyperlink" Target="https://fmc.hse.ru/data/2020/03/24/1567456990/Katalog%2017.02.20%20final.pdf" TargetMode="External"/><Relationship Id="rId10" Type="http://schemas.openxmlformats.org/officeDocument/2006/relationships/image" Target="../media/image12.png"/><Relationship Id="rId4" Type="http://schemas.openxmlformats.org/officeDocument/2006/relationships/image" Target="../media/image19.png"/><Relationship Id="rId9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7.jpg"/><Relationship Id="rId7" Type="http://schemas.openxmlformats.org/officeDocument/2006/relationships/hyperlink" Target="http://&#1082;&#1074;&#1077;&#1089;&#1090;.&#1093;&#1086;&#1095;&#1091;&#1084;&#1086;&#1075;&#1091;&#1079;&#1085;&#1072;&#1102;.&#1088;&#1092;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fingrabli.inp.ru/" TargetMode="External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fmc.hse.ru/chforms" TargetMode="External"/><Relationship Id="rId13" Type="http://schemas.openxmlformats.org/officeDocument/2006/relationships/hyperlink" Target="https://fmc.hse.ru/methbank" TargetMode="External"/><Relationship Id="rId18" Type="http://schemas.openxmlformats.org/officeDocument/2006/relationships/hyperlink" Target="https://fmc.hse.ru/elbook" TargetMode="External"/><Relationship Id="rId3" Type="http://schemas.openxmlformats.org/officeDocument/2006/relationships/image" Target="../media/image13.jpg"/><Relationship Id="rId7" Type="http://schemas.openxmlformats.org/officeDocument/2006/relationships/hyperlink" Target="https://fmc.hse.ru/mmspo" TargetMode="External"/><Relationship Id="rId12" Type="http://schemas.openxmlformats.org/officeDocument/2006/relationships/hyperlink" Target="https://fmc.hse.ru/video" TargetMode="External"/><Relationship Id="rId17" Type="http://schemas.openxmlformats.org/officeDocument/2006/relationships/hyperlink" Target="https://fmc.hse.ru/konkurs_fp" TargetMode="External"/><Relationship Id="rId2" Type="http://schemas.openxmlformats.org/officeDocument/2006/relationships/notesSlide" Target="../notesSlides/notesSlide4.xml"/><Relationship Id="rId16" Type="http://schemas.openxmlformats.org/officeDocument/2006/relationships/hyperlink" Target="https://fmc.hse.ru/conferences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fmc.hse.ru/methodology" TargetMode="External"/><Relationship Id="rId11" Type="http://schemas.openxmlformats.org/officeDocument/2006/relationships/hyperlink" Target="https://fmc.hse.ru/textbook" TargetMode="External"/><Relationship Id="rId5" Type="http://schemas.openxmlformats.org/officeDocument/2006/relationships/hyperlink" Target="https://vk.com/fmchse" TargetMode="External"/><Relationship Id="rId15" Type="http://schemas.openxmlformats.org/officeDocument/2006/relationships/hyperlink" Target="https://fmc.hse.ru/olymp" TargetMode="External"/><Relationship Id="rId10" Type="http://schemas.openxmlformats.org/officeDocument/2006/relationships/hyperlink" Target="https://fmc.hse.ru/recomend" TargetMode="External"/><Relationship Id="rId4" Type="http://schemas.openxmlformats.org/officeDocument/2006/relationships/image" Target="../media/image12.png"/><Relationship Id="rId9" Type="http://schemas.openxmlformats.org/officeDocument/2006/relationships/hyperlink" Target="https://fmc.hse.ru/special" TargetMode="External"/><Relationship Id="rId14" Type="http://schemas.openxmlformats.org/officeDocument/2006/relationships/hyperlink" Target="https://fmc.hse.ru/vebinar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fmc.hse.ru/methodology" TargetMode="External"/><Relationship Id="rId5" Type="http://schemas.openxmlformats.org/officeDocument/2006/relationships/hyperlink" Target="https://apkpro.ru/" TargetMode="Externa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emf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jpe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"/>
          <p:cNvSpPr txBox="1"/>
          <p:nvPr/>
        </p:nvSpPr>
        <p:spPr>
          <a:xfrm>
            <a:off x="3308331" y="4616554"/>
            <a:ext cx="12355550" cy="1621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strike="noStrike" spc="-1" dirty="0">
                <a:solidFill>
                  <a:schemeClr val="tx1"/>
                </a:solidFill>
                <a:latin typeface="Proxima Nova" panose="02000506030000020004" pitchFamily="50" charset="0"/>
                <a:ea typeface="DejaVu Sans"/>
              </a:rPr>
              <a:t>Методические подходы к реализации ФГОС по финансовой грамотности в системе начального общего и основного общего образования</a:t>
            </a:r>
            <a:endParaRPr lang="ru-RU" sz="3200" b="0" strike="noStrike" spc="-1" dirty="0">
              <a:solidFill>
                <a:schemeClr val="tx1"/>
              </a:solidFill>
              <a:latin typeface="Proxima Nova" panose="02000506030000020004" pitchFamily="50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48" y="313004"/>
            <a:ext cx="10149123" cy="86354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A74B562-5D8C-40BB-A6C0-2CEE4D3D46C0}"/>
              </a:ext>
            </a:extLst>
          </p:cNvPr>
          <p:cNvSpPr txBox="1"/>
          <p:nvPr/>
        </p:nvSpPr>
        <p:spPr>
          <a:xfrm>
            <a:off x="3900823" y="8327423"/>
            <a:ext cx="948321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tx1"/>
                </a:solidFill>
                <a:latin typeface="Proxima Nova" panose="02000506030000020004" pitchFamily="50" charset="0"/>
                <a:cs typeface="Times New Roman" pitchFamily="18" charset="0"/>
              </a:rPr>
              <a:t>Силина Светлана Николаевна</a:t>
            </a:r>
          </a:p>
          <a:p>
            <a:r>
              <a:rPr lang="ru-RU" altLang="ru-RU" sz="2800" dirty="0" err="1">
                <a:solidFill>
                  <a:schemeClr val="tx1"/>
                </a:solidFill>
                <a:latin typeface="Proxima Nova" panose="02000506030000020004" pitchFamily="50" charset="0"/>
                <a:cs typeface="Times New Roman" panose="02020603050405020304" pitchFamily="18" charset="0"/>
              </a:rPr>
              <a:t>д.п.н</a:t>
            </a:r>
            <a:r>
              <a:rPr lang="ru-RU" altLang="ru-RU" sz="2800" dirty="0">
                <a:solidFill>
                  <a:schemeClr val="tx1"/>
                </a:solidFill>
                <a:latin typeface="Proxima Nova" panose="02000506030000020004" pitchFamily="50" charset="0"/>
                <a:cs typeface="Times New Roman" panose="02020603050405020304" pitchFamily="18" charset="0"/>
              </a:rPr>
              <a:t>, профессор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/>
          <p:nvPr/>
        </p:nvSpPr>
        <p:spPr>
          <a:xfrm>
            <a:off x="929869" y="1275801"/>
            <a:ext cx="17852803" cy="75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4000" spc="-1" dirty="0">
                <a:solidFill>
                  <a:schemeClr val="tx1"/>
                </a:solidFill>
                <a:latin typeface="Proxima Nova" panose="02000506030000020004" pitchFamily="50" charset="0"/>
              </a:rPr>
              <a:t>«Окружающий мир»</a:t>
            </a:r>
            <a:endParaRPr lang="ru-RU" sz="4000" strike="noStrike" spc="-1" dirty="0">
              <a:solidFill>
                <a:schemeClr val="tx1"/>
              </a:solidFill>
              <a:latin typeface="Proxima Nova" panose="02000506030000020004" pitchFamily="50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05A9D57-AC79-4F29-93DA-8B7251E47870}"/>
              </a:ext>
            </a:extLst>
          </p:cNvPr>
          <p:cNvSpPr/>
          <p:nvPr/>
        </p:nvSpPr>
        <p:spPr>
          <a:xfrm>
            <a:off x="18544674" y="10090484"/>
            <a:ext cx="427539" cy="385011"/>
          </a:xfrm>
          <a:prstGeom prst="rect">
            <a:avLst/>
          </a:prstGeom>
          <a:solidFill>
            <a:srgbClr val="26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Google Shape;107;p3"/>
          <p:cNvSpPr txBox="1">
            <a:spLocks noGrp="1"/>
          </p:cNvSpPr>
          <p:nvPr>
            <p:ph type="sldNum" idx="4294967295"/>
          </p:nvPr>
        </p:nvSpPr>
        <p:spPr>
          <a:xfrm>
            <a:off x="18127776" y="10090484"/>
            <a:ext cx="773113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Proxima Nova Rg" panose="02000506030000020004" pitchFamily="2" charset="0"/>
              </a:rPr>
              <a:t>10</a:t>
            </a:r>
            <a:endParaRPr b="1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  <p:graphicFrame>
        <p:nvGraphicFramePr>
          <p:cNvPr id="7" name="Таблица 14">
            <a:extLst>
              <a:ext uri="{FF2B5EF4-FFF2-40B4-BE49-F238E27FC236}">
                <a16:creationId xmlns:a16="http://schemas.microsoft.com/office/drawing/2014/main" id="{34D72F1C-45A1-4F72-82F2-D3CEB945D1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64369931"/>
              </p:ext>
            </p:extLst>
          </p:nvPr>
        </p:nvGraphicFramePr>
        <p:xfrm>
          <a:off x="929869" y="2825926"/>
          <a:ext cx="17106986" cy="7016032"/>
        </p:xfrm>
        <a:graphic>
          <a:graphicData uri="http://schemas.openxmlformats.org/drawingml/2006/table">
            <a:tbl>
              <a:tblPr/>
              <a:tblGrid>
                <a:gridCol w="24005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092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982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988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331398">
                <a:tc gridSpan="3"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tabLst>
                          <a:tab pos="0" algn="l"/>
                        </a:tabLst>
                      </a:pPr>
                      <a:r>
                        <a:rPr lang="ru-RU" sz="3000" b="0" i="0" u="none" strike="noStrike" cap="none" spc="-1" dirty="0">
                          <a:solidFill>
                            <a:srgbClr val="E6175A"/>
                          </a:solidFill>
                          <a:latin typeface="Proxima Nova" panose="02000506030000020004" pitchFamily="50" charset="0"/>
                          <a:ea typeface="+mn-ea"/>
                          <a:cs typeface="+mn-cs"/>
                          <a:sym typeface="Arial"/>
                        </a:rPr>
                        <a:t>Примерная рабочая программа (ИСРО РАО)</a:t>
                      </a:r>
                    </a:p>
                  </a:txBody>
                  <a:tcPr anchor="ctr">
                    <a:lnL w="12240">
                      <a:solidFill>
                        <a:srgbClr val="4472C4"/>
                      </a:solidFill>
                    </a:lnL>
                    <a:lnR w="12240">
                      <a:solidFill>
                        <a:srgbClr val="4472C4"/>
                      </a:solidFill>
                    </a:lnR>
                    <a:lnT w="12240">
                      <a:solidFill>
                        <a:srgbClr val="4472C4"/>
                      </a:solidFill>
                    </a:lnT>
                    <a:lnB w="25200">
                      <a:solidFill>
                        <a:srgbClr val="4472C4"/>
                      </a:solidFill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tabLst>
                          <a:tab pos="0" algn="l"/>
                        </a:tabLst>
                      </a:pPr>
                      <a:r>
                        <a:rPr lang="ru-RU" sz="2600" b="0" i="0" u="none" strike="noStrike" cap="none" spc="-1" dirty="0">
                          <a:solidFill>
                            <a:srgbClr val="E6175A"/>
                          </a:solidFill>
                          <a:latin typeface="Proxima Nova" panose="02000506030000020004" pitchFamily="50" charset="0"/>
                          <a:ea typeface="+mn-ea"/>
                          <a:cs typeface="+mn-cs"/>
                          <a:sym typeface="Arial"/>
                        </a:rPr>
                        <a:t>Можно добавить в учебную программу в целях обеспечения достижения предметных результатов, заявленных в ФГОС </a:t>
                      </a:r>
                    </a:p>
                  </a:txBody>
                  <a:tcPr anchor="ctr">
                    <a:lnL w="12240">
                      <a:solidFill>
                        <a:srgbClr val="4472C4"/>
                      </a:solidFill>
                    </a:lnL>
                    <a:lnR w="12240">
                      <a:solidFill>
                        <a:srgbClr val="4472C4"/>
                      </a:solidFill>
                    </a:lnR>
                    <a:lnT w="12240">
                      <a:solidFill>
                        <a:srgbClr val="4472C4"/>
                      </a:solidFill>
                    </a:lnT>
                    <a:lnB w="25200">
                      <a:solidFill>
                        <a:srgbClr val="4472C4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4208">
                <a:tc gridSpan="3"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2400" b="0" i="0" u="none" strike="noStrike" cap="none" spc="-1" dirty="0">
                          <a:solidFill>
                            <a:srgbClr val="E6175A"/>
                          </a:solidFill>
                          <a:latin typeface="Proxima Nova" panose="02000506030000020004" pitchFamily="50" charset="0"/>
                          <a:ea typeface="+mn-ea"/>
                          <a:cs typeface="+mn-cs"/>
                          <a:sym typeface="Arial"/>
                        </a:rPr>
                        <a:t>3 КЛАСС</a:t>
                      </a:r>
                    </a:p>
                  </a:txBody>
                  <a:tcPr>
                    <a:lnL w="12240">
                      <a:solidFill>
                        <a:srgbClr val="4472C4"/>
                      </a:solidFill>
                    </a:lnL>
                    <a:lnR w="12240">
                      <a:solidFill>
                        <a:srgbClr val="4472C4"/>
                      </a:solidFill>
                    </a:lnR>
                    <a:lnT w="252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4472C4"/>
                      </a:solidFill>
                    </a:lnB>
                    <a:solidFill>
                      <a:srgbClr val="4472C4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tabLst>
                          <a:tab pos="0" algn="l"/>
                        </a:tabLst>
                      </a:pPr>
                      <a:r>
                        <a:rPr lang="ru-RU" sz="2400" b="0" i="0" u="none" strike="noStrike" cap="none" spc="-1" dirty="0">
                          <a:solidFill>
                            <a:srgbClr val="E6175A"/>
                          </a:solidFill>
                          <a:latin typeface="Proxima Nova" panose="02000506030000020004" pitchFamily="50" charset="0"/>
                          <a:ea typeface="+mn-ea"/>
                          <a:cs typeface="+mn-cs"/>
                          <a:sym typeface="Arial"/>
                        </a:rPr>
                        <a:t>3-4 КЛАСС</a:t>
                      </a:r>
                    </a:p>
                  </a:txBody>
                  <a:tcPr>
                    <a:lnL w="12240">
                      <a:solidFill>
                        <a:srgbClr val="4472C4"/>
                      </a:solidFill>
                    </a:lnL>
                    <a:lnR w="12240">
                      <a:solidFill>
                        <a:srgbClr val="4472C4"/>
                      </a:solidFill>
                    </a:lnR>
                    <a:lnT w="252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4472C4"/>
                      </a:solidFill>
                    </a:lnB>
                    <a:solidFill>
                      <a:srgbClr val="4472C4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95156"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tabLst>
                          <a:tab pos="0" algn="l"/>
                        </a:tabLst>
                      </a:pPr>
                      <a:r>
                        <a:rPr lang="ru-RU" sz="1800" b="0" i="0" u="none" strike="noStrike" cap="none" spc="-1" dirty="0">
                          <a:solidFill>
                            <a:srgbClr val="000000"/>
                          </a:solidFill>
                          <a:latin typeface="Proxima Nova" panose="02000506030000020004" pitchFamily="50" charset="0"/>
                          <a:ea typeface="+mn-ea"/>
                          <a:cs typeface="+mn-cs"/>
                          <a:sym typeface="Arial"/>
                        </a:rPr>
                        <a:t>Тема раздела, курса</a:t>
                      </a:r>
                    </a:p>
                  </a:txBody>
                  <a:tcPr anchor="ctr">
                    <a:lnL w="12240">
                      <a:solidFill>
                        <a:srgbClr val="4472C4"/>
                      </a:solidFill>
                    </a:lnL>
                    <a:lnR w="12240">
                      <a:solidFill>
                        <a:srgbClr val="4472C4"/>
                      </a:solidFill>
                    </a:lnR>
                    <a:lnT w="12240">
                      <a:solidFill>
                        <a:srgbClr val="4472C4"/>
                      </a:solidFill>
                    </a:lnT>
                    <a:lnB w="12240">
                      <a:solidFill>
                        <a:srgbClr val="4472C4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tabLst>
                          <a:tab pos="0" algn="l"/>
                        </a:tabLst>
                      </a:pPr>
                      <a:r>
                        <a:rPr lang="ru-RU" sz="1800" b="0" i="0" u="none" strike="noStrike" cap="none" spc="-1" dirty="0">
                          <a:solidFill>
                            <a:srgbClr val="000000"/>
                          </a:solidFill>
                          <a:latin typeface="Proxima Nova" panose="02000506030000020004" pitchFamily="50" charset="0"/>
                          <a:ea typeface="+mn-ea"/>
                          <a:cs typeface="+mn-cs"/>
                          <a:sym typeface="Arial"/>
                        </a:rPr>
                        <a:t>Программное содержание</a:t>
                      </a:r>
                    </a:p>
                  </a:txBody>
                  <a:tcPr anchor="ctr">
                    <a:lnL w="12240">
                      <a:solidFill>
                        <a:srgbClr val="4472C4"/>
                      </a:solidFill>
                    </a:lnL>
                    <a:lnR w="12240">
                      <a:solidFill>
                        <a:srgbClr val="4472C4"/>
                      </a:solidFill>
                    </a:lnR>
                    <a:lnT w="12240">
                      <a:solidFill>
                        <a:srgbClr val="4472C4"/>
                      </a:solidFill>
                    </a:lnT>
                    <a:lnB w="12240">
                      <a:solidFill>
                        <a:srgbClr val="4472C4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tabLst>
                          <a:tab pos="0" algn="l"/>
                        </a:tabLst>
                      </a:pPr>
                      <a:r>
                        <a:rPr lang="ru-RU" sz="1800" b="0" i="0" u="none" strike="noStrike" cap="none" spc="-1" dirty="0">
                          <a:solidFill>
                            <a:srgbClr val="000000"/>
                          </a:solidFill>
                          <a:latin typeface="Proxima Nova" panose="02000506030000020004" pitchFamily="50" charset="0"/>
                          <a:ea typeface="+mn-ea"/>
                          <a:cs typeface="+mn-cs"/>
                          <a:sym typeface="Arial"/>
                        </a:rPr>
                        <a:t>Предметные результаты </a:t>
                      </a:r>
                    </a:p>
                  </a:txBody>
                  <a:tcPr anchor="ctr">
                    <a:lnL w="12240">
                      <a:solidFill>
                        <a:srgbClr val="4472C4"/>
                      </a:solidFill>
                    </a:lnL>
                    <a:lnR w="12240">
                      <a:solidFill>
                        <a:srgbClr val="4472C4"/>
                      </a:solidFill>
                    </a:lnR>
                    <a:lnT w="12240">
                      <a:solidFill>
                        <a:srgbClr val="4472C4"/>
                      </a:solidFill>
                    </a:lnT>
                    <a:lnB w="12240">
                      <a:solidFill>
                        <a:srgbClr val="4472C4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tabLst>
                          <a:tab pos="0" algn="l"/>
                        </a:tabLst>
                      </a:pPr>
                      <a:r>
                        <a:rPr lang="ru-RU" sz="1800" b="0" i="0" u="none" strike="noStrike" cap="none" spc="-1" dirty="0">
                          <a:solidFill>
                            <a:srgbClr val="000000"/>
                          </a:solidFill>
                          <a:latin typeface="Proxima Nova" panose="02000506030000020004" pitchFamily="50" charset="0"/>
                          <a:ea typeface="+mn-ea"/>
                          <a:cs typeface="+mn-cs"/>
                          <a:sym typeface="Arial"/>
                        </a:rPr>
                        <a:t>Темы для достижения предметных результатов </a:t>
                      </a:r>
                    </a:p>
                  </a:txBody>
                  <a:tcPr anchor="ctr">
                    <a:lnL w="12240">
                      <a:solidFill>
                        <a:srgbClr val="4472C4"/>
                      </a:solidFill>
                    </a:lnL>
                    <a:lnR w="12240">
                      <a:solidFill>
                        <a:srgbClr val="4472C4"/>
                      </a:solidFill>
                    </a:lnR>
                    <a:lnT w="12240">
                      <a:solidFill>
                        <a:srgbClr val="4472C4"/>
                      </a:solidFill>
                    </a:lnT>
                    <a:lnB w="12240">
                      <a:solidFill>
                        <a:srgbClr val="4472C4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6155"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tabLst>
                          <a:tab pos="0" algn="l"/>
                        </a:tabLst>
                      </a:pPr>
                      <a:r>
                        <a:rPr lang="ru-RU" sz="1800" b="0" i="0" u="none" strike="noStrike" cap="none" spc="-1" dirty="0">
                          <a:solidFill>
                            <a:srgbClr val="000000"/>
                          </a:solidFill>
                          <a:latin typeface="Proxima Nova Rg" panose="02000506030000020004" pitchFamily="2" charset="0"/>
                          <a:ea typeface="+mn-ea"/>
                          <a:cs typeface="+mn-cs"/>
                          <a:sym typeface="Arial"/>
                        </a:rPr>
                        <a:t>Человек и общество </a:t>
                      </a:r>
                    </a:p>
                  </a:txBody>
                  <a:tcPr anchor="ctr">
                    <a:lnL w="12240">
                      <a:solidFill>
                        <a:srgbClr val="4472C4"/>
                      </a:solidFill>
                    </a:lnL>
                    <a:lnR w="12240">
                      <a:solidFill>
                        <a:srgbClr val="4472C4"/>
                      </a:solidFill>
                    </a:lnR>
                    <a:lnT w="12240">
                      <a:solidFill>
                        <a:srgbClr val="4472C4"/>
                      </a:solidFill>
                    </a:lnT>
                    <a:lnB w="12240">
                      <a:solidFill>
                        <a:srgbClr val="4472C4"/>
                      </a:solidFill>
                    </a:lnB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tabLst>
                          <a:tab pos="0" algn="l"/>
                        </a:tabLst>
                      </a:pPr>
                      <a:r>
                        <a:rPr lang="ru-RU" sz="1800" b="0" i="0" u="none" strike="noStrike" cap="none" spc="-1" dirty="0">
                          <a:solidFill>
                            <a:srgbClr val="000000"/>
                          </a:solidFill>
                          <a:latin typeface="Proxima Nova Rg" panose="02000506030000020004" pitchFamily="2" charset="0"/>
                          <a:ea typeface="+mn-ea"/>
                          <a:cs typeface="+mn-cs"/>
                          <a:sym typeface="Arial"/>
                        </a:rPr>
                        <a:t>Семейный бюджет, доходы и расходы семьи</a:t>
                      </a:r>
                    </a:p>
                  </a:txBody>
                  <a:tcPr anchor="ctr">
                    <a:lnL w="12240">
                      <a:solidFill>
                        <a:srgbClr val="4472C4"/>
                      </a:solidFill>
                    </a:lnL>
                    <a:lnR w="12240">
                      <a:solidFill>
                        <a:srgbClr val="4472C4"/>
                      </a:solidFill>
                    </a:lnR>
                    <a:lnT w="12240">
                      <a:solidFill>
                        <a:srgbClr val="4472C4"/>
                      </a:solidFill>
                    </a:lnT>
                    <a:lnB w="12240">
                      <a:solidFill>
                        <a:srgbClr val="4472C4"/>
                      </a:solidFill>
                    </a:lnB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tabLst>
                          <a:tab pos="0" algn="l"/>
                        </a:tabLst>
                      </a:pPr>
                      <a:r>
                        <a:rPr lang="ru-RU" sz="1800" b="0" i="0" u="none" strike="noStrike" cap="none" spc="-1" dirty="0">
                          <a:solidFill>
                            <a:srgbClr val="000000"/>
                          </a:solidFill>
                          <a:latin typeface="Proxima Nova Rg" panose="02000506030000020004" pitchFamily="2" charset="0"/>
                          <a:ea typeface="+mn-ea"/>
                          <a:cs typeface="+mn-cs"/>
                          <a:sym typeface="Arial"/>
                        </a:rPr>
                        <a:t>Различать расходы и доходы семейного бюджета</a:t>
                      </a:r>
                    </a:p>
                  </a:txBody>
                  <a:tcPr anchor="ctr">
                    <a:lnL w="12240">
                      <a:solidFill>
                        <a:srgbClr val="4472C4"/>
                      </a:solidFill>
                    </a:lnL>
                    <a:lnR w="12240">
                      <a:solidFill>
                        <a:srgbClr val="4472C4"/>
                      </a:solidFill>
                    </a:lnR>
                    <a:lnT w="12240">
                      <a:solidFill>
                        <a:srgbClr val="4472C4"/>
                      </a:solidFill>
                    </a:lnT>
                    <a:lnB w="12240">
                      <a:solidFill>
                        <a:srgbClr val="4472C4"/>
                      </a:solidFill>
                    </a:lnB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tabLst>
                          <a:tab pos="0" algn="l"/>
                        </a:tabLst>
                      </a:pPr>
                      <a:r>
                        <a:rPr lang="ru-RU" sz="1800" b="0" i="0" u="none" strike="noStrike" cap="none" spc="-1" dirty="0">
                          <a:solidFill>
                            <a:srgbClr val="000000"/>
                          </a:solidFill>
                          <a:latin typeface="Proxima Nova Rg" panose="02000506030000020004" pitchFamily="2" charset="0"/>
                          <a:ea typeface="+mn-ea"/>
                          <a:cs typeface="+mn-cs"/>
                          <a:sym typeface="Arial"/>
                        </a:rPr>
                        <a:t>Сущность и виды денег </a:t>
                      </a:r>
                    </a:p>
                  </a:txBody>
                  <a:tcPr anchor="ctr">
                    <a:lnL w="12240">
                      <a:solidFill>
                        <a:srgbClr val="4472C4"/>
                      </a:solidFill>
                    </a:lnL>
                    <a:lnR w="12240">
                      <a:solidFill>
                        <a:srgbClr val="4472C4"/>
                      </a:solidFill>
                    </a:lnR>
                    <a:lnT w="12240">
                      <a:solidFill>
                        <a:srgbClr val="4472C4"/>
                      </a:solidFill>
                    </a:lnT>
                    <a:lnB w="12240">
                      <a:solidFill>
                        <a:srgbClr val="4472C4"/>
                      </a:solidFill>
                    </a:lnB>
                    <a:solidFill>
                      <a:srgbClr val="4472C4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8612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800" b="0" strike="noStrike" spc="-1" dirty="0">
                          <a:solidFill>
                            <a:srgbClr val="000000"/>
                          </a:solidFill>
                          <a:latin typeface="Proxima Nova Rg" panose="02000506030000020004" pitchFamily="2" charset="0"/>
                        </a:rPr>
                        <a:t>Правила </a:t>
                      </a:r>
                      <a:r>
                        <a:rPr lang="ru-RU" sz="1800" b="0" i="0" u="none" strike="noStrike" cap="none" spc="-1" dirty="0">
                          <a:solidFill>
                            <a:srgbClr val="000000"/>
                          </a:solidFill>
                          <a:latin typeface="Proxima Nova Rg" panose="02000506030000020004" pitchFamily="2" charset="0"/>
                          <a:ea typeface="+mn-ea"/>
                          <a:cs typeface="+mn-cs"/>
                          <a:sym typeface="Arial"/>
                        </a:rPr>
                        <a:t>безопасной</a:t>
                      </a:r>
                      <a:r>
                        <a:rPr lang="ru-RU" sz="1800" b="0" strike="noStrike" spc="-1" dirty="0">
                          <a:solidFill>
                            <a:srgbClr val="000000"/>
                          </a:solidFill>
                          <a:latin typeface="Proxima Nova Rg" panose="02000506030000020004" pitchFamily="2" charset="0"/>
                        </a:rPr>
                        <a:t> жизни</a:t>
                      </a:r>
                      <a:endParaRPr lang="ru-RU" sz="1800" b="0" strike="noStrike" spc="-1" dirty="0">
                        <a:latin typeface="Proxima Nova Rg" panose="02000506030000020004" pitchFamily="2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ru-RU" sz="1400" b="0" strike="noStrike" spc="-1" dirty="0"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4472C4"/>
                      </a:solidFill>
                    </a:lnL>
                    <a:lnR w="12240">
                      <a:solidFill>
                        <a:srgbClr val="4472C4"/>
                      </a:solidFill>
                    </a:lnR>
                    <a:lnT w="12240">
                      <a:solidFill>
                        <a:srgbClr val="4472C4"/>
                      </a:solidFill>
                    </a:lnT>
                    <a:lnB w="12240">
                      <a:solidFill>
                        <a:srgbClr val="4472C4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tabLst>
                          <a:tab pos="0" algn="l"/>
                        </a:tabLst>
                      </a:pPr>
                      <a:r>
                        <a:rPr lang="ru-RU" sz="1800" b="0" i="0" u="none" strike="noStrike" cap="none" spc="-1" dirty="0">
                          <a:solidFill>
                            <a:srgbClr val="000000"/>
                          </a:solidFill>
                          <a:latin typeface="Proxima Nova Rg" panose="02000506030000020004" pitchFamily="2" charset="0"/>
                          <a:ea typeface="+mn-ea"/>
                          <a:cs typeface="+mn-cs"/>
                          <a:sym typeface="Arial"/>
                        </a:rPr>
                        <a:t>Безопасность в Интернете (ориентировка в признаках мошенничества в сети; </a:t>
                      </a:r>
                      <a:endParaRPr lang="en-US" sz="1800" b="0" i="0" u="none" strike="noStrike" cap="none" spc="-1" dirty="0">
                        <a:solidFill>
                          <a:srgbClr val="000000"/>
                        </a:solidFill>
                        <a:latin typeface="Proxima Nova Rg" panose="02000506030000020004" pitchFamily="2" charset="0"/>
                        <a:ea typeface="+mn-ea"/>
                        <a:cs typeface="+mn-cs"/>
                        <a:sym typeface="Arial"/>
                      </a:endParaRPr>
                    </a:p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tabLst>
                          <a:tab pos="0" algn="l"/>
                        </a:tabLst>
                      </a:pPr>
                      <a:r>
                        <a:rPr lang="ru-RU" sz="1800" b="0" i="0" u="none" strike="noStrike" cap="none" spc="-1" dirty="0">
                          <a:solidFill>
                            <a:srgbClr val="000000"/>
                          </a:solidFill>
                          <a:latin typeface="Proxima Nova Rg" panose="02000506030000020004" pitchFamily="2" charset="0"/>
                          <a:ea typeface="+mn-ea"/>
                          <a:cs typeface="+mn-cs"/>
                          <a:sym typeface="Arial"/>
                        </a:rPr>
                        <a:t>защита персональной</a:t>
                      </a:r>
                      <a:r>
                        <a:rPr lang="en-US" sz="1800" b="0" i="0" u="none" strike="noStrike" cap="none" spc="-1" dirty="0">
                          <a:solidFill>
                            <a:srgbClr val="000000"/>
                          </a:solidFill>
                          <a:latin typeface="Proxima Nova Rg" panose="02000506030000020004" pitchFamily="2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ru-RU" sz="1800" b="0" i="0" u="none" strike="noStrike" cap="none" spc="-1" dirty="0">
                          <a:solidFill>
                            <a:srgbClr val="000000"/>
                          </a:solidFill>
                          <a:latin typeface="Proxima Nova Rg" panose="02000506030000020004" pitchFamily="2" charset="0"/>
                          <a:ea typeface="+mn-ea"/>
                          <a:cs typeface="+mn-cs"/>
                          <a:sym typeface="Arial"/>
                        </a:rPr>
                        <a:t>информации)</a:t>
                      </a:r>
                    </a:p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tabLst>
                          <a:tab pos="0" algn="l"/>
                        </a:tabLst>
                      </a:pPr>
                      <a:r>
                        <a:rPr lang="ru-RU" sz="1800" b="0" i="0" u="none" strike="noStrike" cap="none" spc="-1" dirty="0">
                          <a:solidFill>
                            <a:srgbClr val="000000"/>
                          </a:solidFill>
                          <a:latin typeface="Proxima Nova Rg" panose="02000506030000020004" pitchFamily="2" charset="0"/>
                          <a:ea typeface="+mn-ea"/>
                          <a:cs typeface="+mn-cs"/>
                          <a:sym typeface="Arial"/>
                        </a:rPr>
                        <a:t>в условиях контролируемого доступа в Интернет</a:t>
                      </a:r>
                    </a:p>
                  </a:txBody>
                  <a:tcPr anchor="ctr">
                    <a:lnL w="12240">
                      <a:solidFill>
                        <a:srgbClr val="4472C4"/>
                      </a:solidFill>
                    </a:lnL>
                    <a:lnR w="12240">
                      <a:solidFill>
                        <a:srgbClr val="4472C4"/>
                      </a:solidFill>
                    </a:lnR>
                    <a:lnT w="12240">
                      <a:solidFill>
                        <a:srgbClr val="4472C4"/>
                      </a:solidFill>
                    </a:lnT>
                    <a:lnB w="12240">
                      <a:solidFill>
                        <a:srgbClr val="4472C4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tabLst>
                          <a:tab pos="0" algn="l"/>
                        </a:tabLst>
                      </a:pPr>
                      <a:r>
                        <a:rPr lang="ru-RU" sz="1800" b="0" i="0" u="none" strike="noStrike" cap="none" spc="-1" dirty="0">
                          <a:solidFill>
                            <a:srgbClr val="000000"/>
                          </a:solidFill>
                          <a:latin typeface="Proxima Nova Rg" panose="02000506030000020004" pitchFamily="2" charset="0"/>
                          <a:ea typeface="+mn-ea"/>
                          <a:cs typeface="+mn-cs"/>
                          <a:sym typeface="Arial"/>
                        </a:rPr>
                        <a:t>Безопасно использовать персональные данные в условиях контролируемого доступа в Интернет; ориентироваться в возможных мошеннических действиях при общении в мессенджерах</a:t>
                      </a:r>
                    </a:p>
                  </a:txBody>
                  <a:tcPr anchor="ctr">
                    <a:lnL w="12240">
                      <a:solidFill>
                        <a:srgbClr val="4472C4"/>
                      </a:solidFill>
                    </a:lnL>
                    <a:lnR w="12240">
                      <a:solidFill>
                        <a:srgbClr val="4472C4"/>
                      </a:solidFill>
                    </a:lnR>
                    <a:lnT w="12240">
                      <a:solidFill>
                        <a:srgbClr val="4472C4"/>
                      </a:solidFill>
                    </a:lnT>
                    <a:lnB w="12240">
                      <a:solidFill>
                        <a:srgbClr val="4472C4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240">
                      <a:solidFill>
                        <a:srgbClr val="4472C4"/>
                      </a:solidFill>
                    </a:lnL>
                    <a:lnR w="12240">
                      <a:solidFill>
                        <a:srgbClr val="4472C4"/>
                      </a:solidFill>
                    </a:lnR>
                    <a:lnT w="12240">
                      <a:solidFill>
                        <a:srgbClr val="4472C4"/>
                      </a:solidFill>
                    </a:lnT>
                    <a:lnB w="12240">
                      <a:solidFill>
                        <a:srgbClr val="4472C4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21002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/>
          <p:nvPr/>
        </p:nvSpPr>
        <p:spPr>
          <a:xfrm>
            <a:off x="929869" y="1275801"/>
            <a:ext cx="17852803" cy="75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4000" strike="noStrike" spc="-1" dirty="0">
                <a:solidFill>
                  <a:schemeClr val="tx1"/>
                </a:solidFill>
                <a:latin typeface="Proxima Nova" panose="02000506030000020004" pitchFamily="50" charset="0"/>
                <a:ea typeface="DejaVu Sans"/>
              </a:rPr>
              <a:t>Основное общее образование</a:t>
            </a:r>
            <a:endParaRPr lang="ru-RU" sz="4000" strike="noStrike" spc="-1" dirty="0">
              <a:solidFill>
                <a:schemeClr val="tx1"/>
              </a:solidFill>
              <a:latin typeface="Proxima Nova" panose="02000506030000020004" pitchFamily="50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D09FB9C-430D-40BC-9357-CC2C377BDA6B}"/>
              </a:ext>
            </a:extLst>
          </p:cNvPr>
          <p:cNvSpPr txBox="1"/>
          <p:nvPr/>
        </p:nvSpPr>
        <p:spPr>
          <a:xfrm>
            <a:off x="691871" y="2754265"/>
            <a:ext cx="17852803" cy="60429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2800" strike="noStrike" spc="-1" dirty="0">
                <a:solidFill>
                  <a:srgbClr val="333333"/>
                </a:solidFill>
                <a:latin typeface="Proxima Nova Rg" panose="02000506030000020004" pitchFamily="2" charset="0"/>
              </a:rPr>
              <a:t>45.5. Предметные результаты по предметной области </a:t>
            </a:r>
            <a:r>
              <a:rPr lang="ru-RU" sz="2800" strike="noStrike" spc="-1" dirty="0">
                <a:solidFill>
                  <a:srgbClr val="F07D00"/>
                </a:solidFill>
                <a:latin typeface="Proxima Nova" panose="02000506030000020004" pitchFamily="50" charset="0"/>
              </a:rPr>
              <a:t>«Математика и информатика» </a:t>
            </a:r>
            <a:r>
              <a:rPr lang="ru-RU" sz="2800" strike="noStrike" spc="-1" dirty="0">
                <a:solidFill>
                  <a:srgbClr val="333333"/>
                </a:solidFill>
                <a:latin typeface="Proxima Nova Rg" panose="02000506030000020004" pitchFamily="2" charset="0"/>
              </a:rPr>
              <a:t>должны обеспечивать:</a:t>
            </a:r>
            <a:endParaRPr lang="ru-RU" sz="2800" strike="noStrike" spc="-1" dirty="0">
              <a:latin typeface="Proxima Nova Rg" panose="02000506030000020004" pitchFamily="2" charset="0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2800" strike="noStrike" spc="-1" dirty="0">
                <a:solidFill>
                  <a:srgbClr val="333333"/>
                </a:solidFill>
                <a:latin typeface="Proxima Nova Rg" panose="02000506030000020004" pitchFamily="2" charset="0"/>
              </a:rPr>
              <a:t>45.5.1. По учебному предмету </a:t>
            </a:r>
            <a:r>
              <a:rPr lang="ru-RU" sz="2800" strike="noStrike" spc="-1" dirty="0">
                <a:solidFill>
                  <a:srgbClr val="F07D00"/>
                </a:solidFill>
                <a:latin typeface="Proxima Nova" panose="02000506030000020004" pitchFamily="50" charset="0"/>
              </a:rPr>
              <a:t>«Математика» </a:t>
            </a:r>
            <a:r>
              <a:rPr lang="ru-RU" sz="2800" strike="noStrike" spc="-1" dirty="0">
                <a:solidFill>
                  <a:srgbClr val="333333"/>
                </a:solidFill>
                <a:latin typeface="Proxima Nova Rg" panose="02000506030000020004" pitchFamily="2" charset="0"/>
              </a:rPr>
              <a:t>(включая учебные курсы «Алгебра», «Геометрия», «Вероятность и статистика») (на базовом уровне):</a:t>
            </a:r>
            <a:endParaRPr lang="ru-RU" sz="2800" strike="noStrike" spc="-1" dirty="0">
              <a:latin typeface="Proxima Nova Rg" panose="02000506030000020004" pitchFamily="2" charset="0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2800" strike="noStrike" spc="-1" dirty="0">
                <a:solidFill>
                  <a:srgbClr val="F07D00"/>
                </a:solidFill>
                <a:latin typeface="Proxima Nova" panose="02000506030000020004" pitchFamily="50" charset="0"/>
              </a:rPr>
              <a:t>8) умение решать задачи разных типов </a:t>
            </a:r>
            <a:r>
              <a:rPr lang="ru-RU" sz="2800" strike="noStrike" spc="-1" dirty="0">
                <a:solidFill>
                  <a:srgbClr val="333333"/>
                </a:solidFill>
                <a:latin typeface="Proxima Nova Rg" panose="02000506030000020004" pitchFamily="2" charset="0"/>
              </a:rPr>
              <a:t>(в том числе на проценты, доли и части, движение, работу, </a:t>
            </a:r>
            <a:r>
              <a:rPr lang="ru-RU" sz="2800" strike="noStrike" spc="-1" dirty="0">
                <a:solidFill>
                  <a:srgbClr val="F07D00"/>
                </a:solidFill>
                <a:latin typeface="Proxima Nova" panose="02000506030000020004" pitchFamily="50" charset="0"/>
              </a:rPr>
              <a:t>цену товаров и стоимость покупок и услуг, налоги, задачи из области управления личными и семейными финансами); </a:t>
            </a:r>
            <a:r>
              <a:rPr lang="ru-RU" sz="2800" strike="noStrike" spc="-1" dirty="0">
                <a:solidFill>
                  <a:srgbClr val="333333"/>
                </a:solidFill>
                <a:latin typeface="Proxima Nova Rg" panose="02000506030000020004" pitchFamily="2" charset="0"/>
              </a:rPr>
              <a:t>умение составлять выражения, уравнения, неравенства и системы по условию задачи, исследовать полученное решение и оценивать правдоподобность полученных результатов.</a:t>
            </a:r>
            <a:endParaRPr lang="ru-RU" sz="2800" strike="noStrike" spc="-1" dirty="0">
              <a:latin typeface="Proxima Nova Rg" panose="02000506030000020004" pitchFamily="2" charset="0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2800" strike="noStrike" spc="-1" dirty="0">
                <a:solidFill>
                  <a:srgbClr val="333333"/>
                </a:solidFill>
                <a:latin typeface="Proxima Nova Rg" panose="02000506030000020004" pitchFamily="2" charset="0"/>
              </a:rPr>
              <a:t>45.5.2. По учебному предмету </a:t>
            </a:r>
            <a:r>
              <a:rPr lang="ru-RU" sz="2800" strike="noStrike" spc="-1" dirty="0">
                <a:solidFill>
                  <a:srgbClr val="F07D00"/>
                </a:solidFill>
                <a:latin typeface="Proxima Nova" panose="02000506030000020004" pitchFamily="50" charset="0"/>
              </a:rPr>
              <a:t>«Математика» </a:t>
            </a:r>
            <a:r>
              <a:rPr lang="ru-RU" sz="2800" strike="noStrike" spc="-1" dirty="0">
                <a:solidFill>
                  <a:srgbClr val="333333"/>
                </a:solidFill>
                <a:latin typeface="Proxima Nova Rg" panose="02000506030000020004" pitchFamily="2" charset="0"/>
              </a:rPr>
              <a:t>(включая учебные курсы «Алгебра», «Геометрия», «Вероятность и статистика») (на углубленном уровне):</a:t>
            </a:r>
            <a:endParaRPr lang="ru-RU" sz="2800" strike="noStrike" spc="-1" dirty="0">
              <a:latin typeface="Proxima Nova Rg" panose="02000506030000020004" pitchFamily="2" charset="0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2800" strike="noStrike" spc="-1" dirty="0">
                <a:solidFill>
                  <a:srgbClr val="F07D00"/>
                </a:solidFill>
                <a:latin typeface="Proxima Nova" panose="02000506030000020004" pitchFamily="50" charset="0"/>
              </a:rPr>
              <a:t>12) умение решать задачи разных типов, </a:t>
            </a:r>
            <a:r>
              <a:rPr lang="ru-RU" sz="2800" strike="noStrike" spc="-1" dirty="0">
                <a:solidFill>
                  <a:srgbClr val="333333"/>
                </a:solidFill>
                <a:latin typeface="Proxima Nova Rg" panose="02000506030000020004" pitchFamily="2" charset="0"/>
              </a:rPr>
              <a:t>в том числе на проценты, доли и части, движение, работу, </a:t>
            </a:r>
            <a:r>
              <a:rPr lang="ru-RU" sz="2800" strike="noStrike" spc="-1" dirty="0">
                <a:solidFill>
                  <a:srgbClr val="F07D00"/>
                </a:solidFill>
                <a:latin typeface="Proxima Nova" panose="02000506030000020004" pitchFamily="50" charset="0"/>
              </a:rPr>
              <a:t>цену товаров и стоимость покупок и услуг, налоги, задачи из области управления личными и семейными финансами; </a:t>
            </a:r>
            <a:r>
              <a:rPr lang="ru-RU" sz="2800" strike="noStrike" spc="-1" dirty="0">
                <a:solidFill>
                  <a:srgbClr val="333333"/>
                </a:solidFill>
                <a:latin typeface="Proxima Nova Rg" panose="02000506030000020004" pitchFamily="2" charset="0"/>
              </a:rPr>
              <a:t>умение составлять выражения, уравнения, неравенства и системы по условию задачи, исследовать полученное решение и оценивать правдоподобность полученных результатов;</a:t>
            </a:r>
            <a:endParaRPr lang="ru-RU" sz="2800" strike="noStrike" spc="-1" dirty="0">
              <a:latin typeface="Proxima Nova Rg" panose="02000506030000020004" pitchFamily="2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05A9D57-AC79-4F29-93DA-8B7251E47870}"/>
              </a:ext>
            </a:extLst>
          </p:cNvPr>
          <p:cNvSpPr/>
          <p:nvPr/>
        </p:nvSpPr>
        <p:spPr>
          <a:xfrm>
            <a:off x="18544674" y="10090484"/>
            <a:ext cx="427539" cy="385011"/>
          </a:xfrm>
          <a:prstGeom prst="rect">
            <a:avLst/>
          </a:prstGeom>
          <a:solidFill>
            <a:srgbClr val="26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Google Shape;107;p3"/>
          <p:cNvSpPr txBox="1">
            <a:spLocks noGrp="1"/>
          </p:cNvSpPr>
          <p:nvPr>
            <p:ph type="sldNum" idx="4294967295"/>
          </p:nvPr>
        </p:nvSpPr>
        <p:spPr>
          <a:xfrm>
            <a:off x="18127776" y="10090484"/>
            <a:ext cx="773113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Proxima Nova Rg" panose="02000506030000020004" pitchFamily="2" charset="0"/>
              </a:rPr>
              <a:t>11</a:t>
            </a:r>
            <a:endParaRPr b="1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9430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/>
          <p:nvPr/>
        </p:nvSpPr>
        <p:spPr>
          <a:xfrm>
            <a:off x="929869" y="1275801"/>
            <a:ext cx="17852803" cy="75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4000" spc="-1" dirty="0">
                <a:solidFill>
                  <a:schemeClr val="tx1"/>
                </a:solidFill>
                <a:latin typeface="Proxima Nova" panose="02000506030000020004" pitchFamily="50" charset="0"/>
              </a:rPr>
              <a:t>«Математика»</a:t>
            </a:r>
            <a:endParaRPr lang="ru-RU" sz="4000" strike="noStrike" spc="-1" dirty="0">
              <a:solidFill>
                <a:schemeClr val="tx1"/>
              </a:solidFill>
              <a:latin typeface="Proxima Nova" panose="02000506030000020004" pitchFamily="50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05A9D57-AC79-4F29-93DA-8B7251E47870}"/>
              </a:ext>
            </a:extLst>
          </p:cNvPr>
          <p:cNvSpPr/>
          <p:nvPr/>
        </p:nvSpPr>
        <p:spPr>
          <a:xfrm>
            <a:off x="18544674" y="10090484"/>
            <a:ext cx="427539" cy="385011"/>
          </a:xfrm>
          <a:prstGeom prst="rect">
            <a:avLst/>
          </a:prstGeom>
          <a:solidFill>
            <a:srgbClr val="26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Google Shape;107;p3"/>
          <p:cNvSpPr txBox="1">
            <a:spLocks noGrp="1"/>
          </p:cNvSpPr>
          <p:nvPr>
            <p:ph type="sldNum" idx="4294967295"/>
          </p:nvPr>
        </p:nvSpPr>
        <p:spPr>
          <a:xfrm>
            <a:off x="18127776" y="10090484"/>
            <a:ext cx="773113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Proxima Nova Rg" panose="02000506030000020004" pitchFamily="2" charset="0"/>
              </a:rPr>
              <a:t>12</a:t>
            </a:r>
            <a:endParaRPr b="1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  <p:graphicFrame>
        <p:nvGraphicFramePr>
          <p:cNvPr id="8" name="Таблица 14">
            <a:extLst>
              <a:ext uri="{FF2B5EF4-FFF2-40B4-BE49-F238E27FC236}">
                <a16:creationId xmlns:a16="http://schemas.microsoft.com/office/drawing/2014/main" id="{130D676F-C64D-4B56-90FF-FD08CD492EA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17827931"/>
              </p:ext>
            </p:extLst>
          </p:nvPr>
        </p:nvGraphicFramePr>
        <p:xfrm>
          <a:off x="929869" y="2116045"/>
          <a:ext cx="16797691" cy="8012920"/>
        </p:xfrm>
        <a:graphic>
          <a:graphicData uri="http://schemas.openxmlformats.org/drawingml/2006/table">
            <a:tbl>
              <a:tblPr/>
              <a:tblGrid>
                <a:gridCol w="21016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73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084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141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568881">
                <a:tc gridSpan="3"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tabLst>
                          <a:tab pos="0" algn="l"/>
                        </a:tabLst>
                      </a:pPr>
                      <a:r>
                        <a:rPr lang="ru-RU" sz="3000" b="0" i="0" u="none" strike="noStrike" cap="none" spc="-1" dirty="0">
                          <a:solidFill>
                            <a:srgbClr val="E6175A"/>
                          </a:solidFill>
                          <a:latin typeface="Proxima Nova" panose="02000506030000020004" pitchFamily="50" charset="0"/>
                          <a:ea typeface="+mn-ea"/>
                          <a:cs typeface="+mn-cs"/>
                          <a:sym typeface="Arial"/>
                        </a:rPr>
                        <a:t>Примерная рабочая программа (ИСРО РАО)</a:t>
                      </a:r>
                    </a:p>
                  </a:txBody>
                  <a:tcPr anchor="ctr">
                    <a:lnL w="12240">
                      <a:solidFill>
                        <a:srgbClr val="4472C4"/>
                      </a:solidFill>
                    </a:lnL>
                    <a:lnR w="12240">
                      <a:solidFill>
                        <a:srgbClr val="4472C4"/>
                      </a:solidFill>
                    </a:lnR>
                    <a:lnT w="12240">
                      <a:solidFill>
                        <a:srgbClr val="4472C4"/>
                      </a:solidFill>
                    </a:lnT>
                    <a:lnB w="25200">
                      <a:solidFill>
                        <a:srgbClr val="4472C4"/>
                      </a:solidFill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tabLst>
                          <a:tab pos="0" algn="l"/>
                        </a:tabLst>
                      </a:pPr>
                      <a:r>
                        <a:rPr lang="ru-RU" sz="2600" b="0" i="0" u="none" strike="noStrike" cap="none" spc="-1" dirty="0">
                          <a:solidFill>
                            <a:srgbClr val="E6175A"/>
                          </a:solidFill>
                          <a:latin typeface="Proxima Nova" panose="02000506030000020004" pitchFamily="50" charset="0"/>
                          <a:ea typeface="+mn-ea"/>
                          <a:cs typeface="+mn-cs"/>
                          <a:sym typeface="Arial"/>
                        </a:rPr>
                        <a:t>Можно добавить в учебную программу в целях обеспечения достижения предметных результатов, заявленных в ФГОС </a:t>
                      </a:r>
                    </a:p>
                  </a:txBody>
                  <a:tcPr>
                    <a:lnL w="12240">
                      <a:solidFill>
                        <a:srgbClr val="4472C4"/>
                      </a:solidFill>
                    </a:lnL>
                    <a:lnR w="12240">
                      <a:solidFill>
                        <a:srgbClr val="4472C4"/>
                      </a:solidFill>
                    </a:lnR>
                    <a:lnT w="12240">
                      <a:solidFill>
                        <a:srgbClr val="4472C4"/>
                      </a:solidFill>
                    </a:lnT>
                    <a:lnB w="25200">
                      <a:solidFill>
                        <a:srgbClr val="4472C4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7877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0" strike="noStrike" spc="-1" dirty="0">
                          <a:solidFill>
                            <a:srgbClr val="E6175A"/>
                          </a:solidFill>
                          <a:latin typeface="Proxima Nova" panose="02000506030000020004" pitchFamily="50" charset="0"/>
                        </a:rPr>
                        <a:t>5 КЛАСС</a:t>
                      </a:r>
                    </a:p>
                  </a:txBody>
                  <a:tcPr anchor="ctr">
                    <a:lnL w="12240">
                      <a:solidFill>
                        <a:srgbClr val="4472C4"/>
                      </a:solidFill>
                    </a:lnL>
                    <a:lnR w="12240">
                      <a:solidFill>
                        <a:srgbClr val="4472C4"/>
                      </a:solidFill>
                    </a:lnR>
                    <a:lnT w="252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4472C4"/>
                      </a:solidFill>
                    </a:lnB>
                    <a:solidFill>
                      <a:srgbClr val="4472C4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tabLst>
                          <a:tab pos="0" algn="l"/>
                        </a:tabLst>
                      </a:pPr>
                      <a:r>
                        <a:rPr lang="ru-RU" sz="2400" b="0" i="0" u="none" strike="noStrike" cap="none" spc="-1" dirty="0">
                          <a:solidFill>
                            <a:srgbClr val="E6175A"/>
                          </a:solidFill>
                          <a:latin typeface="Proxima Nova" panose="02000506030000020004" pitchFamily="50" charset="0"/>
                          <a:ea typeface="+mn-ea"/>
                          <a:cs typeface="+mn-cs"/>
                          <a:sym typeface="Arial"/>
                        </a:rPr>
                        <a:t>5 КЛАСС</a:t>
                      </a:r>
                    </a:p>
                  </a:txBody>
                  <a:tcPr anchor="ctr">
                    <a:lnL w="12240">
                      <a:solidFill>
                        <a:srgbClr val="4472C4"/>
                      </a:solidFill>
                    </a:lnL>
                    <a:lnR w="12240">
                      <a:solidFill>
                        <a:srgbClr val="4472C4"/>
                      </a:solidFill>
                    </a:lnR>
                    <a:lnT w="252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4472C4"/>
                      </a:solidFill>
                    </a:lnB>
                    <a:solidFill>
                      <a:srgbClr val="4472C4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9027"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tabLst>
                          <a:tab pos="0" algn="l"/>
                        </a:tabLst>
                      </a:pPr>
                      <a:r>
                        <a:rPr lang="ru-RU" sz="1800" b="0" i="0" u="none" strike="noStrike" cap="none" spc="-1" dirty="0">
                          <a:solidFill>
                            <a:srgbClr val="000000"/>
                          </a:solidFill>
                          <a:latin typeface="Proxima Nova" panose="02000506030000020004" pitchFamily="50" charset="0"/>
                          <a:ea typeface="+mn-ea"/>
                          <a:cs typeface="+mn-cs"/>
                          <a:sym typeface="Arial"/>
                        </a:rPr>
                        <a:t>Тема раздела</a:t>
                      </a:r>
                    </a:p>
                  </a:txBody>
                  <a:tcPr anchor="ctr">
                    <a:lnL w="12240">
                      <a:solidFill>
                        <a:srgbClr val="4472C4"/>
                      </a:solidFill>
                    </a:lnL>
                    <a:lnR w="12240">
                      <a:solidFill>
                        <a:srgbClr val="4472C4"/>
                      </a:solidFill>
                    </a:lnR>
                    <a:lnT w="12240">
                      <a:solidFill>
                        <a:srgbClr val="4472C4"/>
                      </a:solidFill>
                    </a:lnT>
                    <a:lnB w="12240">
                      <a:solidFill>
                        <a:srgbClr val="4472C4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tabLst>
                          <a:tab pos="0" algn="l"/>
                        </a:tabLst>
                      </a:pPr>
                      <a:r>
                        <a:rPr lang="ru-RU" sz="1800" b="0" i="0" u="none" strike="noStrike" cap="none" spc="-1" dirty="0">
                          <a:solidFill>
                            <a:srgbClr val="000000"/>
                          </a:solidFill>
                          <a:latin typeface="Proxima Nova" panose="02000506030000020004" pitchFamily="50" charset="0"/>
                          <a:ea typeface="+mn-ea"/>
                          <a:cs typeface="+mn-cs"/>
                          <a:sym typeface="Arial"/>
                        </a:rPr>
                        <a:t>Программное содержание</a:t>
                      </a:r>
                    </a:p>
                  </a:txBody>
                  <a:tcPr anchor="ctr">
                    <a:lnL w="12240">
                      <a:solidFill>
                        <a:srgbClr val="4472C4"/>
                      </a:solidFill>
                    </a:lnL>
                    <a:lnR w="12240">
                      <a:solidFill>
                        <a:srgbClr val="4472C4"/>
                      </a:solidFill>
                    </a:lnR>
                    <a:lnT w="12240">
                      <a:solidFill>
                        <a:srgbClr val="4472C4"/>
                      </a:solidFill>
                    </a:lnT>
                    <a:lnB w="12240">
                      <a:solidFill>
                        <a:srgbClr val="4472C4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tabLst>
                          <a:tab pos="0" algn="l"/>
                        </a:tabLst>
                      </a:pPr>
                      <a:r>
                        <a:rPr lang="ru-RU" sz="1800" b="0" i="0" u="none" strike="noStrike" cap="none" spc="-1" dirty="0">
                          <a:solidFill>
                            <a:srgbClr val="000000"/>
                          </a:solidFill>
                          <a:latin typeface="Proxima Nova" panose="02000506030000020004" pitchFamily="50" charset="0"/>
                          <a:ea typeface="+mn-ea"/>
                          <a:cs typeface="+mn-cs"/>
                          <a:sym typeface="Arial"/>
                        </a:rPr>
                        <a:t>Предметные результаты </a:t>
                      </a:r>
                    </a:p>
                  </a:txBody>
                  <a:tcPr anchor="ctr">
                    <a:lnL w="12240">
                      <a:solidFill>
                        <a:srgbClr val="4472C4"/>
                      </a:solidFill>
                    </a:lnL>
                    <a:lnR w="12240">
                      <a:solidFill>
                        <a:srgbClr val="4472C4"/>
                      </a:solidFill>
                    </a:lnR>
                    <a:lnT w="12240">
                      <a:solidFill>
                        <a:srgbClr val="4472C4"/>
                      </a:solidFill>
                    </a:lnT>
                    <a:lnB w="12240">
                      <a:solidFill>
                        <a:srgbClr val="4472C4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tabLst>
                          <a:tab pos="0" algn="l"/>
                        </a:tabLst>
                      </a:pPr>
                      <a:r>
                        <a:rPr lang="ru-RU" sz="1800" b="0" i="0" u="none" strike="noStrike" cap="none" spc="-1" dirty="0">
                          <a:solidFill>
                            <a:srgbClr val="000000"/>
                          </a:solidFill>
                          <a:latin typeface="Proxima Nova" panose="02000506030000020004" pitchFamily="50" charset="0"/>
                          <a:ea typeface="+mn-ea"/>
                          <a:cs typeface="+mn-cs"/>
                          <a:sym typeface="Arial"/>
                        </a:rPr>
                        <a:t>Предметные результаты </a:t>
                      </a:r>
                    </a:p>
                  </a:txBody>
                  <a:tcPr anchor="ctr">
                    <a:lnL w="12240">
                      <a:solidFill>
                        <a:srgbClr val="4472C4"/>
                      </a:solidFill>
                    </a:lnL>
                    <a:lnR w="12240">
                      <a:solidFill>
                        <a:srgbClr val="4472C4"/>
                      </a:solidFill>
                    </a:lnR>
                    <a:lnT w="12240">
                      <a:solidFill>
                        <a:srgbClr val="4472C4"/>
                      </a:solidFill>
                    </a:lnT>
                    <a:lnB w="12240">
                      <a:solidFill>
                        <a:srgbClr val="4472C4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96040"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tabLst>
                          <a:tab pos="0" algn="l"/>
                        </a:tabLst>
                      </a:pPr>
                      <a:r>
                        <a:rPr lang="ru-RU" sz="1800" b="0" i="0" u="none" strike="noStrike" cap="none" spc="-1" dirty="0">
                          <a:solidFill>
                            <a:srgbClr val="000000"/>
                          </a:solidFill>
                          <a:latin typeface="Proxima Nova" panose="02000506030000020004" pitchFamily="50" charset="0"/>
                          <a:ea typeface="+mn-ea"/>
                          <a:cs typeface="+mn-cs"/>
                          <a:sym typeface="Arial"/>
                        </a:rPr>
                        <a:t>Натуральные числа. </a:t>
                      </a:r>
                      <a:endParaRPr lang="en-US" sz="1800" b="0" i="0" u="none" strike="noStrike" cap="none" spc="-1" dirty="0">
                        <a:solidFill>
                          <a:srgbClr val="000000"/>
                        </a:solidFill>
                        <a:latin typeface="Proxima Nova" panose="02000506030000020004" pitchFamily="50" charset="0"/>
                        <a:ea typeface="+mn-ea"/>
                        <a:cs typeface="+mn-cs"/>
                        <a:sym typeface="Arial"/>
                      </a:endParaRPr>
                    </a:p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tabLst>
                          <a:tab pos="0" algn="l"/>
                        </a:tabLst>
                      </a:pPr>
                      <a:r>
                        <a:rPr lang="ru-RU" sz="1800" b="0" i="0" u="none" strike="noStrike" cap="none" spc="-1" dirty="0">
                          <a:solidFill>
                            <a:srgbClr val="000000"/>
                          </a:solidFill>
                          <a:latin typeface="Proxima Nova" panose="02000506030000020004" pitchFamily="50" charset="0"/>
                          <a:ea typeface="+mn-ea"/>
                          <a:cs typeface="+mn-cs"/>
                          <a:sym typeface="Arial"/>
                        </a:rPr>
                        <a:t>Действия с натуральными числами</a:t>
                      </a:r>
                    </a:p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ru-RU" sz="1300" b="0" strike="noStrike" spc="-1" dirty="0"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4472C4"/>
                      </a:solidFill>
                    </a:lnL>
                    <a:lnR w="12240">
                      <a:solidFill>
                        <a:srgbClr val="4472C4"/>
                      </a:solidFill>
                    </a:lnR>
                    <a:lnT w="12240">
                      <a:solidFill>
                        <a:srgbClr val="4472C4"/>
                      </a:solidFill>
                    </a:lnT>
                    <a:lnB w="12240">
                      <a:solidFill>
                        <a:srgbClr val="4472C4"/>
                      </a:solidFill>
                    </a:lnB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tabLst>
                          <a:tab pos="0" algn="l"/>
                        </a:tabLst>
                      </a:pPr>
                      <a:r>
                        <a:rPr lang="ru-RU" sz="1800" b="0" i="0" u="none" strike="noStrike" cap="none" spc="-1" dirty="0">
                          <a:solidFill>
                            <a:srgbClr val="000000"/>
                          </a:solidFill>
                          <a:latin typeface="Proxima Nova Rg" panose="02000506030000020004" pitchFamily="2" charset="0"/>
                          <a:ea typeface="+mn-ea"/>
                          <a:cs typeface="+mn-cs"/>
                          <a:sym typeface="Arial"/>
                        </a:rPr>
                        <a:t>Решение текстовых задач на все арифметические действия, на движение и </a:t>
                      </a:r>
                      <a:r>
                        <a:rPr lang="ru-RU" sz="1800" b="0" i="0" u="none" strike="noStrike" cap="none" spc="-1" dirty="0">
                          <a:solidFill>
                            <a:srgbClr val="000000"/>
                          </a:solidFill>
                          <a:latin typeface="Proxima Nova" panose="02000506030000020004" pitchFamily="50" charset="0"/>
                          <a:ea typeface="+mn-ea"/>
                          <a:cs typeface="+mn-cs"/>
                          <a:sym typeface="Arial"/>
                        </a:rPr>
                        <a:t>покупки</a:t>
                      </a:r>
                    </a:p>
                  </a:txBody>
                  <a:tcPr anchor="ctr">
                    <a:lnL w="12240">
                      <a:solidFill>
                        <a:srgbClr val="4472C4"/>
                      </a:solidFill>
                    </a:lnL>
                    <a:lnR w="12240">
                      <a:solidFill>
                        <a:srgbClr val="4472C4"/>
                      </a:solidFill>
                    </a:lnR>
                    <a:lnT w="12240">
                      <a:solidFill>
                        <a:srgbClr val="4472C4"/>
                      </a:solidFill>
                    </a:lnT>
                    <a:lnB w="12240">
                      <a:solidFill>
                        <a:srgbClr val="4472C4"/>
                      </a:solidFill>
                    </a:lnB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800" b="0" i="0" u="none" strike="noStrike" cap="none" spc="-1" dirty="0">
                          <a:solidFill>
                            <a:srgbClr val="000000"/>
                          </a:solidFill>
                          <a:latin typeface="Proxima Nova" panose="02000506030000020004" pitchFamily="50" charset="0"/>
                          <a:ea typeface="+mn-ea"/>
                          <a:cs typeface="+mn-cs"/>
                          <a:sym typeface="Arial"/>
                        </a:rPr>
                        <a:t>Решать</a:t>
                      </a:r>
                      <a:r>
                        <a:rPr lang="ru-RU" sz="1800" b="0" i="0" u="none" strike="noStrike" cap="none" spc="-1" dirty="0">
                          <a:solidFill>
                            <a:srgbClr val="000000"/>
                          </a:solidFill>
                          <a:latin typeface="Proxima Nova Rg" panose="02000506030000020004" pitchFamily="2" charset="0"/>
                          <a:ea typeface="+mn-ea"/>
                          <a:cs typeface="+mn-cs"/>
                          <a:sym typeface="Arial"/>
                        </a:rPr>
                        <a:t> текстовые задачи арифметическим способом, </a:t>
                      </a:r>
                      <a:r>
                        <a:rPr lang="ru-RU" sz="1800" b="0" i="0" u="none" strike="noStrike" cap="none" spc="-1" dirty="0">
                          <a:solidFill>
                            <a:srgbClr val="000000"/>
                          </a:solidFill>
                          <a:latin typeface="Proxima Nova" panose="02000506030000020004" pitchFamily="50" charset="0"/>
                          <a:ea typeface="+mn-ea"/>
                          <a:cs typeface="+mn-cs"/>
                          <a:sym typeface="Arial"/>
                        </a:rPr>
                        <a:t>использовать зависимости </a:t>
                      </a:r>
                      <a:r>
                        <a:rPr lang="ru-RU" sz="1800" b="0" i="0" u="none" strike="noStrike" cap="none" spc="-1" dirty="0">
                          <a:solidFill>
                            <a:srgbClr val="000000"/>
                          </a:solidFill>
                          <a:latin typeface="Proxima Nova Rg" panose="02000506030000020004" pitchFamily="2" charset="0"/>
                          <a:ea typeface="+mn-ea"/>
                          <a:cs typeface="+mn-cs"/>
                          <a:sym typeface="Arial"/>
                        </a:rPr>
                        <a:t>между величинами (скорость, время, расстояние; </a:t>
                      </a:r>
                      <a:r>
                        <a:rPr lang="ru-RU" sz="1800" b="0" i="0" u="none" strike="noStrike" cap="none" spc="-1" dirty="0">
                          <a:solidFill>
                            <a:srgbClr val="000000"/>
                          </a:solidFill>
                          <a:latin typeface="Proxima Nova" panose="02000506030000020004" pitchFamily="50" charset="0"/>
                          <a:ea typeface="+mn-ea"/>
                          <a:cs typeface="+mn-cs"/>
                          <a:sym typeface="Arial"/>
                        </a:rPr>
                        <a:t>цена, количество, стоимость и др.): анализировать и осмысливать </a:t>
                      </a:r>
                      <a:r>
                        <a:rPr lang="ru-RU" sz="1800" b="0" i="0" u="none" strike="noStrike" cap="none" spc="-1" dirty="0">
                          <a:solidFill>
                            <a:srgbClr val="000000"/>
                          </a:solidFill>
                          <a:latin typeface="Proxima Nova Rg" panose="02000506030000020004" pitchFamily="2" charset="0"/>
                          <a:ea typeface="+mn-ea"/>
                          <a:cs typeface="+mn-cs"/>
                          <a:sym typeface="Arial"/>
                        </a:rPr>
                        <a:t>текст задачи, </a:t>
                      </a:r>
                      <a:r>
                        <a:rPr lang="ru-RU" sz="1800" b="0" i="0" u="none" strike="noStrike" cap="none" spc="-1" dirty="0">
                          <a:solidFill>
                            <a:srgbClr val="000000"/>
                          </a:solidFill>
                          <a:latin typeface="Proxima Nova" panose="02000506030000020004" pitchFamily="50" charset="0"/>
                          <a:ea typeface="+mn-ea"/>
                          <a:cs typeface="+mn-cs"/>
                          <a:sym typeface="Arial"/>
                        </a:rPr>
                        <a:t>переформулировать</a:t>
                      </a:r>
                      <a:r>
                        <a:rPr lang="ru-RU" sz="1800" b="0" i="0" u="none" strike="noStrike" cap="none" spc="-1" dirty="0">
                          <a:solidFill>
                            <a:srgbClr val="000000"/>
                          </a:solidFill>
                          <a:latin typeface="Proxima Nova Rg" panose="02000506030000020004" pitchFamily="2" charset="0"/>
                          <a:ea typeface="+mn-ea"/>
                          <a:cs typeface="+mn-cs"/>
                          <a:sym typeface="Arial"/>
                        </a:rPr>
                        <a:t> условие, </a:t>
                      </a:r>
                      <a:r>
                        <a:rPr lang="ru-RU" sz="1800" b="0" i="0" u="none" strike="noStrike" cap="none" spc="-1" dirty="0">
                          <a:solidFill>
                            <a:srgbClr val="000000"/>
                          </a:solidFill>
                          <a:latin typeface="Proxima Nova" panose="02000506030000020004" pitchFamily="50" charset="0"/>
                          <a:ea typeface="+mn-ea"/>
                          <a:cs typeface="+mn-cs"/>
                          <a:sym typeface="Arial"/>
                        </a:rPr>
                        <a:t>извлекать</a:t>
                      </a:r>
                      <a:r>
                        <a:rPr lang="ru-RU" sz="1800" b="0" i="0" u="none" strike="noStrike" cap="none" spc="-1" dirty="0">
                          <a:solidFill>
                            <a:srgbClr val="000000"/>
                          </a:solidFill>
                          <a:latin typeface="Proxima Nova Rg" panose="02000506030000020004" pitchFamily="2" charset="0"/>
                          <a:ea typeface="+mn-ea"/>
                          <a:cs typeface="+mn-cs"/>
                          <a:sym typeface="Arial"/>
                        </a:rPr>
                        <a:t> необходимые данные, </a:t>
                      </a:r>
                      <a:r>
                        <a:rPr lang="ru-RU" sz="1800" b="0" i="0" u="none" strike="noStrike" cap="none" spc="-1" dirty="0">
                          <a:solidFill>
                            <a:srgbClr val="000000"/>
                          </a:solidFill>
                          <a:latin typeface="Proxima Nova" panose="02000506030000020004" pitchFamily="50" charset="0"/>
                          <a:ea typeface="+mn-ea"/>
                          <a:cs typeface="+mn-cs"/>
                          <a:sym typeface="Arial"/>
                        </a:rPr>
                        <a:t>устанавливать</a:t>
                      </a:r>
                      <a:r>
                        <a:rPr lang="ru-RU" sz="1800" b="0" i="0" u="none" strike="noStrike" cap="none" spc="-1" dirty="0">
                          <a:solidFill>
                            <a:srgbClr val="000000"/>
                          </a:solidFill>
                          <a:latin typeface="Proxima Nova Rg" panose="02000506030000020004" pitchFamily="2" charset="0"/>
                          <a:ea typeface="+mn-ea"/>
                          <a:cs typeface="+mn-cs"/>
                          <a:sym typeface="Arial"/>
                        </a:rPr>
                        <a:t> зависимости между величинами, </a:t>
                      </a:r>
                      <a:r>
                        <a:rPr lang="ru-RU" sz="1800" b="0" i="0" u="none" strike="noStrike" cap="none" spc="-1" dirty="0">
                          <a:solidFill>
                            <a:srgbClr val="000000"/>
                          </a:solidFill>
                          <a:latin typeface="Proxima Nova" panose="02000506030000020004" pitchFamily="50" charset="0"/>
                          <a:ea typeface="+mn-ea"/>
                          <a:cs typeface="+mn-cs"/>
                          <a:sym typeface="Arial"/>
                        </a:rPr>
                        <a:t>строить</a:t>
                      </a:r>
                      <a:r>
                        <a:rPr lang="ru-RU" sz="1800" b="0" i="0" u="none" strike="noStrike" cap="none" spc="-1" dirty="0">
                          <a:solidFill>
                            <a:srgbClr val="000000"/>
                          </a:solidFill>
                          <a:latin typeface="Proxima Nova Rg" panose="02000506030000020004" pitchFamily="2" charset="0"/>
                          <a:ea typeface="+mn-ea"/>
                          <a:cs typeface="+mn-cs"/>
                          <a:sym typeface="Arial"/>
                        </a:rPr>
                        <a:t> логическую цепочку рассуждений.</a:t>
                      </a:r>
                    </a:p>
                  </a:txBody>
                  <a:tcPr>
                    <a:lnL w="12240">
                      <a:solidFill>
                        <a:srgbClr val="4472C4"/>
                      </a:solidFill>
                    </a:lnL>
                    <a:lnR w="12240">
                      <a:solidFill>
                        <a:srgbClr val="4472C4"/>
                      </a:solidFill>
                    </a:lnR>
                    <a:lnT w="12240">
                      <a:solidFill>
                        <a:srgbClr val="4472C4"/>
                      </a:solidFill>
                    </a:lnT>
                    <a:lnB w="12240">
                      <a:solidFill>
                        <a:srgbClr val="4472C4"/>
                      </a:solidFill>
                    </a:lnB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800" b="0" i="0" u="none" strike="noStrike" cap="none" spc="-1" dirty="0">
                          <a:solidFill>
                            <a:srgbClr val="000000"/>
                          </a:solidFill>
                          <a:latin typeface="Proxima Nova" panose="02000506030000020004" pitchFamily="50" charset="0"/>
                          <a:ea typeface="+mn-ea"/>
                          <a:cs typeface="+mn-cs"/>
                          <a:sym typeface="Arial"/>
                        </a:rPr>
                        <a:t>Решать </a:t>
                      </a:r>
                      <a:r>
                        <a:rPr lang="ru-RU" sz="1800" b="0" i="0" u="none" strike="noStrike" cap="none" spc="-1" dirty="0">
                          <a:solidFill>
                            <a:srgbClr val="000000"/>
                          </a:solidFill>
                          <a:latin typeface="Proxima Nova Rg" panose="02000506030000020004" pitchFamily="2" charset="0"/>
                          <a:ea typeface="+mn-ea"/>
                          <a:cs typeface="+mn-cs"/>
                          <a:sym typeface="Arial"/>
                        </a:rPr>
                        <a:t>текстовые задачи арифметическим способом </a:t>
                      </a:r>
                      <a:r>
                        <a:rPr lang="ru-RU" sz="1800" b="0" i="0" u="none" strike="noStrike" cap="none" spc="-1" dirty="0">
                          <a:solidFill>
                            <a:srgbClr val="000000"/>
                          </a:solidFill>
                          <a:latin typeface="Proxima Nova" panose="02000506030000020004" pitchFamily="50" charset="0"/>
                          <a:ea typeface="+mn-ea"/>
                          <a:cs typeface="+mn-cs"/>
                          <a:sym typeface="Arial"/>
                        </a:rPr>
                        <a:t>в сфере личных и семейных финансов, анализировать и осмысливать </a:t>
                      </a:r>
                      <a:r>
                        <a:rPr lang="ru-RU" sz="1800" b="0" i="0" u="none" strike="noStrike" cap="none" spc="-1" dirty="0">
                          <a:solidFill>
                            <a:srgbClr val="000000"/>
                          </a:solidFill>
                          <a:latin typeface="Proxima Nova Rg" panose="02000506030000020004" pitchFamily="2" charset="0"/>
                          <a:ea typeface="+mn-ea"/>
                          <a:cs typeface="+mn-cs"/>
                          <a:sym typeface="Arial"/>
                        </a:rPr>
                        <a:t>текст задачи, </a:t>
                      </a:r>
                      <a:r>
                        <a:rPr lang="ru-RU" sz="1800" b="0" i="0" u="none" strike="noStrike" cap="none" spc="-1" dirty="0">
                          <a:solidFill>
                            <a:srgbClr val="000000"/>
                          </a:solidFill>
                          <a:latin typeface="Proxima Nova" panose="02000506030000020004" pitchFamily="50" charset="0"/>
                          <a:ea typeface="+mn-ea"/>
                          <a:cs typeface="+mn-cs"/>
                          <a:sym typeface="Arial"/>
                        </a:rPr>
                        <a:t>переформулировать </a:t>
                      </a:r>
                      <a:r>
                        <a:rPr lang="ru-RU" sz="1800" b="0" i="0" u="none" strike="noStrike" cap="none" spc="-1" dirty="0">
                          <a:solidFill>
                            <a:srgbClr val="000000"/>
                          </a:solidFill>
                          <a:latin typeface="Proxima Nova Rg" panose="02000506030000020004" pitchFamily="2" charset="0"/>
                          <a:ea typeface="+mn-ea"/>
                          <a:cs typeface="+mn-cs"/>
                          <a:sym typeface="Arial"/>
                        </a:rPr>
                        <a:t>условие, </a:t>
                      </a:r>
                      <a:r>
                        <a:rPr lang="ru-RU" sz="1800" b="0" i="0" u="none" strike="noStrike" cap="none" spc="-1" dirty="0">
                          <a:solidFill>
                            <a:srgbClr val="000000"/>
                          </a:solidFill>
                          <a:latin typeface="Proxima Nova" panose="02000506030000020004" pitchFamily="50" charset="0"/>
                          <a:ea typeface="+mn-ea"/>
                          <a:cs typeface="+mn-cs"/>
                          <a:sym typeface="Arial"/>
                        </a:rPr>
                        <a:t>извлекать </a:t>
                      </a:r>
                      <a:r>
                        <a:rPr lang="ru-RU" sz="1800" b="0" i="0" u="none" strike="noStrike" cap="none" spc="-1" dirty="0">
                          <a:solidFill>
                            <a:srgbClr val="000000"/>
                          </a:solidFill>
                          <a:latin typeface="Proxima Nova Rg" panose="02000506030000020004" pitchFamily="2" charset="0"/>
                          <a:ea typeface="+mn-ea"/>
                          <a:cs typeface="+mn-cs"/>
                          <a:sym typeface="Arial"/>
                        </a:rPr>
                        <a:t>необходимые данные, </a:t>
                      </a:r>
                      <a:r>
                        <a:rPr lang="ru-RU" sz="1800" b="0" i="0" u="none" strike="noStrike" cap="none" spc="-1" dirty="0">
                          <a:solidFill>
                            <a:srgbClr val="000000"/>
                          </a:solidFill>
                          <a:latin typeface="Proxima Nova" panose="02000506030000020004" pitchFamily="50" charset="0"/>
                          <a:ea typeface="+mn-ea"/>
                          <a:cs typeface="+mn-cs"/>
                          <a:sym typeface="Arial"/>
                        </a:rPr>
                        <a:t>устанавливать </a:t>
                      </a:r>
                      <a:r>
                        <a:rPr lang="ru-RU" sz="1800" b="0" i="0" u="none" strike="noStrike" cap="none" spc="-1" dirty="0">
                          <a:solidFill>
                            <a:srgbClr val="000000"/>
                          </a:solidFill>
                          <a:latin typeface="Proxima Nova Rg" panose="02000506030000020004" pitchFamily="2" charset="0"/>
                          <a:ea typeface="+mn-ea"/>
                          <a:cs typeface="+mn-cs"/>
                          <a:sym typeface="Arial"/>
                        </a:rPr>
                        <a:t>зависимости между величинами, строить логическую цепочку рассуждений.</a:t>
                      </a:r>
                    </a:p>
                  </a:txBody>
                  <a:tcPr anchor="ctr">
                    <a:lnL w="12240">
                      <a:solidFill>
                        <a:srgbClr val="4472C4"/>
                      </a:solidFill>
                    </a:lnL>
                    <a:lnR w="12240">
                      <a:solidFill>
                        <a:srgbClr val="4472C4"/>
                      </a:solidFill>
                    </a:lnR>
                    <a:lnT w="12240">
                      <a:solidFill>
                        <a:srgbClr val="4472C4"/>
                      </a:solidFill>
                    </a:lnT>
                    <a:lnB w="12240">
                      <a:solidFill>
                        <a:srgbClr val="4472C4"/>
                      </a:solidFill>
                    </a:lnB>
                    <a:solidFill>
                      <a:srgbClr val="4472C4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9770">
                <a:tc gridSpan="3"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tabLst>
                          <a:tab pos="0" algn="l"/>
                        </a:tabLst>
                      </a:pPr>
                      <a:r>
                        <a:rPr lang="ru-RU" sz="2400" b="0" i="0" u="none" strike="noStrike" cap="none" spc="-1" dirty="0">
                          <a:solidFill>
                            <a:srgbClr val="E6175A"/>
                          </a:solidFill>
                          <a:latin typeface="Proxima Nova" panose="02000506030000020004" pitchFamily="50" charset="0"/>
                          <a:ea typeface="+mn-ea"/>
                          <a:cs typeface="+mn-cs"/>
                          <a:sym typeface="Arial"/>
                        </a:rPr>
                        <a:t>6 КЛАСС</a:t>
                      </a:r>
                    </a:p>
                  </a:txBody>
                  <a:tcPr anchor="ctr">
                    <a:lnL w="12240">
                      <a:solidFill>
                        <a:srgbClr val="4472C4"/>
                      </a:solidFill>
                    </a:lnL>
                    <a:lnR w="12240">
                      <a:solidFill>
                        <a:srgbClr val="4472C4"/>
                      </a:solidFill>
                    </a:lnR>
                    <a:lnT w="12240">
                      <a:solidFill>
                        <a:srgbClr val="4472C4"/>
                      </a:solidFill>
                    </a:lnT>
                    <a:lnB w="12240">
                      <a:solidFill>
                        <a:srgbClr val="4472C4"/>
                      </a:solidFill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tabLst>
                          <a:tab pos="0" algn="l"/>
                        </a:tabLst>
                      </a:pPr>
                      <a:r>
                        <a:rPr lang="ru-RU" sz="2400" b="0" i="0" u="none" strike="noStrike" cap="none" spc="-1" dirty="0">
                          <a:solidFill>
                            <a:srgbClr val="E6175A"/>
                          </a:solidFill>
                          <a:latin typeface="Proxima Nova" panose="02000506030000020004" pitchFamily="50" charset="0"/>
                          <a:ea typeface="+mn-ea"/>
                          <a:cs typeface="+mn-cs"/>
                          <a:sym typeface="Arial"/>
                        </a:rPr>
                        <a:t>6 КЛАСС</a:t>
                      </a:r>
                    </a:p>
                  </a:txBody>
                  <a:tcPr anchor="ctr">
                    <a:lnL w="12240">
                      <a:solidFill>
                        <a:srgbClr val="4472C4"/>
                      </a:solidFill>
                    </a:lnL>
                    <a:lnR w="12240">
                      <a:solidFill>
                        <a:srgbClr val="4472C4"/>
                      </a:solidFill>
                    </a:lnR>
                    <a:lnT w="12240">
                      <a:solidFill>
                        <a:srgbClr val="4472C4"/>
                      </a:solidFill>
                    </a:lnT>
                    <a:lnB w="12240">
                      <a:solidFill>
                        <a:srgbClr val="4472C4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85918"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tabLst>
                          <a:tab pos="0" algn="l"/>
                        </a:tabLst>
                      </a:pPr>
                      <a:r>
                        <a:rPr lang="ru-RU" sz="1800" b="0" i="0" u="none" strike="noStrike" cap="none" spc="-1" dirty="0">
                          <a:solidFill>
                            <a:srgbClr val="000000"/>
                          </a:solidFill>
                          <a:latin typeface="Proxima Nova" panose="02000506030000020004" pitchFamily="50" charset="0"/>
                          <a:ea typeface="+mn-ea"/>
                          <a:cs typeface="+mn-cs"/>
                          <a:sym typeface="Arial"/>
                        </a:rPr>
                        <a:t>Дроби </a:t>
                      </a:r>
                    </a:p>
                  </a:txBody>
                  <a:tcPr anchor="ctr">
                    <a:lnL w="12240">
                      <a:solidFill>
                        <a:srgbClr val="4472C4"/>
                      </a:solidFill>
                    </a:lnL>
                    <a:lnR w="12240">
                      <a:solidFill>
                        <a:srgbClr val="4472C4"/>
                      </a:solidFill>
                    </a:lnR>
                    <a:lnT w="12240">
                      <a:solidFill>
                        <a:srgbClr val="4472C4"/>
                      </a:solidFill>
                    </a:lnT>
                    <a:lnB w="12240">
                      <a:solidFill>
                        <a:srgbClr val="4472C4"/>
                      </a:solidFill>
                    </a:lnB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tabLst>
                          <a:tab pos="0" algn="l"/>
                        </a:tabLst>
                      </a:pPr>
                      <a:r>
                        <a:rPr lang="ru-RU" sz="1800" b="0" i="0" u="none" strike="noStrike" cap="none" spc="-1" dirty="0">
                          <a:solidFill>
                            <a:srgbClr val="000000"/>
                          </a:solidFill>
                          <a:latin typeface="Proxima Nova Rg" panose="02000506030000020004" pitchFamily="2" charset="0"/>
                          <a:ea typeface="+mn-ea"/>
                          <a:cs typeface="+mn-cs"/>
                          <a:sym typeface="Arial"/>
                        </a:rPr>
                        <a:t>Понятие процента. Вычисление процента от величины и величины по её проценту. Решение текстовых задач, содержащих дроби и проценты</a:t>
                      </a:r>
                    </a:p>
                  </a:txBody>
                  <a:tcPr anchor="ctr">
                    <a:lnL w="12240">
                      <a:solidFill>
                        <a:srgbClr val="4472C4"/>
                      </a:solidFill>
                    </a:lnL>
                    <a:lnR w="12240">
                      <a:solidFill>
                        <a:srgbClr val="4472C4"/>
                      </a:solidFill>
                    </a:lnR>
                    <a:lnT w="12240">
                      <a:solidFill>
                        <a:srgbClr val="4472C4"/>
                      </a:solidFill>
                    </a:lnT>
                    <a:lnB w="12240">
                      <a:solidFill>
                        <a:srgbClr val="4472C4"/>
                      </a:solidFill>
                    </a:lnB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800" b="0" i="0" u="none" strike="noStrike" cap="none" spc="-1" dirty="0">
                          <a:solidFill>
                            <a:srgbClr val="000000"/>
                          </a:solidFill>
                          <a:latin typeface="Proxima Nova" panose="02000506030000020004" pitchFamily="50" charset="0"/>
                          <a:ea typeface="+mn-ea"/>
                          <a:cs typeface="+mn-cs"/>
                          <a:sym typeface="Arial"/>
                        </a:rPr>
                        <a:t>Объяснять, </a:t>
                      </a:r>
                      <a:r>
                        <a:rPr lang="ru-RU" sz="1800" b="0" i="0" u="none" strike="noStrike" cap="none" spc="-1" dirty="0">
                          <a:solidFill>
                            <a:srgbClr val="000000"/>
                          </a:solidFill>
                          <a:latin typeface="Proxima Nova Rg" panose="02000506030000020004" pitchFamily="2" charset="0"/>
                          <a:ea typeface="+mn-ea"/>
                          <a:cs typeface="+mn-cs"/>
                          <a:sym typeface="Arial"/>
                        </a:rPr>
                        <a:t>что такое процент, употреблять обороты речи со словом «процент». </a:t>
                      </a:r>
                      <a:endParaRPr lang="en-US" sz="1800" b="0" i="0" u="none" strike="noStrike" cap="none" spc="-1" dirty="0">
                        <a:solidFill>
                          <a:srgbClr val="000000"/>
                        </a:solidFill>
                        <a:latin typeface="Proxima Nova Rg" panose="02000506030000020004" pitchFamily="2" charset="0"/>
                        <a:ea typeface="+mn-ea"/>
                        <a:cs typeface="+mn-cs"/>
                        <a:sym typeface="Arial"/>
                      </a:endParaRPr>
                    </a:p>
                    <a:p>
                      <a:pPr marR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800" b="0" i="0" u="none" strike="noStrike" cap="none" spc="-1" dirty="0">
                          <a:solidFill>
                            <a:srgbClr val="000000"/>
                          </a:solidFill>
                          <a:latin typeface="Proxima Nova" panose="02000506030000020004" pitchFamily="50" charset="0"/>
                          <a:ea typeface="+mn-ea"/>
                          <a:cs typeface="+mn-cs"/>
                          <a:sym typeface="Arial"/>
                        </a:rPr>
                        <a:t>Выражать</a:t>
                      </a:r>
                      <a:r>
                        <a:rPr lang="ru-RU" sz="1800" b="0" i="0" u="none" strike="noStrike" cap="none" spc="-1" dirty="0">
                          <a:solidFill>
                            <a:srgbClr val="000000"/>
                          </a:solidFill>
                          <a:latin typeface="Proxima Nova Rg" panose="02000506030000020004" pitchFamily="2" charset="0"/>
                          <a:ea typeface="+mn-ea"/>
                          <a:cs typeface="+mn-cs"/>
                          <a:sym typeface="Arial"/>
                        </a:rPr>
                        <a:t> проценты в дробях и дроби в процентах, отношение двух величин в процентах.</a:t>
                      </a:r>
                    </a:p>
                    <a:p>
                      <a:pPr marR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800" b="0" i="0" u="none" strike="noStrike" cap="none" spc="-1" dirty="0">
                          <a:solidFill>
                            <a:srgbClr val="000000"/>
                          </a:solidFill>
                          <a:latin typeface="Proxima Nova" panose="02000506030000020004" pitchFamily="50" charset="0"/>
                          <a:ea typeface="+mn-ea"/>
                          <a:cs typeface="+mn-cs"/>
                          <a:sym typeface="Arial"/>
                        </a:rPr>
                        <a:t>Вычислять</a:t>
                      </a:r>
                      <a:r>
                        <a:rPr lang="ru-RU" sz="1800" b="0" i="0" u="none" strike="noStrike" cap="none" spc="-1" dirty="0">
                          <a:solidFill>
                            <a:srgbClr val="000000"/>
                          </a:solidFill>
                          <a:latin typeface="Proxima Nova Rg" panose="02000506030000020004" pitchFamily="2" charset="0"/>
                          <a:ea typeface="+mn-ea"/>
                          <a:cs typeface="+mn-cs"/>
                          <a:sym typeface="Arial"/>
                        </a:rPr>
                        <a:t> процент от числа и число по его проценту. </a:t>
                      </a:r>
                    </a:p>
                  </a:txBody>
                  <a:tcPr anchor="ctr">
                    <a:lnL w="12240">
                      <a:solidFill>
                        <a:srgbClr val="4472C4"/>
                      </a:solidFill>
                    </a:lnL>
                    <a:lnR w="12240">
                      <a:solidFill>
                        <a:srgbClr val="4472C4"/>
                      </a:solidFill>
                    </a:lnR>
                    <a:lnT w="12240">
                      <a:solidFill>
                        <a:srgbClr val="4472C4"/>
                      </a:solidFill>
                    </a:lnT>
                    <a:lnB w="12240">
                      <a:solidFill>
                        <a:srgbClr val="4472C4"/>
                      </a:solidFill>
                    </a:lnB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800" b="0" i="0" u="none" strike="noStrike" cap="none" spc="-1" dirty="0">
                          <a:solidFill>
                            <a:srgbClr val="000000"/>
                          </a:solidFill>
                          <a:latin typeface="Proxima Nova Rg" panose="02000506030000020004" pitchFamily="2" charset="0"/>
                          <a:ea typeface="+mn-ea"/>
                          <a:cs typeface="+mn-cs"/>
                          <a:sym typeface="Arial"/>
                        </a:rPr>
                        <a:t>Вычислять проценты при решении задач </a:t>
                      </a:r>
                      <a:r>
                        <a:rPr lang="ru-RU" sz="1800" b="0" i="0" u="none" strike="noStrike" cap="none" spc="-1" dirty="0">
                          <a:solidFill>
                            <a:srgbClr val="000000"/>
                          </a:solidFill>
                          <a:latin typeface="Proxima Nova" panose="02000506030000020004" pitchFamily="50" charset="0"/>
                          <a:ea typeface="+mn-ea"/>
                          <a:cs typeface="+mn-cs"/>
                          <a:sym typeface="Arial"/>
                        </a:rPr>
                        <a:t>в сфере личных и семейных финансов.</a:t>
                      </a:r>
                    </a:p>
                  </a:txBody>
                  <a:tcPr anchor="ctr">
                    <a:lnL w="12240">
                      <a:solidFill>
                        <a:srgbClr val="4472C4"/>
                      </a:solidFill>
                    </a:lnL>
                    <a:lnR w="12240">
                      <a:solidFill>
                        <a:srgbClr val="4472C4"/>
                      </a:solidFill>
                    </a:lnR>
                    <a:lnT w="12240">
                      <a:solidFill>
                        <a:srgbClr val="4472C4"/>
                      </a:solidFill>
                    </a:lnT>
                    <a:lnB w="12240">
                      <a:solidFill>
                        <a:srgbClr val="4472C4"/>
                      </a:solidFill>
                    </a:lnB>
                    <a:solidFill>
                      <a:srgbClr val="4472C4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27275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/>
          <p:nvPr/>
        </p:nvSpPr>
        <p:spPr>
          <a:xfrm>
            <a:off x="929869" y="1275801"/>
            <a:ext cx="17852803" cy="75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4000" spc="-1" dirty="0">
                <a:solidFill>
                  <a:schemeClr val="tx1"/>
                </a:solidFill>
                <a:latin typeface="Proxima Nova" panose="02000506030000020004" pitchFamily="50" charset="0"/>
              </a:rPr>
              <a:t>«Математика»</a:t>
            </a:r>
            <a:endParaRPr lang="ru-RU" sz="4000" strike="noStrike" spc="-1" dirty="0">
              <a:solidFill>
                <a:schemeClr val="tx1"/>
              </a:solidFill>
              <a:latin typeface="Proxima Nova" panose="02000506030000020004" pitchFamily="50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05A9D57-AC79-4F29-93DA-8B7251E47870}"/>
              </a:ext>
            </a:extLst>
          </p:cNvPr>
          <p:cNvSpPr/>
          <p:nvPr/>
        </p:nvSpPr>
        <p:spPr>
          <a:xfrm>
            <a:off x="18544674" y="10090484"/>
            <a:ext cx="427539" cy="385011"/>
          </a:xfrm>
          <a:prstGeom prst="rect">
            <a:avLst/>
          </a:prstGeom>
          <a:solidFill>
            <a:srgbClr val="26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Google Shape;107;p3"/>
          <p:cNvSpPr txBox="1">
            <a:spLocks noGrp="1"/>
          </p:cNvSpPr>
          <p:nvPr>
            <p:ph type="sldNum" idx="4294967295"/>
          </p:nvPr>
        </p:nvSpPr>
        <p:spPr>
          <a:xfrm>
            <a:off x="18127776" y="10090484"/>
            <a:ext cx="773113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Proxima Nova Rg" panose="02000506030000020004" pitchFamily="2" charset="0"/>
              </a:rPr>
              <a:t>13</a:t>
            </a:r>
            <a:endParaRPr b="1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  <p:graphicFrame>
        <p:nvGraphicFramePr>
          <p:cNvPr id="7" name="Таблица 14">
            <a:extLst>
              <a:ext uri="{FF2B5EF4-FFF2-40B4-BE49-F238E27FC236}">
                <a16:creationId xmlns:a16="http://schemas.microsoft.com/office/drawing/2014/main" id="{F7CA981D-C205-4CDA-B5BA-382F4A0B4E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7639020"/>
              </p:ext>
            </p:extLst>
          </p:nvPr>
        </p:nvGraphicFramePr>
        <p:xfrm>
          <a:off x="929869" y="2005161"/>
          <a:ext cx="16900931" cy="8277828"/>
        </p:xfrm>
        <a:graphic>
          <a:graphicData uri="http://schemas.openxmlformats.org/drawingml/2006/table">
            <a:tbl>
              <a:tblPr/>
              <a:tblGrid>
                <a:gridCol w="21050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331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034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593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02889">
                <a:tc gridSpan="3"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tabLst>
                          <a:tab pos="0" algn="l"/>
                        </a:tabLst>
                      </a:pPr>
                      <a:r>
                        <a:rPr lang="ru-RU" sz="3000" b="0" i="0" u="none" strike="noStrike" cap="none" spc="-1" dirty="0">
                          <a:solidFill>
                            <a:srgbClr val="E6175A"/>
                          </a:solidFill>
                          <a:latin typeface="Proxima Nova" panose="02000506030000020004" pitchFamily="50" charset="0"/>
                          <a:ea typeface="+mn-ea"/>
                          <a:cs typeface="+mn-cs"/>
                          <a:sym typeface="Arial"/>
                        </a:rPr>
                        <a:t>Примерная рабочая программа (ИСРО РАО)</a:t>
                      </a:r>
                    </a:p>
                  </a:txBody>
                  <a:tcPr anchor="ctr">
                    <a:lnL w="12240">
                      <a:solidFill>
                        <a:srgbClr val="4472C4"/>
                      </a:solidFill>
                    </a:lnL>
                    <a:lnR w="12240">
                      <a:solidFill>
                        <a:srgbClr val="4472C4"/>
                      </a:solidFill>
                    </a:lnR>
                    <a:lnT w="12240">
                      <a:solidFill>
                        <a:srgbClr val="4472C4"/>
                      </a:solidFill>
                    </a:lnT>
                    <a:lnB w="25200">
                      <a:solidFill>
                        <a:srgbClr val="4472C4"/>
                      </a:solidFill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lnL w="1224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tabLst>
                          <a:tab pos="0" algn="l"/>
                        </a:tabLst>
                      </a:pPr>
                      <a:r>
                        <a:rPr lang="ru-RU" sz="2600" b="0" i="0" u="none" strike="noStrike" cap="none" spc="-1" dirty="0">
                          <a:solidFill>
                            <a:srgbClr val="E6175A"/>
                          </a:solidFill>
                          <a:latin typeface="Proxima Nova" panose="02000506030000020004" pitchFamily="50" charset="0"/>
                          <a:ea typeface="+mn-ea"/>
                          <a:cs typeface="+mn-cs"/>
                          <a:sym typeface="Arial"/>
                        </a:rPr>
                        <a:t>Можно добавить в учебную программу в целях обеспечения достижения предметных результатов, заявленных в ФГОС </a:t>
                      </a:r>
                    </a:p>
                  </a:txBody>
                  <a:tcPr anchor="ctr">
                    <a:lnL w="12240">
                      <a:solidFill>
                        <a:srgbClr val="4472C4"/>
                      </a:solidFill>
                    </a:lnL>
                    <a:lnR w="12240">
                      <a:solidFill>
                        <a:srgbClr val="4472C4"/>
                      </a:solidFill>
                    </a:lnR>
                    <a:lnT w="12240">
                      <a:solidFill>
                        <a:srgbClr val="4472C4"/>
                      </a:solidFill>
                    </a:lnT>
                    <a:lnB w="25200">
                      <a:solidFill>
                        <a:srgbClr val="4472C4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393">
                <a:tc gridSpan="3"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2400" b="0" i="0" u="none" strike="noStrike" cap="none" spc="-1" dirty="0">
                          <a:solidFill>
                            <a:srgbClr val="E6175A"/>
                          </a:solidFill>
                          <a:latin typeface="Proxima Nova" panose="02000506030000020004" pitchFamily="50" charset="0"/>
                          <a:ea typeface="+mn-ea"/>
                          <a:cs typeface="+mn-cs"/>
                          <a:sym typeface="Arial"/>
                        </a:rPr>
                        <a:t>7 КЛАСС</a:t>
                      </a:r>
                    </a:p>
                  </a:txBody>
                  <a:tcPr anchor="ctr">
                    <a:lnL w="12240">
                      <a:solidFill>
                        <a:srgbClr val="4472C4"/>
                      </a:solidFill>
                    </a:lnL>
                    <a:lnR w="12240">
                      <a:solidFill>
                        <a:srgbClr val="4472C4"/>
                      </a:solidFill>
                    </a:lnR>
                    <a:lnT w="252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4472C4"/>
                      </a:solidFill>
                    </a:lnB>
                    <a:solidFill>
                      <a:srgbClr val="4472C4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lnL w="1224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tabLst>
                          <a:tab pos="0" algn="l"/>
                        </a:tabLst>
                      </a:pPr>
                      <a:r>
                        <a:rPr lang="ru-RU" sz="2400" b="0" i="0" u="none" strike="noStrike" cap="none" spc="-1" dirty="0">
                          <a:solidFill>
                            <a:srgbClr val="E6175A"/>
                          </a:solidFill>
                          <a:latin typeface="Proxima Nova" panose="02000506030000020004" pitchFamily="50" charset="0"/>
                          <a:ea typeface="+mn-ea"/>
                          <a:cs typeface="+mn-cs"/>
                          <a:sym typeface="Arial"/>
                        </a:rPr>
                        <a:t>7-8 КЛАСС</a:t>
                      </a:r>
                    </a:p>
                  </a:txBody>
                  <a:tcPr>
                    <a:lnL w="12240">
                      <a:solidFill>
                        <a:srgbClr val="4472C4"/>
                      </a:solidFill>
                    </a:lnL>
                    <a:lnR w="12240">
                      <a:solidFill>
                        <a:srgbClr val="4472C4"/>
                      </a:solidFill>
                    </a:lnR>
                    <a:lnT w="252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4472C4"/>
                      </a:solidFill>
                    </a:lnB>
                    <a:solidFill>
                      <a:srgbClr val="4472C4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8918"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tabLst>
                          <a:tab pos="0" algn="l"/>
                        </a:tabLst>
                      </a:pPr>
                      <a:r>
                        <a:rPr lang="ru-RU" sz="1800" b="0" i="0" u="none" strike="noStrike" cap="none" spc="-1" dirty="0">
                          <a:solidFill>
                            <a:srgbClr val="000000"/>
                          </a:solidFill>
                          <a:latin typeface="Proxima Nova" panose="02000506030000020004" pitchFamily="50" charset="0"/>
                          <a:ea typeface="+mn-ea"/>
                          <a:cs typeface="+mn-cs"/>
                          <a:sym typeface="Arial"/>
                        </a:rPr>
                        <a:t>Тема раздела</a:t>
                      </a:r>
                    </a:p>
                  </a:txBody>
                  <a:tcPr anchor="ctr">
                    <a:lnL w="12240">
                      <a:solidFill>
                        <a:srgbClr val="4472C4"/>
                      </a:solidFill>
                    </a:lnL>
                    <a:lnR w="12240">
                      <a:solidFill>
                        <a:srgbClr val="4472C4"/>
                      </a:solidFill>
                    </a:lnR>
                    <a:lnT w="12240">
                      <a:solidFill>
                        <a:srgbClr val="4472C4"/>
                      </a:solidFill>
                    </a:lnT>
                    <a:lnB w="12240">
                      <a:solidFill>
                        <a:srgbClr val="4472C4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tabLst>
                          <a:tab pos="0" algn="l"/>
                        </a:tabLst>
                      </a:pPr>
                      <a:r>
                        <a:rPr lang="ru-RU" sz="1800" b="0" i="0" u="none" strike="noStrike" cap="none" spc="-1" dirty="0">
                          <a:solidFill>
                            <a:srgbClr val="000000"/>
                          </a:solidFill>
                          <a:latin typeface="Proxima Nova" panose="02000506030000020004" pitchFamily="50" charset="0"/>
                          <a:ea typeface="+mn-ea"/>
                          <a:cs typeface="+mn-cs"/>
                          <a:sym typeface="Arial"/>
                        </a:rPr>
                        <a:t>Программное содержание</a:t>
                      </a:r>
                    </a:p>
                  </a:txBody>
                  <a:tcPr anchor="ctr">
                    <a:lnL w="12240">
                      <a:solidFill>
                        <a:srgbClr val="4472C4"/>
                      </a:solidFill>
                    </a:lnL>
                    <a:lnR w="12240">
                      <a:solidFill>
                        <a:srgbClr val="4472C4"/>
                      </a:solidFill>
                    </a:lnR>
                    <a:lnT w="12240">
                      <a:solidFill>
                        <a:srgbClr val="4472C4"/>
                      </a:solidFill>
                    </a:lnT>
                    <a:lnB w="12240">
                      <a:solidFill>
                        <a:srgbClr val="4472C4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tabLst>
                          <a:tab pos="0" algn="l"/>
                        </a:tabLst>
                      </a:pPr>
                      <a:r>
                        <a:rPr lang="ru-RU" sz="1800" b="0" i="0" u="none" strike="noStrike" cap="none" spc="-1" dirty="0">
                          <a:solidFill>
                            <a:srgbClr val="000000"/>
                          </a:solidFill>
                          <a:latin typeface="Proxima Nova" panose="02000506030000020004" pitchFamily="50" charset="0"/>
                          <a:ea typeface="+mn-ea"/>
                          <a:cs typeface="+mn-cs"/>
                          <a:sym typeface="Arial"/>
                        </a:rPr>
                        <a:t>Предметные результаты </a:t>
                      </a:r>
                    </a:p>
                  </a:txBody>
                  <a:tcPr anchor="ctr">
                    <a:lnL w="1224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4472C4"/>
                      </a:solidFill>
                    </a:lnR>
                    <a:lnB w="1224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tabLst>
                          <a:tab pos="0" algn="l"/>
                        </a:tabLst>
                      </a:pPr>
                      <a:r>
                        <a:rPr lang="ru-RU" sz="1800" b="0" i="0" u="none" strike="noStrike" cap="none" spc="-1" dirty="0">
                          <a:solidFill>
                            <a:srgbClr val="000000"/>
                          </a:solidFill>
                          <a:latin typeface="Proxima Nova" panose="02000506030000020004" pitchFamily="50" charset="0"/>
                          <a:ea typeface="+mn-ea"/>
                          <a:cs typeface="+mn-cs"/>
                          <a:sym typeface="Arial"/>
                        </a:rPr>
                        <a:t>Предметные результаты </a:t>
                      </a:r>
                    </a:p>
                  </a:txBody>
                  <a:tcPr anchor="ctr">
                    <a:lnL w="12240">
                      <a:solidFill>
                        <a:srgbClr val="4472C4"/>
                      </a:solidFill>
                    </a:lnL>
                    <a:lnR w="12240">
                      <a:solidFill>
                        <a:srgbClr val="4472C4"/>
                      </a:solidFill>
                    </a:lnR>
                    <a:lnT w="12240">
                      <a:solidFill>
                        <a:srgbClr val="4472C4"/>
                      </a:solidFill>
                    </a:lnT>
                    <a:lnB w="12240">
                      <a:solidFill>
                        <a:srgbClr val="4472C4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92619"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tabLst>
                          <a:tab pos="0" algn="l"/>
                        </a:tabLst>
                      </a:pPr>
                      <a:r>
                        <a:rPr lang="ru-RU" sz="1800" b="0" i="0" u="none" strike="noStrike" cap="none" spc="-1" dirty="0">
                          <a:solidFill>
                            <a:srgbClr val="000000"/>
                          </a:solidFill>
                          <a:latin typeface="Proxima Nova" panose="02000506030000020004" pitchFamily="50" charset="0"/>
                          <a:ea typeface="+mn-ea"/>
                          <a:cs typeface="+mn-cs"/>
                          <a:sym typeface="Arial"/>
                        </a:rPr>
                        <a:t>Числа и вычисления.</a:t>
                      </a:r>
                    </a:p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tabLst>
                          <a:tab pos="0" algn="l"/>
                        </a:tabLst>
                      </a:pPr>
                      <a:r>
                        <a:rPr lang="ru-RU" sz="1800" b="0" i="0" u="none" strike="noStrike" cap="none" spc="-1" dirty="0">
                          <a:solidFill>
                            <a:srgbClr val="000000"/>
                          </a:solidFill>
                          <a:latin typeface="Proxima Nova" panose="02000506030000020004" pitchFamily="50" charset="0"/>
                          <a:ea typeface="+mn-ea"/>
                          <a:cs typeface="+mn-cs"/>
                          <a:sym typeface="Arial"/>
                        </a:rPr>
                        <a:t>Рациональные числа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1300" b="0" strike="noStrike" spc="-1" dirty="0"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4472C4"/>
                      </a:solidFill>
                    </a:lnL>
                    <a:lnR w="12240">
                      <a:solidFill>
                        <a:srgbClr val="4472C4"/>
                      </a:solidFill>
                    </a:lnR>
                    <a:lnT w="12240">
                      <a:solidFill>
                        <a:srgbClr val="4472C4"/>
                      </a:solidFill>
                    </a:lnT>
                    <a:lnB w="12240">
                      <a:solidFill>
                        <a:srgbClr val="4472C4"/>
                      </a:solidFill>
                    </a:lnB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tabLst>
                          <a:tab pos="0" algn="l"/>
                        </a:tabLst>
                      </a:pPr>
                      <a:r>
                        <a:rPr lang="ru-RU" sz="1800" b="0" i="0" u="none" strike="noStrike" cap="none" spc="-1" dirty="0">
                          <a:solidFill>
                            <a:srgbClr val="000000"/>
                          </a:solidFill>
                          <a:latin typeface="Proxima Nova Rg" panose="02000506030000020004" pitchFamily="2" charset="0"/>
                          <a:ea typeface="+mn-ea"/>
                          <a:cs typeface="+mn-cs"/>
                          <a:sym typeface="Arial"/>
                        </a:rPr>
                        <a:t>Решение основных задач на дроби, проценты из реальной практики.</a:t>
                      </a:r>
                    </a:p>
                  </a:txBody>
                  <a:tcPr anchor="ctr">
                    <a:lnL w="12240">
                      <a:solidFill>
                        <a:srgbClr val="4472C4"/>
                      </a:solidFill>
                    </a:lnL>
                    <a:lnR w="12240">
                      <a:solidFill>
                        <a:srgbClr val="4472C4"/>
                      </a:solidFill>
                    </a:lnR>
                    <a:lnT w="12240">
                      <a:solidFill>
                        <a:srgbClr val="4472C4"/>
                      </a:solidFill>
                    </a:lnT>
                    <a:lnB w="12240">
                      <a:solidFill>
                        <a:srgbClr val="4472C4"/>
                      </a:solidFill>
                    </a:lnB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tabLst>
                          <a:tab pos="0" algn="l"/>
                        </a:tabLst>
                      </a:pPr>
                      <a:r>
                        <a:rPr lang="ru-RU" sz="1800" b="0" i="0" u="none" strike="noStrike" cap="none" spc="-1" dirty="0">
                          <a:solidFill>
                            <a:srgbClr val="000000"/>
                          </a:solidFill>
                          <a:latin typeface="Proxima Nova" panose="02000506030000020004" pitchFamily="50" charset="0"/>
                          <a:ea typeface="+mn-ea"/>
                          <a:cs typeface="+mn-cs"/>
                          <a:sym typeface="Arial"/>
                        </a:rPr>
                        <a:t>Решать задачи </a:t>
                      </a:r>
                      <a:r>
                        <a:rPr lang="ru-RU" sz="1800" b="0" i="0" u="none" strike="noStrike" cap="none" spc="-1" dirty="0">
                          <a:solidFill>
                            <a:srgbClr val="000000"/>
                          </a:solidFill>
                          <a:latin typeface="Proxima Nova Rg" panose="02000506030000020004" pitchFamily="2" charset="0"/>
                          <a:ea typeface="+mn-ea"/>
                          <a:cs typeface="+mn-cs"/>
                          <a:sym typeface="Arial"/>
                        </a:rPr>
                        <a:t>на части, проценты, пропорции, на нахождение дроби (процента) от величины и величины по её дроби (проценту), дроби (процента), который составляет одна величина от другой. </a:t>
                      </a:r>
                      <a:r>
                        <a:rPr lang="ru-RU" sz="1800" b="0" i="0" u="none" strike="noStrike" cap="none" spc="-1" dirty="0">
                          <a:solidFill>
                            <a:srgbClr val="000000"/>
                          </a:solidFill>
                          <a:latin typeface="Proxima Nova" panose="02000506030000020004" pitchFamily="50" charset="0"/>
                          <a:ea typeface="+mn-ea"/>
                          <a:cs typeface="+mn-cs"/>
                          <a:sym typeface="Arial"/>
                        </a:rPr>
                        <a:t>Приводить, разбирать, оценивать </a:t>
                      </a:r>
                      <a:r>
                        <a:rPr lang="ru-RU" sz="1800" b="0" i="0" u="none" strike="noStrike" cap="none" spc="-1" dirty="0">
                          <a:solidFill>
                            <a:srgbClr val="000000"/>
                          </a:solidFill>
                          <a:latin typeface="Proxima Nova Rg" panose="02000506030000020004" pitchFamily="2" charset="0"/>
                          <a:ea typeface="+mn-ea"/>
                          <a:cs typeface="+mn-cs"/>
                          <a:sym typeface="Arial"/>
                        </a:rPr>
                        <a:t>различные решения, записи решений текстовых задач.</a:t>
                      </a:r>
                    </a:p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tabLst>
                          <a:tab pos="0" algn="l"/>
                        </a:tabLst>
                      </a:pPr>
                      <a:r>
                        <a:rPr lang="ru-RU" sz="1800" b="0" i="0" u="none" strike="noStrike" cap="none" spc="-1" dirty="0">
                          <a:solidFill>
                            <a:srgbClr val="000000"/>
                          </a:solidFill>
                          <a:latin typeface="Proxima Nova" panose="02000506030000020004" pitchFamily="50" charset="0"/>
                          <a:ea typeface="+mn-ea"/>
                          <a:cs typeface="+mn-cs"/>
                          <a:sym typeface="Arial"/>
                        </a:rPr>
                        <a:t>Решать</a:t>
                      </a:r>
                      <a:r>
                        <a:rPr lang="ru-RU" sz="1800" b="0" i="0" u="none" strike="noStrike" cap="none" spc="-1" dirty="0">
                          <a:solidFill>
                            <a:srgbClr val="000000"/>
                          </a:solidFill>
                          <a:latin typeface="Proxima Nova Rg" panose="02000506030000020004" pitchFamily="2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ru-RU" sz="1800" b="0" i="0" u="none" strike="noStrike" cap="none" spc="-1" dirty="0">
                          <a:solidFill>
                            <a:srgbClr val="000000"/>
                          </a:solidFill>
                          <a:latin typeface="Proxima Nova" panose="02000506030000020004" pitchFamily="50" charset="0"/>
                          <a:ea typeface="+mn-ea"/>
                          <a:cs typeface="+mn-cs"/>
                          <a:sym typeface="Arial"/>
                        </a:rPr>
                        <a:t>практико-ориентированные задачи </a:t>
                      </a:r>
                      <a:r>
                        <a:rPr lang="ru-RU" sz="1800" b="0" i="0" u="none" strike="noStrike" cap="none" spc="-1" dirty="0">
                          <a:solidFill>
                            <a:srgbClr val="000000"/>
                          </a:solidFill>
                          <a:latin typeface="Proxima Nova Rg" panose="02000506030000020004" pitchFamily="2" charset="0"/>
                          <a:ea typeface="+mn-ea"/>
                          <a:cs typeface="+mn-cs"/>
                          <a:sym typeface="Arial"/>
                        </a:rPr>
                        <a:t>на дроби, проценты, прямую и обратную пропорциональности, пропорции</a:t>
                      </a:r>
                    </a:p>
                  </a:txBody>
                  <a:tcPr>
                    <a:lnL w="1224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4472C4"/>
                      </a:solidFill>
                    </a:lnR>
                    <a:lnT w="1224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>
                        <a:alpha val="20000"/>
                      </a:srgb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tabLst>
                          <a:tab pos="0" algn="l"/>
                        </a:tabLst>
                      </a:pPr>
                      <a:r>
                        <a:rPr lang="ru-RU" sz="1800" b="0" i="0" u="none" strike="noStrike" cap="none" spc="-1" dirty="0">
                          <a:solidFill>
                            <a:srgbClr val="000000"/>
                          </a:solidFill>
                          <a:latin typeface="Proxima Nova Rg" panose="02000506030000020004" pitchFamily="2" charset="0"/>
                          <a:ea typeface="+mn-ea"/>
                          <a:cs typeface="+mn-cs"/>
                          <a:sym typeface="Arial"/>
                        </a:rPr>
                        <a:t>Вычислять проценты при решении задач </a:t>
                      </a:r>
                      <a:r>
                        <a:rPr lang="ru-RU" sz="1800" b="0" i="0" u="none" strike="noStrike" cap="none" spc="-1" dirty="0">
                          <a:solidFill>
                            <a:srgbClr val="000000"/>
                          </a:solidFill>
                          <a:latin typeface="Proxima Nova" panose="02000506030000020004" pitchFamily="50" charset="0"/>
                          <a:ea typeface="+mn-ea"/>
                          <a:cs typeface="+mn-cs"/>
                          <a:sym typeface="Arial"/>
                        </a:rPr>
                        <a:t>в сфере личных и семейных финансов, доходы по депозитам, платежи по кредитам</a:t>
                      </a:r>
                    </a:p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tabLst>
                          <a:tab pos="0" algn="l"/>
                        </a:tabLst>
                      </a:pPr>
                      <a:endParaRPr lang="ru-RU" sz="1800" b="0" i="0" u="none" strike="noStrike" cap="none" spc="-1" dirty="0">
                        <a:solidFill>
                          <a:srgbClr val="000000"/>
                        </a:solidFill>
                        <a:latin typeface="Proxima Nova" panose="02000506030000020004" pitchFamily="50" charset="0"/>
                        <a:ea typeface="+mn-ea"/>
                        <a:cs typeface="+mn-cs"/>
                        <a:sym typeface="Arial"/>
                      </a:endParaRPr>
                    </a:p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tabLst>
                          <a:tab pos="0" algn="l"/>
                        </a:tabLst>
                      </a:pPr>
                      <a:r>
                        <a:rPr lang="ru-RU" sz="1800" b="0" i="0" u="none" strike="noStrike" cap="none" spc="-1" dirty="0">
                          <a:solidFill>
                            <a:srgbClr val="000000"/>
                          </a:solidFill>
                          <a:latin typeface="Proxima Nova" panose="02000506030000020004" pitchFamily="50" charset="0"/>
                          <a:ea typeface="+mn-ea"/>
                          <a:cs typeface="+mn-cs"/>
                          <a:sym typeface="Arial"/>
                        </a:rPr>
                        <a:t>Умение решать задачи на расчет налогов, налоговых вычетов. </a:t>
                      </a:r>
                    </a:p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ru-RU" sz="1600" b="0" strike="noStrike" spc="-1" dirty="0"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4472C4"/>
                      </a:solidFill>
                    </a:lnL>
                    <a:lnR w="12240">
                      <a:solidFill>
                        <a:srgbClr val="4472C4"/>
                      </a:solidFill>
                    </a:lnR>
                    <a:lnT w="12240">
                      <a:solidFill>
                        <a:srgbClr val="4472C4"/>
                      </a:solidFill>
                    </a:lnT>
                    <a:lnB w="12240">
                      <a:solidFill>
                        <a:srgbClr val="4472C4"/>
                      </a:solidFill>
                    </a:lnB>
                    <a:solidFill>
                      <a:srgbClr val="4472C4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9848">
                <a:tc gridSpan="3"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tabLst>
                          <a:tab pos="0" algn="l"/>
                        </a:tabLst>
                      </a:pPr>
                      <a:r>
                        <a:rPr lang="ru-RU" sz="2400" b="0" i="0" u="none" strike="noStrike" cap="none" spc="-1" dirty="0">
                          <a:solidFill>
                            <a:srgbClr val="E6175A"/>
                          </a:solidFill>
                          <a:latin typeface="Proxima Nova" panose="02000506030000020004" pitchFamily="50" charset="0"/>
                          <a:ea typeface="+mn-ea"/>
                          <a:cs typeface="+mn-cs"/>
                          <a:sym typeface="Arial"/>
                        </a:rPr>
                        <a:t>8 КЛАСС</a:t>
                      </a:r>
                    </a:p>
                  </a:txBody>
                  <a:tcPr anchor="ctr">
                    <a:lnL w="12240">
                      <a:solidFill>
                        <a:srgbClr val="4472C4"/>
                      </a:solidFill>
                    </a:lnL>
                    <a:lnR w="12240">
                      <a:solidFill>
                        <a:srgbClr val="4472C4"/>
                      </a:solidFill>
                    </a:lnR>
                    <a:lnT w="12240">
                      <a:solidFill>
                        <a:srgbClr val="4472C4"/>
                      </a:solidFill>
                    </a:lnT>
                    <a:lnB w="12240">
                      <a:solidFill>
                        <a:srgbClr val="4472C4"/>
                      </a:solidFill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lnL w="1224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24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35491"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tabLst>
                          <a:tab pos="0" algn="l"/>
                        </a:tabLst>
                      </a:pPr>
                      <a:r>
                        <a:rPr lang="ru-RU" sz="1800" b="0" i="0" u="none" strike="noStrike" cap="none" spc="-1" dirty="0">
                          <a:solidFill>
                            <a:srgbClr val="000000"/>
                          </a:solidFill>
                          <a:latin typeface="Proxima Nova" panose="02000506030000020004" pitchFamily="50" charset="0"/>
                          <a:ea typeface="+mn-ea"/>
                          <a:cs typeface="+mn-cs"/>
                          <a:sym typeface="Arial"/>
                        </a:rPr>
                        <a:t>Дроби </a:t>
                      </a:r>
                    </a:p>
                  </a:txBody>
                  <a:tcPr anchor="ctr">
                    <a:lnL w="12240">
                      <a:solidFill>
                        <a:srgbClr val="4472C4"/>
                      </a:solidFill>
                    </a:lnL>
                    <a:lnR w="12240">
                      <a:solidFill>
                        <a:srgbClr val="4472C4"/>
                      </a:solidFill>
                    </a:lnR>
                    <a:lnT w="12240">
                      <a:solidFill>
                        <a:srgbClr val="4472C4"/>
                      </a:solidFill>
                    </a:lnT>
                    <a:lnB w="12240">
                      <a:solidFill>
                        <a:srgbClr val="4472C4"/>
                      </a:solidFill>
                    </a:lnB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tabLst>
                          <a:tab pos="0" algn="l"/>
                        </a:tabLst>
                      </a:pPr>
                      <a:r>
                        <a:rPr lang="ru-RU" sz="1800" b="0" i="0" u="none" strike="noStrike" cap="none" spc="-1" dirty="0">
                          <a:solidFill>
                            <a:srgbClr val="000000"/>
                          </a:solidFill>
                          <a:latin typeface="Proxima Nova Rg" panose="02000506030000020004" pitchFamily="2" charset="0"/>
                          <a:ea typeface="+mn-ea"/>
                          <a:cs typeface="+mn-cs"/>
                          <a:sym typeface="Arial"/>
                        </a:rPr>
                        <a:t>Понятие процента. Вычисление процента от величины и величины по её проценту. Решение текстовых задач, содержащих дроби и проценты</a:t>
                      </a:r>
                    </a:p>
                  </a:txBody>
                  <a:tcPr anchor="ctr">
                    <a:lnL w="12240">
                      <a:solidFill>
                        <a:srgbClr val="4472C4"/>
                      </a:solidFill>
                    </a:lnL>
                    <a:lnR w="12240">
                      <a:solidFill>
                        <a:srgbClr val="4472C4"/>
                      </a:solidFill>
                    </a:lnR>
                    <a:lnT w="12240">
                      <a:solidFill>
                        <a:srgbClr val="4472C4"/>
                      </a:solidFill>
                    </a:lnT>
                    <a:lnB w="12240">
                      <a:solidFill>
                        <a:srgbClr val="4472C4"/>
                      </a:solidFill>
                    </a:lnB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i="0" u="none" strike="noStrike" cap="none" spc="-1" dirty="0">
                          <a:solidFill>
                            <a:srgbClr val="000000"/>
                          </a:solidFill>
                          <a:latin typeface="Proxima Nova" panose="02000506030000020004" pitchFamily="50" charset="0"/>
                          <a:ea typeface="+mn-ea"/>
                          <a:cs typeface="+mn-cs"/>
                          <a:sym typeface="Arial"/>
                        </a:rPr>
                        <a:t>Объяснять, </a:t>
                      </a:r>
                      <a:r>
                        <a:rPr lang="ru-RU" sz="1800" b="0" i="0" u="none" strike="noStrike" cap="none" spc="-1" dirty="0">
                          <a:solidFill>
                            <a:srgbClr val="000000"/>
                          </a:solidFill>
                          <a:latin typeface="Proxima Nova Rg" panose="02000506030000020004" pitchFamily="2" charset="0"/>
                          <a:ea typeface="+mn-ea"/>
                          <a:cs typeface="+mn-cs"/>
                          <a:sym typeface="Arial"/>
                        </a:rPr>
                        <a:t>что такое процент, употреблять обороты речи со словом «процент». </a:t>
                      </a:r>
                      <a:r>
                        <a:rPr lang="ru-RU" sz="1800" b="0" i="0" u="none" strike="noStrike" cap="none" spc="-1" dirty="0">
                          <a:solidFill>
                            <a:srgbClr val="000000"/>
                          </a:solidFill>
                          <a:latin typeface="Proxima Nova" panose="02000506030000020004" pitchFamily="50" charset="0"/>
                          <a:ea typeface="+mn-ea"/>
                          <a:cs typeface="+mn-cs"/>
                          <a:sym typeface="Arial"/>
                        </a:rPr>
                        <a:t>Выражать</a:t>
                      </a:r>
                      <a:r>
                        <a:rPr lang="ru-RU" sz="1800" b="0" i="0" u="none" strike="noStrike" cap="none" spc="-1" dirty="0">
                          <a:solidFill>
                            <a:srgbClr val="000000"/>
                          </a:solidFill>
                          <a:latin typeface="Proxima Nova Rg" panose="02000506030000020004" pitchFamily="2" charset="0"/>
                          <a:ea typeface="+mn-ea"/>
                          <a:cs typeface="+mn-cs"/>
                          <a:sym typeface="Arial"/>
                        </a:rPr>
                        <a:t> проценты в дробях и дроби в процентах, отношение двух величин в процентах.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i="0" u="none" strike="noStrike" cap="none" spc="-1" dirty="0">
                          <a:solidFill>
                            <a:srgbClr val="000000"/>
                          </a:solidFill>
                          <a:latin typeface="Proxima Nova" panose="02000506030000020004" pitchFamily="50" charset="0"/>
                          <a:ea typeface="+mn-ea"/>
                          <a:cs typeface="+mn-cs"/>
                          <a:sym typeface="Arial"/>
                        </a:rPr>
                        <a:t>Вычислять</a:t>
                      </a:r>
                      <a:r>
                        <a:rPr lang="ru-RU" sz="1800" b="0" i="0" u="none" strike="noStrike" cap="none" spc="-1" dirty="0">
                          <a:solidFill>
                            <a:srgbClr val="000000"/>
                          </a:solidFill>
                          <a:latin typeface="Proxima Nova Rg" panose="02000506030000020004" pitchFamily="2" charset="0"/>
                          <a:ea typeface="+mn-ea"/>
                          <a:cs typeface="+mn-cs"/>
                          <a:sym typeface="Arial"/>
                        </a:rPr>
                        <a:t> процент от числа и число по его проценту. </a:t>
                      </a:r>
                    </a:p>
                  </a:txBody>
                  <a:tcPr anchor="ctr">
                    <a:lnL w="1224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4472C4"/>
                      </a:solidFill>
                    </a:lnR>
                    <a:lnB w="12240">
                      <a:solidFill>
                        <a:srgbClr val="4472C4"/>
                      </a:solidFill>
                    </a:lnB>
                    <a:solidFill>
                      <a:srgbClr val="4472C4">
                        <a:alpha val="2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32595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" name="Таблица 14"/>
          <p:cNvGraphicFramePr/>
          <p:nvPr/>
        </p:nvGraphicFramePr>
        <p:xfrm>
          <a:off x="1649798" y="2049111"/>
          <a:ext cx="16277823" cy="6969171"/>
        </p:xfrm>
        <a:graphic>
          <a:graphicData uri="http://schemas.openxmlformats.org/drawingml/2006/table">
            <a:tbl>
              <a:tblPr/>
              <a:tblGrid>
                <a:gridCol w="31096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205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476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3673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2800" b="1" strike="noStrike" spc="-1">
                          <a:solidFill>
                            <a:srgbClr val="FF0000"/>
                          </a:solidFill>
                          <a:latin typeface="PT Sans"/>
                        </a:rPr>
                        <a:t>Примерная рабочая программа (ИСРО РАО)</a:t>
                      </a:r>
                      <a:endParaRPr lang="ru-RU" sz="2800" b="0" strike="noStrike" spc="-1">
                        <a:latin typeface="Arial"/>
                      </a:endParaRPr>
                    </a:p>
                  </a:txBody>
                  <a:tcPr marL="142292" marR="142292" marT="71146" marB="71146">
                    <a:lnL w="12240">
                      <a:solidFill>
                        <a:srgbClr val="4472C4"/>
                      </a:solidFill>
                    </a:lnL>
                    <a:lnR w="12240">
                      <a:solidFill>
                        <a:srgbClr val="4472C4"/>
                      </a:solidFill>
                    </a:lnR>
                    <a:lnT w="12240">
                      <a:solidFill>
                        <a:srgbClr val="4472C4"/>
                      </a:solidFill>
                    </a:lnT>
                    <a:lnB w="25200">
                      <a:solidFill>
                        <a:srgbClr val="4472C4"/>
                      </a:solidFill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3673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800" b="1" strike="noStrike" spc="-1">
                          <a:solidFill>
                            <a:srgbClr val="FF0000"/>
                          </a:solidFill>
                          <a:latin typeface="PT Sans"/>
                        </a:rPr>
                        <a:t>9 КЛАСС</a:t>
                      </a:r>
                      <a:endParaRPr lang="ru-RU" sz="2800" b="0" strike="noStrike" spc="-1">
                        <a:latin typeface="Arial"/>
                      </a:endParaRPr>
                    </a:p>
                  </a:txBody>
                  <a:tcPr marL="142292" marR="142292" marT="71146" marB="71146">
                    <a:lnL w="12240">
                      <a:solidFill>
                        <a:srgbClr val="4472C4"/>
                      </a:solidFill>
                    </a:lnL>
                    <a:lnR w="12240">
                      <a:solidFill>
                        <a:srgbClr val="4472C4"/>
                      </a:solidFill>
                    </a:lnR>
                    <a:lnT w="252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4472C4"/>
                      </a:solidFill>
                    </a:lnB>
                    <a:solidFill>
                      <a:srgbClr val="4472C4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653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2500" b="1" strike="noStrike" spc="-1">
                          <a:solidFill>
                            <a:srgbClr val="000000"/>
                          </a:solidFill>
                          <a:latin typeface="PT Sans"/>
                        </a:rPr>
                        <a:t>Тема раздела</a:t>
                      </a:r>
                      <a:endParaRPr lang="ru-RU" sz="2500" b="0" strike="noStrike" spc="-1">
                        <a:latin typeface="Arial"/>
                      </a:endParaRPr>
                    </a:p>
                  </a:txBody>
                  <a:tcPr marL="142292" marR="142292" marT="71146" marB="71146">
                    <a:lnL w="12240">
                      <a:solidFill>
                        <a:srgbClr val="4472C4"/>
                      </a:solidFill>
                    </a:lnL>
                    <a:lnR w="12240">
                      <a:solidFill>
                        <a:srgbClr val="4472C4"/>
                      </a:solidFill>
                    </a:lnR>
                    <a:lnT w="12240">
                      <a:solidFill>
                        <a:srgbClr val="4472C4"/>
                      </a:solidFill>
                    </a:lnT>
                    <a:lnB w="12240">
                      <a:solidFill>
                        <a:srgbClr val="4472C4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2500" b="1" strike="noStrike" spc="-1">
                          <a:solidFill>
                            <a:srgbClr val="000000"/>
                          </a:solidFill>
                          <a:latin typeface="PT Sans"/>
                        </a:rPr>
                        <a:t>Программное содержание</a:t>
                      </a:r>
                      <a:endParaRPr lang="ru-RU" sz="2500" b="0" strike="noStrike" spc="-1">
                        <a:latin typeface="Arial"/>
                      </a:endParaRPr>
                    </a:p>
                  </a:txBody>
                  <a:tcPr marL="142292" marR="142292" marT="71146" marB="71146">
                    <a:lnL w="12240">
                      <a:solidFill>
                        <a:srgbClr val="4472C4"/>
                      </a:solidFill>
                    </a:lnL>
                    <a:lnR w="12240">
                      <a:solidFill>
                        <a:srgbClr val="4472C4"/>
                      </a:solidFill>
                    </a:lnR>
                    <a:lnT w="12240">
                      <a:solidFill>
                        <a:srgbClr val="4472C4"/>
                      </a:solidFill>
                    </a:lnT>
                    <a:lnB w="12240">
                      <a:solidFill>
                        <a:srgbClr val="4472C4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2500" b="1" strike="noStrike" spc="-1">
                          <a:solidFill>
                            <a:srgbClr val="000000"/>
                          </a:solidFill>
                          <a:latin typeface="PT Sans"/>
                        </a:rPr>
                        <a:t>Предметные результаты </a:t>
                      </a:r>
                      <a:endParaRPr lang="ru-RU" sz="2500" b="0" strike="noStrike" spc="-1">
                        <a:latin typeface="Arial"/>
                      </a:endParaRPr>
                    </a:p>
                  </a:txBody>
                  <a:tcPr marL="142292" marR="142292" marT="71146" marB="71146">
                    <a:lnL w="12240">
                      <a:solidFill>
                        <a:srgbClr val="4472C4"/>
                      </a:solidFill>
                    </a:lnL>
                    <a:lnR w="12240">
                      <a:solidFill>
                        <a:srgbClr val="4472C4"/>
                      </a:solidFill>
                    </a:lnR>
                    <a:lnT w="12240">
                      <a:solidFill>
                        <a:srgbClr val="4472C4"/>
                      </a:solidFill>
                    </a:lnT>
                    <a:lnB w="12240">
                      <a:solidFill>
                        <a:srgbClr val="4472C4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7506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5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Глобальная сеть Интернет и стратегии безопасного поведения в ней</a:t>
                      </a:r>
                      <a:endParaRPr lang="ru-RU" sz="2500" b="0" strike="noStrike" spc="-1">
                        <a:latin typeface="Arial"/>
                      </a:endParaRPr>
                    </a:p>
                  </a:txBody>
                  <a:tcPr marL="142292" marR="142292" marT="71146" marB="71146">
                    <a:lnL w="12240">
                      <a:solidFill>
                        <a:srgbClr val="4472C4"/>
                      </a:solidFill>
                    </a:lnL>
                    <a:lnR w="12240">
                      <a:solidFill>
                        <a:srgbClr val="4472C4"/>
                      </a:solidFill>
                    </a:lnR>
                    <a:lnT w="12240">
                      <a:solidFill>
                        <a:srgbClr val="4472C4"/>
                      </a:solidFill>
                    </a:lnT>
                    <a:lnB w="12240">
                      <a:solidFill>
                        <a:srgbClr val="4472C4"/>
                      </a:solidFill>
                    </a:lnB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5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Понятие об информационной безопасности. Угрозы информационной безопасности при работе в глобальной сети и методы противодействия им. </a:t>
                      </a:r>
                      <a:r>
                        <a:rPr lang="ru-RU" sz="25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Правила безопасной аутентификации. Защита личной информации в сети Интернет. Безопасные стратегии поведения в сети Интернет. </a:t>
                      </a:r>
                      <a:r>
                        <a:rPr lang="ru-RU" sz="25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Предупреждение вовлечения в деструктивные и криминальные формы сетевой активности (кибербуллинг, </a:t>
                      </a:r>
                      <a:r>
                        <a:rPr lang="ru-RU" sz="25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фишинг и др</a:t>
                      </a:r>
                      <a:r>
                        <a:rPr lang="ru-RU" sz="25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.).</a:t>
                      </a:r>
                      <a:endParaRPr lang="ru-RU" sz="2500" b="0" strike="noStrike" spc="-1">
                        <a:latin typeface="Arial"/>
                      </a:endParaRPr>
                    </a:p>
                  </a:txBody>
                  <a:tcPr marL="142292" marR="142292" marT="71146" marB="71146">
                    <a:lnL w="12240">
                      <a:solidFill>
                        <a:srgbClr val="4472C4"/>
                      </a:solidFill>
                    </a:lnL>
                    <a:lnR w="12240">
                      <a:solidFill>
                        <a:srgbClr val="4472C4"/>
                      </a:solidFill>
                    </a:lnR>
                    <a:lnT w="12240">
                      <a:solidFill>
                        <a:srgbClr val="4472C4"/>
                      </a:solidFill>
                    </a:lnT>
                    <a:lnB w="12240">
                      <a:solidFill>
                        <a:srgbClr val="4472C4"/>
                      </a:solidFill>
                    </a:lnB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25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Распознавать </a:t>
                      </a:r>
                      <a:r>
                        <a:rPr lang="ru-RU" sz="25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потенциальные угрозы и вредные воздействия, связанные с информационными и коммуникационными технологиями, оценивать предлагаемые пути их устранения</a:t>
                      </a:r>
                      <a:endParaRPr lang="ru-RU" sz="2500" b="0" strike="noStrike" spc="-1">
                        <a:latin typeface="Arial"/>
                      </a:endParaRPr>
                    </a:p>
                  </a:txBody>
                  <a:tcPr marL="142292" marR="142292" marT="71146" marB="71146">
                    <a:lnL w="12240">
                      <a:solidFill>
                        <a:srgbClr val="4472C4"/>
                      </a:solidFill>
                    </a:lnL>
                    <a:lnR w="12240">
                      <a:solidFill>
                        <a:srgbClr val="4472C4"/>
                      </a:solidFill>
                    </a:lnR>
                    <a:lnT w="12240">
                      <a:solidFill>
                        <a:srgbClr val="4472C4"/>
                      </a:solidFill>
                    </a:lnT>
                    <a:lnB w="12240">
                      <a:solidFill>
                        <a:srgbClr val="4472C4"/>
                      </a:solidFill>
                    </a:lnB>
                    <a:solidFill>
                      <a:srgbClr val="4472C4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36" name="TextBox 15"/>
          <p:cNvSpPr/>
          <p:nvPr/>
        </p:nvSpPr>
        <p:spPr>
          <a:xfrm>
            <a:off x="2497945" y="370742"/>
            <a:ext cx="9488721" cy="71619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0051" tIns="70025" rIns="140051" bIns="70025">
            <a:spAutoFit/>
          </a:bodyPr>
          <a:lstStyle/>
          <a:p>
            <a:pPr>
              <a:lnSpc>
                <a:spcPct val="100000"/>
              </a:lnSpc>
            </a:pPr>
            <a:r>
              <a:rPr lang="ru-RU" sz="3735" b="1" spc="-2">
                <a:solidFill>
                  <a:srgbClr val="002060"/>
                </a:solidFill>
                <a:latin typeface="PT Sans"/>
                <a:ea typeface="DejaVu Sans"/>
              </a:rPr>
              <a:t>«Информатика" </a:t>
            </a:r>
            <a:endParaRPr lang="ru-RU" sz="3735" spc="-2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21414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/>
          <p:nvPr/>
        </p:nvSpPr>
        <p:spPr>
          <a:xfrm>
            <a:off x="929869" y="1275801"/>
            <a:ext cx="17852803" cy="75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4000" strike="noStrike" spc="-1" dirty="0">
                <a:solidFill>
                  <a:schemeClr val="tx1"/>
                </a:solidFill>
                <a:latin typeface="Proxima Nova" panose="02000506030000020004" pitchFamily="50" charset="0"/>
                <a:ea typeface="DejaVu Sans"/>
              </a:rPr>
              <a:t>Основное общее образование</a:t>
            </a:r>
            <a:endParaRPr lang="ru-RU" sz="4000" strike="noStrike" spc="-1" dirty="0">
              <a:solidFill>
                <a:schemeClr val="tx1"/>
              </a:solidFill>
              <a:latin typeface="Proxima Nova" panose="02000506030000020004" pitchFamily="50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D09FB9C-430D-40BC-9357-CC2C377BDA6B}"/>
              </a:ext>
            </a:extLst>
          </p:cNvPr>
          <p:cNvSpPr txBox="1"/>
          <p:nvPr/>
        </p:nvSpPr>
        <p:spPr>
          <a:xfrm>
            <a:off x="691871" y="2754265"/>
            <a:ext cx="17852803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800" b="0" strike="noStrike" spc="-1" dirty="0">
                <a:solidFill>
                  <a:srgbClr val="333333"/>
                </a:solidFill>
                <a:latin typeface="Proxima Nova Rg" panose="02000506030000020004" pitchFamily="2" charset="0"/>
                <a:ea typeface="DejaVu Sans"/>
              </a:rPr>
              <a:t>45.6. Предметные результаты по предметной области </a:t>
            </a:r>
            <a:r>
              <a:rPr lang="ru-RU" sz="2800" strike="noStrike" spc="-1" dirty="0">
                <a:solidFill>
                  <a:srgbClr val="F07D00"/>
                </a:solidFill>
                <a:latin typeface="Proxima Nova" panose="02000506030000020004" pitchFamily="50" charset="0"/>
                <a:ea typeface="DejaVu Sans"/>
              </a:rPr>
              <a:t>«Общественно-научные предметы» </a:t>
            </a:r>
            <a:r>
              <a:rPr lang="ru-RU" sz="2800" b="0" strike="noStrike" spc="-1" dirty="0">
                <a:solidFill>
                  <a:srgbClr val="333333"/>
                </a:solidFill>
                <a:latin typeface="Proxima Nova Rg" panose="02000506030000020004" pitchFamily="2" charset="0"/>
                <a:ea typeface="DejaVu Sans"/>
              </a:rPr>
              <a:t>должны обеспечивать:</a:t>
            </a:r>
            <a:endParaRPr lang="ru-RU" sz="2800" b="0" strike="noStrike" spc="-1" dirty="0">
              <a:latin typeface="Proxima Nova Rg" panose="02000506030000020004" pitchFamily="2" charset="0"/>
            </a:endParaRPr>
          </a:p>
          <a:p>
            <a:pPr algn="just">
              <a:lnSpc>
                <a:spcPct val="100000"/>
              </a:lnSpc>
            </a:pPr>
            <a:r>
              <a:rPr lang="ru-RU" sz="2800" b="0" strike="noStrike" spc="-1" dirty="0">
                <a:solidFill>
                  <a:srgbClr val="333333"/>
                </a:solidFill>
                <a:latin typeface="Proxima Nova Rg" panose="02000506030000020004" pitchFamily="2" charset="0"/>
                <a:ea typeface="DejaVu Sans"/>
              </a:rPr>
              <a:t>45.6.2. По учебному </a:t>
            </a:r>
            <a:r>
              <a:rPr lang="ru-RU" sz="2800" b="0" strike="noStrike" spc="-1" dirty="0">
                <a:solidFill>
                  <a:srgbClr val="F07D00"/>
                </a:solidFill>
                <a:latin typeface="Proxima Nova" panose="02000506030000020004" pitchFamily="50" charset="0"/>
                <a:ea typeface="DejaVu Sans"/>
              </a:rPr>
              <a:t>предмету </a:t>
            </a:r>
            <a:r>
              <a:rPr lang="ru-RU" sz="2800" b="1" strike="noStrike" spc="-1" dirty="0">
                <a:solidFill>
                  <a:srgbClr val="F07D00"/>
                </a:solidFill>
                <a:latin typeface="Proxima Nova" panose="02000506030000020004" pitchFamily="50" charset="0"/>
                <a:ea typeface="DejaVu Sans"/>
              </a:rPr>
              <a:t>«Обществознание»:</a:t>
            </a:r>
            <a:endParaRPr lang="en-US" sz="2800" spc="-1" dirty="0">
              <a:solidFill>
                <a:srgbClr val="F07D00"/>
              </a:solidFill>
              <a:latin typeface="Proxima Nova" panose="02000506030000020004" pitchFamily="50" charset="0"/>
              <a:ea typeface="DejaVu Sans"/>
            </a:endParaRPr>
          </a:p>
          <a:p>
            <a:pPr marL="514350" indent="-514350" algn="just">
              <a:lnSpc>
                <a:spcPct val="100000"/>
              </a:lnSpc>
              <a:buFont typeface="+mj-lt"/>
              <a:buAutoNum type="arabicParenR"/>
            </a:pPr>
            <a:r>
              <a:rPr lang="ru-RU" sz="2800" b="0" strike="noStrike" spc="-1" dirty="0">
                <a:solidFill>
                  <a:srgbClr val="333333"/>
                </a:solidFill>
                <a:latin typeface="Proxima Nova Rg" panose="02000506030000020004" pitchFamily="2" charset="0"/>
                <a:ea typeface="DejaVu Sans"/>
              </a:rPr>
              <a:t> освоение и применение системы знаний о социальных свойствах человека, особенностях его взаимодействия с другими людьми, важности семьи как базового социального института; характерных чертах общества; содержании и значении социальных норм, регулирующих общественные отношения, включая правовые нормы, регулирующие типичные для несовершеннолетнего и членов его семьи общественные отношения (в том числе нормы гражданского, трудового и семейного права, </a:t>
            </a:r>
            <a:r>
              <a:rPr lang="ru-RU" sz="2800" b="1" strike="noStrike" spc="-1" dirty="0">
                <a:solidFill>
                  <a:srgbClr val="F07D00"/>
                </a:solidFill>
                <a:latin typeface="Proxima Nova" panose="02000506030000020004" pitchFamily="50" charset="0"/>
                <a:ea typeface="DejaVu Sans"/>
              </a:rPr>
              <a:t>основы налогового законодательства</a:t>
            </a:r>
            <a:r>
              <a:rPr lang="ru-RU" sz="2800" b="0" strike="noStrike" spc="-1" dirty="0">
                <a:solidFill>
                  <a:srgbClr val="F07D00"/>
                </a:solidFill>
                <a:latin typeface="Proxima Nova" panose="02000506030000020004" pitchFamily="50" charset="0"/>
                <a:ea typeface="DejaVu Sans"/>
              </a:rPr>
              <a:t>); </a:t>
            </a:r>
            <a:r>
              <a:rPr lang="ru-RU" sz="2800" b="1" strike="noStrike" spc="-1" dirty="0">
                <a:solidFill>
                  <a:srgbClr val="F07D00"/>
                </a:solidFill>
                <a:latin typeface="Proxima Nova" panose="02000506030000020004" pitchFamily="50" charset="0"/>
                <a:ea typeface="DejaVu Sans"/>
              </a:rPr>
              <a:t>процессах и явлениях в экономической (в области макро- и микроэкономики),</a:t>
            </a:r>
            <a:r>
              <a:rPr lang="ru-RU" sz="2800" b="0" strike="noStrike" spc="-1" dirty="0">
                <a:solidFill>
                  <a:srgbClr val="F07D00"/>
                </a:solidFill>
                <a:latin typeface="Proxima Nova" panose="02000506030000020004" pitchFamily="50" charset="0"/>
                <a:ea typeface="DejaVu Sans"/>
              </a:rPr>
              <a:t> </a:t>
            </a:r>
            <a:r>
              <a:rPr lang="ru-RU" sz="2800" b="0" strike="noStrike" spc="-1" dirty="0">
                <a:solidFill>
                  <a:srgbClr val="333333"/>
                </a:solidFill>
                <a:latin typeface="Proxima Nova Rg" panose="02000506030000020004" pitchFamily="2" charset="0"/>
                <a:ea typeface="DejaVu Sans"/>
              </a:rPr>
              <a:t>социальной, духовной и политической сферах жизни общества; основах конституционного строя и организации государственной власти в Российской Федерации, правовом статусе гражданина Российской Федерации (в том числе несовершеннолетнего); системе образования в Российской Федерации; </a:t>
            </a:r>
            <a:r>
              <a:rPr lang="ru-RU" sz="2800" b="1" strike="noStrike" spc="-1" dirty="0">
                <a:solidFill>
                  <a:srgbClr val="F07D00"/>
                </a:solidFill>
                <a:latin typeface="Proxima Nova" panose="02000506030000020004" pitchFamily="50" charset="0"/>
                <a:ea typeface="DejaVu Sans"/>
              </a:rPr>
              <a:t>основах государственной бюджетной и денежно-кредитной</a:t>
            </a:r>
            <a:r>
              <a:rPr lang="ru-RU" sz="2800" b="0" strike="noStrike" spc="-1" dirty="0">
                <a:solidFill>
                  <a:srgbClr val="F07D00"/>
                </a:solidFill>
                <a:latin typeface="Proxima Nova" panose="02000506030000020004" pitchFamily="50" charset="0"/>
                <a:ea typeface="DejaVu Sans"/>
              </a:rPr>
              <a:t>, </a:t>
            </a:r>
            <a:r>
              <a:rPr lang="ru-RU" sz="2800" b="0" strike="noStrike" spc="-1" dirty="0">
                <a:solidFill>
                  <a:srgbClr val="333333"/>
                </a:solidFill>
                <a:latin typeface="Proxima Nova Rg" panose="02000506030000020004" pitchFamily="2" charset="0"/>
                <a:ea typeface="DejaVu Sans"/>
              </a:rPr>
              <a:t>социальной политики, политики в сфере культуры и образования, противодействии коррупции в Российской Федерации, обеспечении безопасности личности, общества и государства, в том числе от терроризма  </a:t>
            </a:r>
            <a:endParaRPr lang="ru-RU" sz="2800" b="0" strike="noStrike" spc="-1" dirty="0">
              <a:latin typeface="Proxima Nova Rg" panose="02000506030000020004" pitchFamily="2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05A9D57-AC79-4F29-93DA-8B7251E47870}"/>
              </a:ext>
            </a:extLst>
          </p:cNvPr>
          <p:cNvSpPr/>
          <p:nvPr/>
        </p:nvSpPr>
        <p:spPr>
          <a:xfrm>
            <a:off x="18544674" y="10090484"/>
            <a:ext cx="427539" cy="385011"/>
          </a:xfrm>
          <a:prstGeom prst="rect">
            <a:avLst/>
          </a:prstGeom>
          <a:solidFill>
            <a:srgbClr val="26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Google Shape;107;p3"/>
          <p:cNvSpPr txBox="1">
            <a:spLocks noGrp="1"/>
          </p:cNvSpPr>
          <p:nvPr>
            <p:ph type="sldNum" idx="4294967295"/>
          </p:nvPr>
        </p:nvSpPr>
        <p:spPr>
          <a:xfrm>
            <a:off x="18127776" y="10090484"/>
            <a:ext cx="773113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Proxima Nova Rg" panose="02000506030000020004" pitchFamily="2" charset="0"/>
              </a:rPr>
              <a:t>14</a:t>
            </a:r>
            <a:endParaRPr b="1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7873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/>
          <p:nvPr/>
        </p:nvSpPr>
        <p:spPr>
          <a:xfrm>
            <a:off x="929869" y="1275801"/>
            <a:ext cx="17852803" cy="75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4000" strike="noStrike" spc="-1" dirty="0">
                <a:solidFill>
                  <a:schemeClr val="tx1"/>
                </a:solidFill>
                <a:latin typeface="Proxima Nova" panose="02000506030000020004" pitchFamily="50" charset="0"/>
                <a:ea typeface="DejaVu Sans"/>
              </a:rPr>
              <a:t>Основное общее образование</a:t>
            </a:r>
            <a:endParaRPr lang="ru-RU" sz="4000" strike="noStrike" spc="-1" dirty="0">
              <a:solidFill>
                <a:schemeClr val="tx1"/>
              </a:solidFill>
              <a:latin typeface="Proxima Nova" panose="02000506030000020004" pitchFamily="50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D09FB9C-430D-40BC-9357-CC2C377BDA6B}"/>
              </a:ext>
            </a:extLst>
          </p:cNvPr>
          <p:cNvSpPr txBox="1"/>
          <p:nvPr/>
        </p:nvSpPr>
        <p:spPr>
          <a:xfrm>
            <a:off x="691871" y="2754265"/>
            <a:ext cx="17852803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tabLst>
                <a:tab pos="1695600" algn="l"/>
              </a:tabLst>
            </a:pPr>
            <a:r>
              <a:rPr lang="ru-RU" sz="2800" strike="noStrike" spc="-1" dirty="0">
                <a:solidFill>
                  <a:srgbClr val="333333"/>
                </a:solidFill>
                <a:latin typeface="Proxima Nova Rg" panose="02000506030000020004" pitchFamily="2" charset="0"/>
                <a:ea typeface="DejaVu Sans"/>
              </a:rPr>
              <a:t>45.6.2. По учебному предмету </a:t>
            </a:r>
            <a:r>
              <a:rPr lang="ru-RU" sz="2800" strike="noStrike" spc="-1" dirty="0">
                <a:solidFill>
                  <a:srgbClr val="F07D00"/>
                </a:solidFill>
                <a:latin typeface="Proxima Nova" panose="02000506030000020004" pitchFamily="50" charset="0"/>
                <a:ea typeface="DejaVu Sans"/>
              </a:rPr>
              <a:t>«Обществознание»</a:t>
            </a:r>
            <a:endParaRPr lang="ru-RU" sz="2800" strike="noStrike" spc="-1" dirty="0">
              <a:solidFill>
                <a:srgbClr val="F07D00"/>
              </a:solidFill>
              <a:latin typeface="Proxima Nova" panose="02000506030000020004" pitchFamily="50" charset="0"/>
            </a:endParaRPr>
          </a:p>
          <a:p>
            <a:pPr algn="just">
              <a:lnSpc>
                <a:spcPct val="100000"/>
              </a:lnSpc>
              <a:tabLst>
                <a:tab pos="1695600" algn="l"/>
              </a:tabLst>
            </a:pPr>
            <a:r>
              <a:rPr lang="ru-RU" sz="2800" strike="noStrike" spc="-1" dirty="0">
                <a:solidFill>
                  <a:srgbClr val="333333"/>
                </a:solidFill>
                <a:latin typeface="Proxima Nova Rg" panose="02000506030000020004" pitchFamily="2" charset="0"/>
                <a:ea typeface="DejaVu Sans"/>
              </a:rPr>
              <a:t>6) умение устанавливать и объяснять взаимосвязи социальных объектов, явлений, процессов в различных сферах общественной жизни, их элементов и основных функций, включая взаимодействия общества и природы, человека и общества, сфер общественной жизни, гражданина и государства; </a:t>
            </a:r>
            <a:r>
              <a:rPr lang="ru-RU" sz="2800" strike="noStrike" spc="-1" dirty="0">
                <a:solidFill>
                  <a:srgbClr val="F07D00"/>
                </a:solidFill>
                <a:latin typeface="Proxima Nova" panose="02000506030000020004" pitchFamily="50" charset="0"/>
                <a:ea typeface="DejaVu Sans"/>
              </a:rPr>
              <a:t>связи политических потрясений и социально-экономических кризисов в государстве;</a:t>
            </a:r>
            <a:endParaRPr lang="ru-RU" sz="2800" strike="noStrike" spc="-1" dirty="0">
              <a:solidFill>
                <a:srgbClr val="F07D00"/>
              </a:solidFill>
              <a:latin typeface="Proxima Nova" panose="02000506030000020004" pitchFamily="50" charset="0"/>
            </a:endParaRPr>
          </a:p>
          <a:p>
            <a:pPr algn="just">
              <a:lnSpc>
                <a:spcPct val="100000"/>
              </a:lnSpc>
              <a:tabLst>
                <a:tab pos="1695600" algn="l"/>
              </a:tabLst>
            </a:pPr>
            <a:r>
              <a:rPr lang="ru-RU" sz="2800" strike="noStrike" spc="-1" dirty="0">
                <a:solidFill>
                  <a:srgbClr val="F07D00"/>
                </a:solidFill>
                <a:latin typeface="Proxima Nova" panose="02000506030000020004" pitchFamily="50" charset="0"/>
                <a:ea typeface="DejaVu Sans"/>
              </a:rPr>
              <a:t>12) умение анализировать, обобщать, систематизировать, конкретизировать и критически оценивать социальную информацию, включая экономико-статистическую, из адаптированных источников </a:t>
            </a:r>
            <a:r>
              <a:rPr lang="ru-RU" sz="2800" strike="noStrike" spc="-1" dirty="0">
                <a:solidFill>
                  <a:srgbClr val="333333"/>
                </a:solidFill>
                <a:latin typeface="Proxima Nova Rg" panose="02000506030000020004" pitchFamily="2" charset="0"/>
                <a:ea typeface="DejaVu Sans"/>
              </a:rPr>
              <a:t>(в том числе учебных материалов) </a:t>
            </a:r>
            <a:r>
              <a:rPr lang="ru-RU" sz="2800" strike="noStrike" spc="-1" dirty="0">
                <a:solidFill>
                  <a:srgbClr val="F07D00"/>
                </a:solidFill>
                <a:latin typeface="Proxima Nova" panose="02000506030000020004" pitchFamily="50" charset="0"/>
                <a:ea typeface="DejaVu Sans"/>
              </a:rPr>
              <a:t>и публикаций СМИ, </a:t>
            </a:r>
            <a:r>
              <a:rPr lang="ru-RU" sz="2800" strike="noStrike" spc="-1" dirty="0">
                <a:solidFill>
                  <a:srgbClr val="333333"/>
                </a:solidFill>
                <a:latin typeface="Proxima Nova Rg" panose="02000506030000020004" pitchFamily="2" charset="0"/>
                <a:ea typeface="DejaVu Sans"/>
              </a:rPr>
              <a:t>соотносить ее с собственными знаниями о моральном и правовом регулировании поведения человека, личным социальным опытом; используя обществоведческие знания, формулировать выводы, подкрепляя их аргументами;</a:t>
            </a:r>
            <a:endParaRPr lang="ru-RU" sz="2800" strike="noStrike" spc="-1" dirty="0">
              <a:latin typeface="Proxima Nova Rg" panose="02000506030000020004" pitchFamily="2" charset="0"/>
            </a:endParaRPr>
          </a:p>
          <a:p>
            <a:pPr algn="just">
              <a:lnSpc>
                <a:spcPct val="100000"/>
              </a:lnSpc>
              <a:tabLst>
                <a:tab pos="1695600" algn="l"/>
              </a:tabLst>
            </a:pPr>
            <a:r>
              <a:rPr lang="ru-RU" sz="2800" strike="noStrike" spc="-1" dirty="0">
                <a:solidFill>
                  <a:srgbClr val="F07D00"/>
                </a:solidFill>
                <a:latin typeface="Proxima Nova" panose="02000506030000020004" pitchFamily="50" charset="0"/>
                <a:ea typeface="DejaVu Sans"/>
              </a:rPr>
              <a:t>13) умение оценивать собственные поступки и поведение других людей с точки зрения их </a:t>
            </a:r>
            <a:r>
              <a:rPr lang="ru-RU" sz="2800" strike="noStrike" spc="-1" dirty="0">
                <a:solidFill>
                  <a:srgbClr val="333333"/>
                </a:solidFill>
                <a:latin typeface="Proxima Nova Rg" panose="02000506030000020004" pitchFamily="2" charset="0"/>
                <a:ea typeface="DejaVu Sans"/>
              </a:rPr>
              <a:t>соответствия моральным, правовым и иным видам социальных норм, </a:t>
            </a:r>
            <a:r>
              <a:rPr lang="ru-RU" sz="2800" strike="noStrike" spc="-1" dirty="0">
                <a:solidFill>
                  <a:srgbClr val="F07D00"/>
                </a:solidFill>
                <a:latin typeface="Proxima Nova" panose="02000506030000020004" pitchFamily="50" charset="0"/>
                <a:ea typeface="DejaVu Sans"/>
              </a:rPr>
              <a:t>экономической рациональности (включая вопросы, связанные с личными финансами и предпринимательской деятельностью, для оценки рисков осуществления финансовых мошенничеств, применения недобросовестных практик);</a:t>
            </a:r>
            <a:r>
              <a:rPr lang="ru-RU" sz="2800" strike="noStrike" spc="-1" dirty="0">
                <a:solidFill>
                  <a:srgbClr val="333333"/>
                </a:solidFill>
                <a:latin typeface="Proxima Nova Rg" panose="02000506030000020004" pitchFamily="2" charset="0"/>
                <a:ea typeface="DejaVu Sans"/>
              </a:rPr>
              <a:t> осознание неприемлемости всех форм антиобщественного поведения;</a:t>
            </a:r>
            <a:endParaRPr lang="ru-RU" sz="2800" strike="noStrike" spc="-1" dirty="0">
              <a:latin typeface="Proxima Nova Rg" panose="02000506030000020004" pitchFamily="2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05A9D57-AC79-4F29-93DA-8B7251E47870}"/>
              </a:ext>
            </a:extLst>
          </p:cNvPr>
          <p:cNvSpPr/>
          <p:nvPr/>
        </p:nvSpPr>
        <p:spPr>
          <a:xfrm>
            <a:off x="18544674" y="10090484"/>
            <a:ext cx="427539" cy="385011"/>
          </a:xfrm>
          <a:prstGeom prst="rect">
            <a:avLst/>
          </a:prstGeom>
          <a:solidFill>
            <a:srgbClr val="26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Google Shape;107;p3"/>
          <p:cNvSpPr txBox="1">
            <a:spLocks noGrp="1"/>
          </p:cNvSpPr>
          <p:nvPr>
            <p:ph type="sldNum" idx="4294967295"/>
          </p:nvPr>
        </p:nvSpPr>
        <p:spPr>
          <a:xfrm>
            <a:off x="18127776" y="10090484"/>
            <a:ext cx="773113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Proxima Nova Rg" panose="02000506030000020004" pitchFamily="2" charset="0"/>
              </a:rPr>
              <a:t>15</a:t>
            </a:r>
            <a:endParaRPr b="1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66695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/>
          <p:nvPr/>
        </p:nvSpPr>
        <p:spPr>
          <a:xfrm>
            <a:off x="929869" y="1275801"/>
            <a:ext cx="17852803" cy="75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4000" strike="noStrike" spc="-1" dirty="0">
                <a:solidFill>
                  <a:schemeClr val="tx1"/>
                </a:solidFill>
                <a:latin typeface="Proxima Nova" panose="02000506030000020004" pitchFamily="50" charset="0"/>
                <a:ea typeface="DejaVu Sans"/>
              </a:rPr>
              <a:t>Основное общее образование</a:t>
            </a:r>
            <a:endParaRPr lang="ru-RU" sz="4000" strike="noStrike" spc="-1" dirty="0">
              <a:solidFill>
                <a:schemeClr val="tx1"/>
              </a:solidFill>
              <a:latin typeface="Proxima Nova" panose="02000506030000020004" pitchFamily="50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D09FB9C-430D-40BC-9357-CC2C377BDA6B}"/>
              </a:ext>
            </a:extLst>
          </p:cNvPr>
          <p:cNvSpPr txBox="1"/>
          <p:nvPr/>
        </p:nvSpPr>
        <p:spPr>
          <a:xfrm>
            <a:off x="691871" y="2754265"/>
            <a:ext cx="17852803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tabLst>
                <a:tab pos="1695600" algn="l"/>
              </a:tabLst>
            </a:pPr>
            <a:r>
              <a:rPr lang="ru-RU" sz="2800" strike="noStrike" spc="-1" dirty="0">
                <a:solidFill>
                  <a:srgbClr val="333333"/>
                </a:solidFill>
                <a:latin typeface="Proxima Nova Rg" panose="02000506030000020004" pitchFamily="2" charset="0"/>
                <a:ea typeface="DejaVu Sans"/>
              </a:rPr>
              <a:t>45.6.2. По учебному предмету </a:t>
            </a:r>
            <a:r>
              <a:rPr lang="ru-RU" sz="2800" strike="noStrike" spc="-1" dirty="0">
                <a:solidFill>
                  <a:srgbClr val="F07D00"/>
                </a:solidFill>
                <a:latin typeface="Proxima Nova" panose="02000506030000020004" pitchFamily="50" charset="0"/>
                <a:ea typeface="DejaVu Sans"/>
              </a:rPr>
              <a:t>«Обществознание»</a:t>
            </a:r>
            <a:endParaRPr lang="ru-RU" sz="2800" strike="noStrike" spc="-1" dirty="0">
              <a:solidFill>
                <a:srgbClr val="F07D00"/>
              </a:solidFill>
              <a:latin typeface="Proxima Nova" panose="02000506030000020004" pitchFamily="50" charset="0"/>
            </a:endParaRPr>
          </a:p>
          <a:p>
            <a:pPr algn="just">
              <a:lnSpc>
                <a:spcPct val="100000"/>
              </a:lnSpc>
              <a:tabLst>
                <a:tab pos="1695600" algn="l"/>
              </a:tabLst>
            </a:pPr>
            <a:r>
              <a:rPr lang="ru-RU" sz="2800" strike="noStrike" spc="-1" dirty="0">
                <a:solidFill>
                  <a:srgbClr val="F07D00"/>
                </a:solidFill>
                <a:latin typeface="Proxima Nova" panose="02000506030000020004" pitchFamily="50" charset="0"/>
                <a:ea typeface="DejaVu Sans"/>
              </a:rPr>
              <a:t>14) приобретение опыта использования полученных знаний, включая основы финансовой грамотности, в практической </a:t>
            </a:r>
            <a:r>
              <a:rPr lang="ru-RU" sz="2800" strike="noStrike" spc="-1" dirty="0">
                <a:solidFill>
                  <a:srgbClr val="333333"/>
                </a:solidFill>
                <a:latin typeface="Proxima Nova Rg" panose="02000506030000020004" pitchFamily="2" charset="0"/>
                <a:ea typeface="DejaVu Sans"/>
              </a:rPr>
              <a:t>(включая выполнение проектов индивидуально и в группе) </a:t>
            </a:r>
            <a:r>
              <a:rPr lang="ru-RU" sz="2800" strike="noStrike" spc="-1" dirty="0">
                <a:solidFill>
                  <a:srgbClr val="F07D00"/>
                </a:solidFill>
                <a:latin typeface="Proxima Nova" panose="02000506030000020004" pitchFamily="50" charset="0"/>
                <a:ea typeface="DejaVu Sans"/>
              </a:rPr>
              <a:t>деятельности,</a:t>
            </a:r>
            <a:r>
              <a:rPr lang="ru-RU" sz="2800" strike="noStrike" spc="-1" dirty="0">
                <a:solidFill>
                  <a:srgbClr val="333333"/>
                </a:solidFill>
                <a:latin typeface="Proxima Nova Rg" panose="02000506030000020004" pitchFamily="2" charset="0"/>
                <a:ea typeface="DejaVu Sans"/>
              </a:rPr>
              <a:t> в повседневной жизни </a:t>
            </a:r>
            <a:r>
              <a:rPr lang="ru-RU" sz="2800" strike="noStrike" spc="-1" dirty="0">
                <a:solidFill>
                  <a:srgbClr val="F07D00"/>
                </a:solidFill>
                <a:latin typeface="Proxima Nova" panose="02000506030000020004" pitchFamily="50" charset="0"/>
                <a:ea typeface="DejaVu Sans"/>
              </a:rPr>
              <a:t>для реализации и защиты прав человека и гражданина, прав потребителя (в том числе потребителя финансовых услуг)</a:t>
            </a:r>
            <a:r>
              <a:rPr lang="ru-RU" sz="2800" strike="noStrike" spc="-1" dirty="0">
                <a:solidFill>
                  <a:srgbClr val="333333"/>
                </a:solidFill>
                <a:latin typeface="Proxima Nova Rg" panose="02000506030000020004" pitchFamily="2" charset="0"/>
                <a:ea typeface="DejaVu Sans"/>
              </a:rPr>
              <a:t> и осознанного выполнения гражданских обязанностей; для анализа потребления домашнего хозяйства; </a:t>
            </a:r>
            <a:r>
              <a:rPr lang="ru-RU" sz="2800" strike="noStrike" spc="-1" dirty="0">
                <a:solidFill>
                  <a:srgbClr val="F07D00"/>
                </a:solidFill>
                <a:latin typeface="Proxima Nova" panose="02000506030000020004" pitchFamily="50" charset="0"/>
                <a:ea typeface="DejaVu Sans"/>
              </a:rPr>
              <a:t>для составления личного финансового плана; </a:t>
            </a:r>
            <a:r>
              <a:rPr lang="ru-RU" sz="2800" strike="noStrike" spc="-1" dirty="0">
                <a:solidFill>
                  <a:srgbClr val="333333"/>
                </a:solidFill>
                <a:latin typeface="Proxima Nova Rg" panose="02000506030000020004" pitchFamily="2" charset="0"/>
                <a:ea typeface="DejaVu Sans"/>
              </a:rPr>
              <a:t>для выбора профессии и оценки собственных перспектив в профессиональной сфере; для опыта публичного представления результатов своей деятельности в соответствии с темой и ситуацией общения, особенностями аудитории и регламентом;</a:t>
            </a:r>
            <a:endParaRPr lang="ru-RU" sz="2800" strike="noStrike" spc="-1" dirty="0">
              <a:latin typeface="Proxima Nova Rg" panose="02000506030000020004" pitchFamily="2" charset="0"/>
            </a:endParaRPr>
          </a:p>
          <a:p>
            <a:pPr algn="just">
              <a:lnSpc>
                <a:spcPct val="100000"/>
              </a:lnSpc>
              <a:tabLst>
                <a:tab pos="1695600" algn="l"/>
              </a:tabLst>
            </a:pPr>
            <a:r>
              <a:rPr lang="ru-RU" sz="2800" strike="noStrike" spc="-1" dirty="0">
                <a:solidFill>
                  <a:srgbClr val="F07D00"/>
                </a:solidFill>
                <a:latin typeface="Proxima Nova" panose="02000506030000020004" pitchFamily="50" charset="0"/>
                <a:ea typeface="DejaVu Sans"/>
              </a:rPr>
              <a:t>15) приобретение опыта самостоятельного заполнения формы </a:t>
            </a:r>
            <a:r>
              <a:rPr lang="ru-RU" sz="2800" strike="noStrike" spc="-1" dirty="0">
                <a:solidFill>
                  <a:srgbClr val="333333"/>
                </a:solidFill>
                <a:latin typeface="Proxima Nova Rg" panose="02000506030000020004" pitchFamily="2" charset="0"/>
                <a:ea typeface="DejaVu Sans"/>
              </a:rPr>
              <a:t>(в том числе электронной) и составления простейших документов (заявления, обращения, </a:t>
            </a:r>
            <a:r>
              <a:rPr lang="ru-RU" sz="2800" strike="noStrike" spc="-1" dirty="0">
                <a:solidFill>
                  <a:srgbClr val="F07D00"/>
                </a:solidFill>
                <a:latin typeface="Proxima Nova" panose="02000506030000020004" pitchFamily="50" charset="0"/>
                <a:ea typeface="DejaVu Sans"/>
              </a:rPr>
              <a:t>декларации,</a:t>
            </a:r>
            <a:r>
              <a:rPr lang="ru-RU" sz="2800" strike="noStrike" spc="-1" dirty="0">
                <a:solidFill>
                  <a:srgbClr val="333333"/>
                </a:solidFill>
                <a:latin typeface="Proxima Nova Rg" panose="02000506030000020004" pitchFamily="2" charset="0"/>
                <a:ea typeface="DejaVu Sans"/>
              </a:rPr>
              <a:t> доверенности, </a:t>
            </a:r>
            <a:r>
              <a:rPr lang="ru-RU" sz="2800" strike="noStrike" spc="-1" dirty="0">
                <a:solidFill>
                  <a:srgbClr val="F07D00"/>
                </a:solidFill>
                <a:latin typeface="Proxima Nova" panose="02000506030000020004" pitchFamily="50" charset="0"/>
                <a:ea typeface="DejaVu Sans"/>
              </a:rPr>
              <a:t>личного финансового плана, </a:t>
            </a:r>
            <a:r>
              <a:rPr lang="ru-RU" sz="2800" strike="noStrike" spc="-1" dirty="0">
                <a:solidFill>
                  <a:srgbClr val="333333"/>
                </a:solidFill>
                <a:latin typeface="Proxima Nova Rg" panose="02000506030000020004" pitchFamily="2" charset="0"/>
                <a:ea typeface="DejaVu Sans"/>
              </a:rPr>
              <a:t>резюме);</a:t>
            </a:r>
            <a:endParaRPr lang="ru-RU" sz="2800" strike="noStrike" spc="-1" dirty="0">
              <a:latin typeface="Proxima Nova Rg" panose="02000506030000020004" pitchFamily="2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05A9D57-AC79-4F29-93DA-8B7251E47870}"/>
              </a:ext>
            </a:extLst>
          </p:cNvPr>
          <p:cNvSpPr/>
          <p:nvPr/>
        </p:nvSpPr>
        <p:spPr>
          <a:xfrm>
            <a:off x="18544674" y="10090484"/>
            <a:ext cx="427539" cy="385011"/>
          </a:xfrm>
          <a:prstGeom prst="rect">
            <a:avLst/>
          </a:prstGeom>
          <a:solidFill>
            <a:srgbClr val="26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Google Shape;107;p3"/>
          <p:cNvSpPr txBox="1">
            <a:spLocks noGrp="1"/>
          </p:cNvSpPr>
          <p:nvPr>
            <p:ph type="sldNum" idx="4294967295"/>
          </p:nvPr>
        </p:nvSpPr>
        <p:spPr>
          <a:xfrm>
            <a:off x="18127776" y="10090484"/>
            <a:ext cx="773113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Proxima Nova Rg" panose="02000506030000020004" pitchFamily="2" charset="0"/>
              </a:rPr>
              <a:t>16</a:t>
            </a:r>
            <a:endParaRPr b="1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2922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/>
          <p:nvPr/>
        </p:nvSpPr>
        <p:spPr>
          <a:xfrm>
            <a:off x="929869" y="1275801"/>
            <a:ext cx="17852803" cy="75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4000" spc="-1" dirty="0">
                <a:solidFill>
                  <a:schemeClr val="tx1"/>
                </a:solidFill>
                <a:latin typeface="Proxima Nova" panose="02000506030000020004" pitchFamily="50" charset="0"/>
              </a:rPr>
              <a:t>«Обществознание»</a:t>
            </a:r>
            <a:endParaRPr lang="ru-RU" sz="4000" strike="noStrike" spc="-1" dirty="0">
              <a:solidFill>
                <a:schemeClr val="tx1"/>
              </a:solidFill>
              <a:latin typeface="Proxima Nova" panose="02000506030000020004" pitchFamily="50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05A9D57-AC79-4F29-93DA-8B7251E47870}"/>
              </a:ext>
            </a:extLst>
          </p:cNvPr>
          <p:cNvSpPr/>
          <p:nvPr/>
        </p:nvSpPr>
        <p:spPr>
          <a:xfrm>
            <a:off x="18544674" y="10090484"/>
            <a:ext cx="427539" cy="385011"/>
          </a:xfrm>
          <a:prstGeom prst="rect">
            <a:avLst/>
          </a:prstGeom>
          <a:solidFill>
            <a:srgbClr val="26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Google Shape;107;p3"/>
          <p:cNvSpPr txBox="1">
            <a:spLocks noGrp="1"/>
          </p:cNvSpPr>
          <p:nvPr>
            <p:ph type="sldNum" idx="4294967295"/>
          </p:nvPr>
        </p:nvSpPr>
        <p:spPr>
          <a:xfrm>
            <a:off x="18127776" y="10090484"/>
            <a:ext cx="773113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Proxima Nova Rg" panose="02000506030000020004" pitchFamily="2" charset="0"/>
              </a:rPr>
              <a:t>1</a:t>
            </a:r>
            <a:r>
              <a:rPr lang="ru-RU" b="1" dirty="0">
                <a:solidFill>
                  <a:schemeClr val="bg1"/>
                </a:solidFill>
                <a:latin typeface="Proxima Nova Rg" panose="02000506030000020004" pitchFamily="2" charset="0"/>
              </a:rPr>
              <a:t>7</a:t>
            </a:r>
            <a:endParaRPr b="1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  <p:graphicFrame>
        <p:nvGraphicFramePr>
          <p:cNvPr id="8" name="Таблица 14">
            <a:extLst>
              <a:ext uri="{FF2B5EF4-FFF2-40B4-BE49-F238E27FC236}">
                <a16:creationId xmlns:a16="http://schemas.microsoft.com/office/drawing/2014/main" id="{1DC04278-5BFC-4639-8CFB-65FB4553CE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6798551"/>
              </p:ext>
            </p:extLst>
          </p:nvPr>
        </p:nvGraphicFramePr>
        <p:xfrm>
          <a:off x="929868" y="2412971"/>
          <a:ext cx="17197907" cy="7677512"/>
        </p:xfrm>
        <a:graphic>
          <a:graphicData uri="http://schemas.openxmlformats.org/drawingml/2006/table">
            <a:tbl>
              <a:tblPr/>
              <a:tblGrid>
                <a:gridCol w="32854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380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743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85246">
                <a:tc gridSpan="3"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tabLst>
                          <a:tab pos="0" algn="l"/>
                        </a:tabLst>
                      </a:pPr>
                      <a:r>
                        <a:rPr lang="ru-RU" sz="3000" b="0" i="0" u="none" strike="noStrike" cap="none" spc="-1" dirty="0">
                          <a:solidFill>
                            <a:srgbClr val="E6175A"/>
                          </a:solidFill>
                          <a:latin typeface="Proxima Nova" panose="02000506030000020004" pitchFamily="50" charset="0"/>
                          <a:ea typeface="+mn-ea"/>
                          <a:cs typeface="+mn-cs"/>
                          <a:sym typeface="Arial"/>
                        </a:rPr>
                        <a:t>Примерная рабочая программа (ИСРО РАО)</a:t>
                      </a:r>
                    </a:p>
                  </a:txBody>
                  <a:tcPr anchor="ctr">
                    <a:lnL w="12240">
                      <a:solidFill>
                        <a:srgbClr val="4472C4"/>
                      </a:solidFill>
                    </a:lnL>
                    <a:lnR w="12240">
                      <a:solidFill>
                        <a:srgbClr val="4472C4"/>
                      </a:solidFill>
                    </a:lnR>
                    <a:lnT w="12240">
                      <a:solidFill>
                        <a:srgbClr val="4472C4"/>
                      </a:solidFill>
                    </a:lnT>
                    <a:lnB w="25200">
                      <a:solidFill>
                        <a:srgbClr val="4472C4"/>
                      </a:solidFill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5246">
                <a:tc gridSpan="3"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2400" b="0" i="0" u="none" strike="noStrike" cap="none" spc="-1" dirty="0">
                          <a:solidFill>
                            <a:srgbClr val="E6175A"/>
                          </a:solidFill>
                          <a:latin typeface="Proxima Nova" panose="02000506030000020004" pitchFamily="50" charset="0"/>
                          <a:ea typeface="+mn-ea"/>
                          <a:cs typeface="+mn-cs"/>
                          <a:sym typeface="Arial"/>
                        </a:rPr>
                        <a:t>6 КЛАСС</a:t>
                      </a:r>
                    </a:p>
                  </a:txBody>
                  <a:tcPr anchor="ctr">
                    <a:lnL w="12240">
                      <a:solidFill>
                        <a:srgbClr val="4472C4"/>
                      </a:solidFill>
                    </a:lnL>
                    <a:lnR w="12240">
                      <a:solidFill>
                        <a:srgbClr val="4472C4"/>
                      </a:solidFill>
                    </a:lnR>
                    <a:lnT w="252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4472C4"/>
                      </a:solidFill>
                    </a:lnB>
                    <a:solidFill>
                      <a:srgbClr val="4472C4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7954"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tabLst>
                          <a:tab pos="0" algn="l"/>
                        </a:tabLst>
                      </a:pPr>
                      <a:r>
                        <a:rPr lang="ru-RU" sz="1800" b="0" i="0" u="none" strike="noStrike" cap="none" spc="-1" dirty="0">
                          <a:solidFill>
                            <a:srgbClr val="000000"/>
                          </a:solidFill>
                          <a:latin typeface="Proxima Nova" panose="02000506030000020004" pitchFamily="50" charset="0"/>
                          <a:ea typeface="+mn-ea"/>
                          <a:cs typeface="+mn-cs"/>
                          <a:sym typeface="Arial"/>
                        </a:rPr>
                        <a:t>Тема раздела</a:t>
                      </a:r>
                    </a:p>
                  </a:txBody>
                  <a:tcPr anchor="ctr">
                    <a:lnL w="12240">
                      <a:solidFill>
                        <a:srgbClr val="4472C4"/>
                      </a:solidFill>
                    </a:lnL>
                    <a:lnR w="12240">
                      <a:solidFill>
                        <a:srgbClr val="4472C4"/>
                      </a:solidFill>
                    </a:lnR>
                    <a:lnT w="12240">
                      <a:solidFill>
                        <a:srgbClr val="4472C4"/>
                      </a:solidFill>
                    </a:lnT>
                    <a:lnB w="12240">
                      <a:solidFill>
                        <a:srgbClr val="4472C4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tabLst>
                          <a:tab pos="0" algn="l"/>
                        </a:tabLst>
                      </a:pPr>
                      <a:r>
                        <a:rPr lang="ru-RU" sz="1800" b="0" i="0" u="none" strike="noStrike" cap="none" spc="-1" dirty="0">
                          <a:solidFill>
                            <a:srgbClr val="000000"/>
                          </a:solidFill>
                          <a:latin typeface="Proxima Nova" panose="02000506030000020004" pitchFamily="50" charset="0"/>
                          <a:ea typeface="+mn-ea"/>
                          <a:cs typeface="+mn-cs"/>
                          <a:sym typeface="Arial"/>
                        </a:rPr>
                        <a:t>Программное содержание</a:t>
                      </a:r>
                    </a:p>
                  </a:txBody>
                  <a:tcPr anchor="ctr">
                    <a:lnL w="12240">
                      <a:solidFill>
                        <a:srgbClr val="4472C4"/>
                      </a:solidFill>
                    </a:lnL>
                    <a:lnR w="12240">
                      <a:solidFill>
                        <a:srgbClr val="4472C4"/>
                      </a:solidFill>
                    </a:lnR>
                    <a:lnT w="12240">
                      <a:solidFill>
                        <a:srgbClr val="4472C4"/>
                      </a:solidFill>
                    </a:lnT>
                    <a:lnB w="12240">
                      <a:solidFill>
                        <a:srgbClr val="4472C4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tabLst>
                          <a:tab pos="0" algn="l"/>
                        </a:tabLst>
                      </a:pPr>
                      <a:r>
                        <a:rPr lang="ru-RU" sz="1800" b="0" i="0" u="none" strike="noStrike" cap="none" spc="-1" dirty="0">
                          <a:solidFill>
                            <a:srgbClr val="000000"/>
                          </a:solidFill>
                          <a:latin typeface="Proxima Nova" panose="02000506030000020004" pitchFamily="50" charset="0"/>
                          <a:ea typeface="+mn-ea"/>
                          <a:cs typeface="+mn-cs"/>
                          <a:sym typeface="Arial"/>
                        </a:rPr>
                        <a:t>Предметные результаты </a:t>
                      </a:r>
                    </a:p>
                  </a:txBody>
                  <a:tcPr anchor="ctr">
                    <a:lnL w="12240">
                      <a:solidFill>
                        <a:srgbClr val="4472C4"/>
                      </a:solidFill>
                    </a:lnL>
                    <a:lnR w="12240">
                      <a:solidFill>
                        <a:srgbClr val="4472C4"/>
                      </a:solidFill>
                    </a:lnR>
                    <a:lnT w="12240">
                      <a:solidFill>
                        <a:srgbClr val="4472C4"/>
                      </a:solidFill>
                    </a:lnT>
                    <a:lnB w="12240">
                      <a:solidFill>
                        <a:srgbClr val="4472C4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79066"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tabLst>
                          <a:tab pos="0" algn="l"/>
                        </a:tabLst>
                      </a:pPr>
                      <a:r>
                        <a:rPr lang="ru-RU" sz="2000" b="0" i="0" u="none" strike="noStrike" cap="none" spc="-1" dirty="0">
                          <a:solidFill>
                            <a:srgbClr val="000000"/>
                          </a:solidFill>
                          <a:latin typeface="Proxima Nova Rg" panose="02000506030000020004" pitchFamily="2" charset="0"/>
                          <a:ea typeface="+mn-ea"/>
                          <a:cs typeface="+mn-cs"/>
                          <a:sym typeface="Arial"/>
                        </a:rPr>
                        <a:t>Роль экономики в жизни общества.</a:t>
                      </a:r>
                    </a:p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tabLst>
                          <a:tab pos="0" algn="l"/>
                        </a:tabLst>
                      </a:pPr>
                      <a:r>
                        <a:rPr lang="ru-RU" sz="2000" b="0" i="0" u="none" strike="noStrike" cap="none" spc="-1" dirty="0">
                          <a:solidFill>
                            <a:srgbClr val="000000"/>
                          </a:solidFill>
                          <a:latin typeface="Proxima Nova Rg" panose="02000506030000020004" pitchFamily="2" charset="0"/>
                          <a:ea typeface="+mn-ea"/>
                          <a:cs typeface="+mn-cs"/>
                          <a:sym typeface="Arial"/>
                        </a:rPr>
                        <a:t>Основные участники экономики </a:t>
                      </a:r>
                    </a:p>
                  </a:txBody>
                  <a:tcPr anchor="ctr">
                    <a:lnL w="12240">
                      <a:solidFill>
                        <a:srgbClr val="4472C4"/>
                      </a:solidFill>
                    </a:lnL>
                    <a:lnR w="12240">
                      <a:solidFill>
                        <a:srgbClr val="4472C4"/>
                      </a:solidFill>
                    </a:lnR>
                    <a:lnT w="12240">
                      <a:solidFill>
                        <a:srgbClr val="4472C4"/>
                      </a:solidFill>
                    </a:lnT>
                    <a:lnB w="12240">
                      <a:solidFill>
                        <a:srgbClr val="4472C4"/>
                      </a:solidFill>
                    </a:lnB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tabLst>
                          <a:tab pos="0" algn="l"/>
                        </a:tabLst>
                      </a:pPr>
                      <a:r>
                        <a:rPr lang="ru-RU" sz="2000" b="0" i="0" u="none" strike="noStrike" cap="none" spc="-1" dirty="0">
                          <a:solidFill>
                            <a:srgbClr val="000000"/>
                          </a:solidFill>
                          <a:latin typeface="Proxima Nova Rg" panose="02000506030000020004" pitchFamily="2" charset="0"/>
                          <a:ea typeface="+mn-ea"/>
                          <a:cs typeface="+mn-cs"/>
                          <a:sym typeface="Arial"/>
                        </a:rPr>
                        <a:t>Что такое экономика. Взаимосвязь жизни общества и его экономического развития. </a:t>
                      </a:r>
                      <a:r>
                        <a:rPr lang="ru-RU" sz="2000" b="0" i="0" u="none" strike="noStrike" cap="none" spc="-1" dirty="0">
                          <a:solidFill>
                            <a:srgbClr val="000000"/>
                          </a:solidFill>
                          <a:latin typeface="Proxima Nova" panose="02000506030000020004" pitchFamily="50" charset="0"/>
                          <a:ea typeface="+mn-ea"/>
                          <a:cs typeface="+mn-cs"/>
                          <a:sym typeface="Arial"/>
                        </a:rPr>
                        <a:t>Виды экономической деятельности.</a:t>
                      </a:r>
                    </a:p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tabLst>
                          <a:tab pos="0" algn="l"/>
                        </a:tabLst>
                      </a:pPr>
                      <a:r>
                        <a:rPr lang="ru-RU" sz="2000" b="0" i="0" u="none" strike="noStrike" cap="none" spc="-1" dirty="0">
                          <a:solidFill>
                            <a:srgbClr val="000000"/>
                          </a:solidFill>
                          <a:latin typeface="Proxima Nova Rg" panose="02000506030000020004" pitchFamily="2" charset="0"/>
                          <a:ea typeface="+mn-ea"/>
                          <a:cs typeface="+mn-cs"/>
                          <a:sym typeface="Arial"/>
                        </a:rPr>
                        <a:t>Ресурсы и возможности экономики нашей страны</a:t>
                      </a:r>
                    </a:p>
                  </a:txBody>
                  <a:tcPr anchor="ctr">
                    <a:lnL w="12240">
                      <a:solidFill>
                        <a:srgbClr val="4472C4"/>
                      </a:solidFill>
                    </a:lnL>
                    <a:lnR w="12240">
                      <a:solidFill>
                        <a:srgbClr val="4472C4"/>
                      </a:solidFill>
                    </a:lnR>
                    <a:lnT w="12240">
                      <a:solidFill>
                        <a:srgbClr val="4472C4"/>
                      </a:solidFill>
                    </a:lnT>
                    <a:lnB w="12240">
                      <a:solidFill>
                        <a:srgbClr val="4472C4"/>
                      </a:solidFill>
                    </a:lnB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08000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tabLst>
                          <a:tab pos="0" algn="l"/>
                        </a:tabLst>
                      </a:pPr>
                      <a:r>
                        <a:rPr lang="ru-RU" sz="2000" b="0" i="0" u="none" strike="noStrike" cap="none" spc="-1" dirty="0">
                          <a:solidFill>
                            <a:srgbClr val="000000"/>
                          </a:solidFill>
                          <a:latin typeface="Proxima Nova" panose="02000506030000020004" pitchFamily="50" charset="0"/>
                          <a:ea typeface="+mn-ea"/>
                          <a:cs typeface="+mn-cs"/>
                          <a:sym typeface="Arial"/>
                        </a:rPr>
                        <a:t>Осваивать  и  применять  знания  о  процессах  и  явлениях в экономической жизни общества: </a:t>
                      </a:r>
                      <a:r>
                        <a:rPr lang="ru-RU" sz="2000" b="0" i="0" u="none" strike="noStrike" cap="none" spc="-1" dirty="0">
                          <a:solidFill>
                            <a:srgbClr val="000000"/>
                          </a:solidFill>
                          <a:latin typeface="Proxima Nova Rg" panose="02000506030000020004" pitchFamily="2" charset="0"/>
                          <a:ea typeface="+mn-ea"/>
                          <a:cs typeface="+mn-cs"/>
                          <a:sym typeface="Arial"/>
                        </a:rPr>
                        <a:t>читать и интерпретировать информацию, представленную в разных источниках. </a:t>
                      </a:r>
                    </a:p>
                    <a:p>
                      <a:pPr marL="108000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tabLst>
                          <a:tab pos="0" algn="l"/>
                        </a:tabLst>
                      </a:pPr>
                      <a:r>
                        <a:rPr lang="ru-RU" sz="2000" b="0" i="0" u="none" strike="noStrike" cap="none" spc="-1" dirty="0">
                          <a:solidFill>
                            <a:srgbClr val="000000"/>
                          </a:solidFill>
                          <a:latin typeface="Proxima Nova" panose="02000506030000020004" pitchFamily="50" charset="0"/>
                          <a:ea typeface="+mn-ea"/>
                          <a:cs typeface="+mn-cs"/>
                          <a:sym typeface="Arial"/>
                        </a:rPr>
                        <a:t>Сравнивать различные формы хозяйствования: преобразовывать текстовую информацию в таблицу</a:t>
                      </a:r>
                      <a:r>
                        <a:rPr lang="ru-RU" sz="2000" b="0" i="0" u="none" strike="noStrike" cap="none" spc="-1" dirty="0">
                          <a:solidFill>
                            <a:srgbClr val="000000"/>
                          </a:solidFill>
                          <a:latin typeface="Proxima Nova Rg" panose="02000506030000020004" pitchFamily="2" charset="0"/>
                          <a:ea typeface="+mn-ea"/>
                          <a:cs typeface="+mn-cs"/>
                          <a:sym typeface="Arial"/>
                        </a:rPr>
                        <a:t>. </a:t>
                      </a:r>
                    </a:p>
                    <a:p>
                      <a:pPr marL="108000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tabLst>
                          <a:tab pos="0" algn="l"/>
                        </a:tabLst>
                      </a:pPr>
                      <a:r>
                        <a:rPr lang="ru-RU" sz="2000" b="0" i="0" u="none" strike="noStrike" cap="none" spc="-1" dirty="0">
                          <a:solidFill>
                            <a:srgbClr val="000000"/>
                          </a:solidFill>
                          <a:latin typeface="Proxima Nova" panose="02000506030000020004" pitchFamily="50" charset="0"/>
                          <a:ea typeface="+mn-ea"/>
                          <a:cs typeface="+mn-cs"/>
                          <a:sym typeface="Arial"/>
                        </a:rPr>
                        <a:t>Использовать основы финансовой грамотности в практической деятельности, в повседневной жизни для защиты прав потребителя финансовых услуг: </a:t>
                      </a:r>
                      <a:r>
                        <a:rPr lang="ru-RU" sz="2000" b="0" i="0" u="none" strike="noStrike" cap="none" spc="-1" dirty="0">
                          <a:solidFill>
                            <a:srgbClr val="000000"/>
                          </a:solidFill>
                          <a:latin typeface="Proxima Nova Rg" panose="02000506030000020004" pitchFamily="2" charset="0"/>
                          <a:ea typeface="+mn-ea"/>
                          <a:cs typeface="+mn-cs"/>
                          <a:sym typeface="Arial"/>
                        </a:rPr>
                        <a:t>выполнять проблемные задания, индивидуальные и групповые  проекты. </a:t>
                      </a:r>
                    </a:p>
                  </a:txBody>
                  <a:tcPr anchor="ctr">
                    <a:lnL w="12240">
                      <a:solidFill>
                        <a:srgbClr val="4472C4"/>
                      </a:solidFill>
                    </a:lnL>
                    <a:lnR w="12240">
                      <a:solidFill>
                        <a:srgbClr val="4472C4"/>
                      </a:solidFill>
                    </a:lnR>
                    <a:lnT w="12240">
                      <a:solidFill>
                        <a:srgbClr val="4472C4"/>
                      </a:solidFill>
                    </a:lnT>
                    <a:lnB w="12240">
                      <a:solidFill>
                        <a:srgbClr val="4472C4"/>
                      </a:solidFill>
                    </a:lnB>
                    <a:solidFill>
                      <a:srgbClr val="4472C4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75568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/>
          <p:nvPr/>
        </p:nvSpPr>
        <p:spPr>
          <a:xfrm>
            <a:off x="929869" y="1275801"/>
            <a:ext cx="17852803" cy="75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4000" spc="-1" dirty="0">
                <a:solidFill>
                  <a:schemeClr val="tx1"/>
                </a:solidFill>
                <a:latin typeface="Proxima Nova" panose="02000506030000020004" pitchFamily="50" charset="0"/>
              </a:rPr>
              <a:t>«Обществознание»</a:t>
            </a:r>
            <a:endParaRPr lang="ru-RU" sz="4000" strike="noStrike" spc="-1" dirty="0">
              <a:solidFill>
                <a:schemeClr val="tx1"/>
              </a:solidFill>
              <a:latin typeface="Proxima Nova" panose="02000506030000020004" pitchFamily="50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05A9D57-AC79-4F29-93DA-8B7251E47870}"/>
              </a:ext>
            </a:extLst>
          </p:cNvPr>
          <p:cNvSpPr/>
          <p:nvPr/>
        </p:nvSpPr>
        <p:spPr>
          <a:xfrm>
            <a:off x="18544674" y="10090484"/>
            <a:ext cx="427539" cy="385011"/>
          </a:xfrm>
          <a:prstGeom prst="rect">
            <a:avLst/>
          </a:prstGeom>
          <a:solidFill>
            <a:srgbClr val="26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Google Shape;107;p3"/>
          <p:cNvSpPr txBox="1">
            <a:spLocks noGrp="1"/>
          </p:cNvSpPr>
          <p:nvPr>
            <p:ph type="sldNum" idx="4294967295"/>
          </p:nvPr>
        </p:nvSpPr>
        <p:spPr>
          <a:xfrm>
            <a:off x="18127776" y="10090484"/>
            <a:ext cx="773113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Proxima Nova Rg" panose="02000506030000020004" pitchFamily="2" charset="0"/>
              </a:rPr>
              <a:t>1</a:t>
            </a:r>
            <a:r>
              <a:rPr lang="ru-RU" b="1" dirty="0">
                <a:solidFill>
                  <a:schemeClr val="bg1"/>
                </a:solidFill>
                <a:latin typeface="Proxima Nova Rg" panose="02000506030000020004" pitchFamily="2" charset="0"/>
              </a:rPr>
              <a:t>8</a:t>
            </a:r>
            <a:endParaRPr b="1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  <p:graphicFrame>
        <p:nvGraphicFramePr>
          <p:cNvPr id="7" name="Таблица 14">
            <a:extLst>
              <a:ext uri="{FF2B5EF4-FFF2-40B4-BE49-F238E27FC236}">
                <a16:creationId xmlns:a16="http://schemas.microsoft.com/office/drawing/2014/main" id="{C0981243-0C34-4BF6-B90B-170394DF7A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73783467"/>
              </p:ext>
            </p:extLst>
          </p:nvPr>
        </p:nvGraphicFramePr>
        <p:xfrm>
          <a:off x="929868" y="2412971"/>
          <a:ext cx="16959927" cy="7799485"/>
        </p:xfrm>
        <a:graphic>
          <a:graphicData uri="http://schemas.openxmlformats.org/drawingml/2006/table">
            <a:tbl>
              <a:tblPr/>
              <a:tblGrid>
                <a:gridCol w="16077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10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32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897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980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30927">
                <a:tc gridSpan="3"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tabLst>
                          <a:tab pos="0" algn="l"/>
                        </a:tabLst>
                      </a:pPr>
                      <a:r>
                        <a:rPr lang="ru-RU" sz="3000" b="0" i="0" u="none" strike="noStrike" cap="none" spc="-1" dirty="0">
                          <a:solidFill>
                            <a:srgbClr val="E6175A"/>
                          </a:solidFill>
                          <a:latin typeface="Proxima Nova" panose="02000506030000020004" pitchFamily="50" charset="0"/>
                          <a:ea typeface="+mn-ea"/>
                          <a:cs typeface="+mn-cs"/>
                          <a:sym typeface="Arial"/>
                        </a:rPr>
                        <a:t>Примерная рабочая программа (ИСРО РАО)</a:t>
                      </a:r>
                    </a:p>
                  </a:txBody>
                  <a:tcPr anchor="ctr">
                    <a:lnL w="12240">
                      <a:solidFill>
                        <a:srgbClr val="4472C4"/>
                      </a:solidFill>
                    </a:lnL>
                    <a:lnR w="12240">
                      <a:solidFill>
                        <a:srgbClr val="4472C4"/>
                      </a:solidFill>
                    </a:lnR>
                    <a:lnT w="12240">
                      <a:solidFill>
                        <a:srgbClr val="4472C4"/>
                      </a:solidFill>
                    </a:lnT>
                    <a:lnB w="25200">
                      <a:solidFill>
                        <a:srgbClr val="4472C4"/>
                      </a:solidFill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tabLst>
                          <a:tab pos="0" algn="l"/>
                        </a:tabLst>
                      </a:pPr>
                      <a:r>
                        <a:rPr lang="ru-RU" sz="2600" b="0" i="0" u="none" strike="noStrike" cap="none" spc="-1" dirty="0">
                          <a:solidFill>
                            <a:srgbClr val="E6175A"/>
                          </a:solidFill>
                          <a:latin typeface="Proxima Nova" panose="02000506030000020004" pitchFamily="50" charset="0"/>
                          <a:ea typeface="+mn-ea"/>
                          <a:cs typeface="+mn-cs"/>
                          <a:sym typeface="Arial"/>
                        </a:rPr>
                        <a:t>В рамках каких тем можно изучать финансовую грамотность </a:t>
                      </a:r>
                    </a:p>
                  </a:txBody>
                  <a:tcPr anchor="ctr">
                    <a:lnL w="12240">
                      <a:solidFill>
                        <a:srgbClr val="4472C4"/>
                      </a:solidFill>
                    </a:lnL>
                    <a:lnR w="12240">
                      <a:solidFill>
                        <a:srgbClr val="4472C4"/>
                      </a:solidFill>
                    </a:lnR>
                    <a:lnT w="12240">
                      <a:solidFill>
                        <a:srgbClr val="4472C4"/>
                      </a:solidFill>
                    </a:lnT>
                    <a:lnB w="25200">
                      <a:solidFill>
                        <a:srgbClr val="4472C4"/>
                      </a:solidFill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0209">
                <a:tc gridSpan="3"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tabLst>
                          <a:tab pos="0" algn="l"/>
                        </a:tabLst>
                      </a:pPr>
                      <a:r>
                        <a:rPr lang="ru-RU" sz="2400" b="0" i="0" u="none" strike="noStrike" cap="none" spc="-1" dirty="0">
                          <a:solidFill>
                            <a:srgbClr val="E6175A"/>
                          </a:solidFill>
                          <a:latin typeface="Proxima Nova" panose="02000506030000020004" pitchFamily="50" charset="0"/>
                          <a:ea typeface="+mn-ea"/>
                          <a:cs typeface="+mn-cs"/>
                          <a:sym typeface="Arial"/>
                        </a:rPr>
                        <a:t>7 КЛАСС</a:t>
                      </a:r>
                    </a:p>
                  </a:txBody>
                  <a:tcPr anchor="ctr">
                    <a:lnL w="12240">
                      <a:solidFill>
                        <a:srgbClr val="4472C4"/>
                      </a:solidFill>
                    </a:lnL>
                    <a:lnR w="12240">
                      <a:solidFill>
                        <a:srgbClr val="4472C4"/>
                      </a:solidFill>
                    </a:lnR>
                    <a:lnT w="252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4472C4"/>
                      </a:solidFill>
                    </a:lnB>
                    <a:solidFill>
                      <a:srgbClr val="4472C4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tabLst>
                          <a:tab pos="0" algn="l"/>
                        </a:tabLst>
                      </a:pPr>
                      <a:r>
                        <a:rPr lang="ru-RU" sz="2400" b="0" i="0" u="none" strike="noStrike" cap="none" spc="-1" dirty="0">
                          <a:solidFill>
                            <a:srgbClr val="E6175A"/>
                          </a:solidFill>
                          <a:latin typeface="Proxima Nova" panose="02000506030000020004" pitchFamily="50" charset="0"/>
                          <a:ea typeface="+mn-ea"/>
                          <a:cs typeface="+mn-cs"/>
                          <a:sym typeface="Arial"/>
                        </a:rPr>
                        <a:t>7 КЛАСС</a:t>
                      </a:r>
                    </a:p>
                  </a:txBody>
                  <a:tcPr anchor="ctr">
                    <a:lnL w="12240">
                      <a:solidFill>
                        <a:srgbClr val="4472C4"/>
                      </a:solidFill>
                    </a:lnL>
                    <a:lnR w="12240">
                      <a:solidFill>
                        <a:srgbClr val="4472C4"/>
                      </a:solidFill>
                    </a:lnR>
                    <a:lnT w="252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4472C4"/>
                      </a:solidFill>
                    </a:lnB>
                    <a:solidFill>
                      <a:srgbClr val="4472C4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6889"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tabLst>
                          <a:tab pos="0" algn="l"/>
                        </a:tabLst>
                      </a:pPr>
                      <a:r>
                        <a:rPr lang="ru-RU" sz="1800" b="0" i="0" u="none" strike="noStrike" cap="none" spc="-1" dirty="0">
                          <a:solidFill>
                            <a:srgbClr val="000000"/>
                          </a:solidFill>
                          <a:latin typeface="Proxima Nova" panose="02000506030000020004" pitchFamily="50" charset="0"/>
                          <a:ea typeface="+mn-ea"/>
                          <a:cs typeface="+mn-cs"/>
                          <a:sym typeface="Arial"/>
                        </a:rPr>
                        <a:t>Тема раздела</a:t>
                      </a:r>
                    </a:p>
                  </a:txBody>
                  <a:tcPr anchor="ctr">
                    <a:lnL w="12240">
                      <a:solidFill>
                        <a:srgbClr val="4472C4"/>
                      </a:solidFill>
                    </a:lnL>
                    <a:lnR w="12240">
                      <a:solidFill>
                        <a:srgbClr val="4472C4"/>
                      </a:solidFill>
                    </a:lnR>
                    <a:lnT w="12240">
                      <a:solidFill>
                        <a:srgbClr val="4472C4"/>
                      </a:solidFill>
                    </a:lnT>
                    <a:lnB w="12240">
                      <a:solidFill>
                        <a:srgbClr val="4472C4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tabLst>
                          <a:tab pos="0" algn="l"/>
                        </a:tabLst>
                      </a:pPr>
                      <a:r>
                        <a:rPr lang="ru-RU" sz="1800" b="0" i="0" u="none" strike="noStrike" cap="none" spc="-1" dirty="0">
                          <a:solidFill>
                            <a:srgbClr val="000000"/>
                          </a:solidFill>
                          <a:latin typeface="Proxima Nova" panose="02000506030000020004" pitchFamily="50" charset="0"/>
                          <a:ea typeface="+mn-ea"/>
                          <a:cs typeface="+mn-cs"/>
                          <a:sym typeface="Arial"/>
                        </a:rPr>
                        <a:t>Программное содержание</a:t>
                      </a:r>
                    </a:p>
                  </a:txBody>
                  <a:tcPr anchor="ctr">
                    <a:lnL w="12240">
                      <a:solidFill>
                        <a:srgbClr val="4472C4"/>
                      </a:solidFill>
                    </a:lnL>
                    <a:lnR w="12240">
                      <a:solidFill>
                        <a:srgbClr val="4472C4"/>
                      </a:solidFill>
                    </a:lnR>
                    <a:lnT w="12240">
                      <a:solidFill>
                        <a:srgbClr val="4472C4"/>
                      </a:solidFill>
                    </a:lnT>
                    <a:lnB w="12240">
                      <a:solidFill>
                        <a:srgbClr val="4472C4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tabLst>
                          <a:tab pos="0" algn="l"/>
                        </a:tabLst>
                      </a:pPr>
                      <a:r>
                        <a:rPr lang="ru-RU" sz="1800" b="0" i="0" u="none" strike="noStrike" cap="none" spc="-1" dirty="0">
                          <a:solidFill>
                            <a:srgbClr val="000000"/>
                          </a:solidFill>
                          <a:latin typeface="Proxima Nova" panose="02000506030000020004" pitchFamily="50" charset="0"/>
                          <a:ea typeface="+mn-ea"/>
                          <a:cs typeface="+mn-cs"/>
                          <a:sym typeface="Arial"/>
                        </a:rPr>
                        <a:t>Предметные результаты </a:t>
                      </a:r>
                    </a:p>
                  </a:txBody>
                  <a:tcPr anchor="ctr">
                    <a:lnL w="12240">
                      <a:solidFill>
                        <a:srgbClr val="4472C4"/>
                      </a:solidFill>
                    </a:lnL>
                    <a:lnR w="12240">
                      <a:solidFill>
                        <a:srgbClr val="4472C4"/>
                      </a:solidFill>
                    </a:lnR>
                    <a:lnT w="12240">
                      <a:solidFill>
                        <a:srgbClr val="4472C4"/>
                      </a:solidFill>
                    </a:lnT>
                    <a:lnB w="12240">
                      <a:solidFill>
                        <a:srgbClr val="4472C4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tabLst>
                          <a:tab pos="0" algn="l"/>
                        </a:tabLst>
                      </a:pPr>
                      <a:r>
                        <a:rPr lang="ru-RU" sz="1800" b="0" i="0" u="none" strike="noStrike" cap="none" spc="-1" dirty="0">
                          <a:solidFill>
                            <a:srgbClr val="000000"/>
                          </a:solidFill>
                          <a:latin typeface="Proxima Nova" panose="02000506030000020004" pitchFamily="50" charset="0"/>
                          <a:ea typeface="+mn-ea"/>
                          <a:cs typeface="+mn-cs"/>
                          <a:sym typeface="Arial"/>
                        </a:rPr>
                        <a:t>Тема раздела, курса</a:t>
                      </a:r>
                    </a:p>
                  </a:txBody>
                  <a:tcPr anchor="ctr">
                    <a:lnL w="12240">
                      <a:solidFill>
                        <a:srgbClr val="4472C4"/>
                      </a:solidFill>
                    </a:lnL>
                    <a:lnR w="12240">
                      <a:solidFill>
                        <a:srgbClr val="4472C4"/>
                      </a:solidFill>
                    </a:lnR>
                    <a:lnT w="12240">
                      <a:solidFill>
                        <a:srgbClr val="4472C4"/>
                      </a:solidFill>
                    </a:lnT>
                    <a:lnB w="12240">
                      <a:solidFill>
                        <a:srgbClr val="4472C4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tabLst>
                          <a:tab pos="0" algn="l"/>
                        </a:tabLst>
                      </a:pPr>
                      <a:r>
                        <a:rPr lang="ru-RU" sz="1800" b="0" i="0" u="none" strike="noStrike" cap="none" spc="-1" dirty="0">
                          <a:solidFill>
                            <a:srgbClr val="000000"/>
                          </a:solidFill>
                          <a:latin typeface="Proxima Nova" panose="02000506030000020004" pitchFamily="50" charset="0"/>
                          <a:ea typeface="+mn-ea"/>
                          <a:cs typeface="+mn-cs"/>
                          <a:sym typeface="Arial"/>
                        </a:rPr>
                        <a:t>Программное содержание</a:t>
                      </a: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ru-RU" sz="1400" b="0" strike="noStrike" spc="-1" dirty="0"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4472C4"/>
                      </a:solidFill>
                    </a:lnL>
                    <a:lnR w="12240">
                      <a:solidFill>
                        <a:srgbClr val="4472C4"/>
                      </a:solidFill>
                    </a:lnR>
                    <a:lnT w="12240">
                      <a:solidFill>
                        <a:srgbClr val="4472C4"/>
                      </a:solidFill>
                    </a:lnT>
                    <a:lnB w="12240">
                      <a:solidFill>
                        <a:srgbClr val="4472C4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30895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240">
                      <a:solidFill>
                        <a:srgbClr val="4472C4"/>
                      </a:solidFill>
                    </a:lnL>
                    <a:lnR w="12240">
                      <a:solidFill>
                        <a:srgbClr val="4472C4"/>
                      </a:solidFill>
                    </a:lnR>
                    <a:lnT w="12240">
                      <a:solidFill>
                        <a:srgbClr val="4472C4"/>
                      </a:solidFill>
                    </a:lnT>
                    <a:lnB w="12240">
                      <a:solidFill>
                        <a:srgbClr val="4472C4"/>
                      </a:solidFill>
                    </a:lnB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240">
                      <a:solidFill>
                        <a:srgbClr val="4472C4"/>
                      </a:solidFill>
                    </a:lnL>
                    <a:lnR w="12240">
                      <a:solidFill>
                        <a:srgbClr val="4472C4"/>
                      </a:solidFill>
                    </a:lnR>
                    <a:lnT w="12240">
                      <a:solidFill>
                        <a:srgbClr val="4472C4"/>
                      </a:solidFill>
                    </a:lnT>
                    <a:lnB w="12240">
                      <a:solidFill>
                        <a:srgbClr val="4472C4"/>
                      </a:solidFill>
                    </a:lnB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240">
                      <a:solidFill>
                        <a:srgbClr val="4472C4"/>
                      </a:solidFill>
                    </a:lnL>
                    <a:lnR w="12240">
                      <a:solidFill>
                        <a:srgbClr val="4472C4"/>
                      </a:solidFill>
                    </a:lnR>
                    <a:lnT w="12240">
                      <a:solidFill>
                        <a:srgbClr val="4472C4"/>
                      </a:solidFill>
                    </a:lnT>
                    <a:lnB w="12240">
                      <a:solidFill>
                        <a:srgbClr val="4472C4"/>
                      </a:solidFill>
                    </a:lnB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tabLst>
                          <a:tab pos="0" algn="l"/>
                        </a:tabLst>
                      </a:pPr>
                      <a:r>
                        <a:rPr lang="ru-RU" sz="1800" b="0" i="0" u="none" strike="noStrike" cap="none" spc="-1" dirty="0">
                          <a:solidFill>
                            <a:srgbClr val="000000"/>
                          </a:solidFill>
                          <a:latin typeface="Proxima Nova Rg" panose="02000506030000020004" pitchFamily="2" charset="0"/>
                          <a:ea typeface="+mn-ea"/>
                          <a:cs typeface="+mn-cs"/>
                          <a:sym typeface="Arial"/>
                        </a:rPr>
                        <a:t>Правоотношения</a:t>
                      </a:r>
                    </a:p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ru-RU" sz="1400" b="0" strike="noStrike" spc="-1" dirty="0"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4472C4"/>
                      </a:solidFill>
                    </a:lnL>
                    <a:lnR w="12240">
                      <a:solidFill>
                        <a:srgbClr val="4472C4"/>
                      </a:solidFill>
                    </a:lnR>
                    <a:lnT w="12240">
                      <a:solidFill>
                        <a:srgbClr val="4472C4"/>
                      </a:solidFill>
                    </a:lnT>
                    <a:lnB w="12240">
                      <a:solidFill>
                        <a:srgbClr val="4472C4"/>
                      </a:solidFill>
                    </a:lnB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tabLst>
                          <a:tab pos="0" algn="l"/>
                        </a:tabLst>
                      </a:pPr>
                      <a:r>
                        <a:rPr lang="ru-RU" sz="1800" b="0" i="0" u="none" strike="noStrike" cap="none" spc="-1" dirty="0">
                          <a:solidFill>
                            <a:srgbClr val="000000"/>
                          </a:solidFill>
                          <a:latin typeface="Proxima Nova Rg" panose="02000506030000020004" pitchFamily="2" charset="0"/>
                          <a:ea typeface="+mn-ea"/>
                          <a:cs typeface="+mn-cs"/>
                          <a:sym typeface="Arial"/>
                        </a:rPr>
                        <a:t>Правоотношения и их особенности. Правовая норма. Участники правоотношений. Правоспособность и дееспособность. </a:t>
                      </a:r>
                      <a:r>
                        <a:rPr lang="ru-RU" sz="1800" b="0" i="0" u="none" strike="noStrike" cap="none" spc="-1" dirty="0">
                          <a:solidFill>
                            <a:srgbClr val="000000"/>
                          </a:solidFill>
                          <a:latin typeface="Proxima Nova" panose="02000506030000020004" pitchFamily="50" charset="0"/>
                          <a:ea typeface="+mn-ea"/>
                          <a:cs typeface="+mn-cs"/>
                          <a:sym typeface="Arial"/>
                        </a:rPr>
                        <a:t>Правовая оценка поступков и деятельности человека. </a:t>
                      </a:r>
                      <a:r>
                        <a:rPr lang="ru-RU" sz="1800" b="0" i="0" u="none" strike="noStrike" cap="none" spc="-1" dirty="0">
                          <a:solidFill>
                            <a:srgbClr val="000000"/>
                          </a:solidFill>
                          <a:latin typeface="Proxima Nova Rg" panose="02000506030000020004" pitchFamily="2" charset="0"/>
                          <a:ea typeface="+mn-ea"/>
                          <a:cs typeface="+mn-cs"/>
                          <a:sym typeface="Arial"/>
                        </a:rPr>
                        <a:t>Правомерное поведение. </a:t>
                      </a:r>
                      <a:r>
                        <a:rPr lang="ru-RU" sz="1800" b="0" i="0" u="none" strike="noStrike" cap="none" spc="-1" dirty="0">
                          <a:solidFill>
                            <a:srgbClr val="000000"/>
                          </a:solidFill>
                          <a:latin typeface="Proxima Nova" panose="02000506030000020004" pitchFamily="50" charset="0"/>
                          <a:ea typeface="+mn-ea"/>
                          <a:cs typeface="+mn-cs"/>
                          <a:sym typeface="Arial"/>
                        </a:rPr>
                        <a:t>Правовая культура личности</a:t>
                      </a:r>
                    </a:p>
                  </a:txBody>
                  <a:tcPr>
                    <a:lnL w="12240">
                      <a:solidFill>
                        <a:srgbClr val="4472C4"/>
                      </a:solidFill>
                    </a:lnL>
                    <a:lnR w="12240">
                      <a:solidFill>
                        <a:srgbClr val="4472C4"/>
                      </a:solidFill>
                    </a:lnR>
                    <a:lnT w="12240">
                      <a:solidFill>
                        <a:srgbClr val="4472C4"/>
                      </a:solidFill>
                    </a:lnT>
                    <a:lnB w="12240">
                      <a:solidFill>
                        <a:srgbClr val="4472C4"/>
                      </a:solidFill>
                    </a:lnB>
                    <a:solidFill>
                      <a:srgbClr val="4472C4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7446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240">
                      <a:solidFill>
                        <a:srgbClr val="4472C4"/>
                      </a:solidFill>
                    </a:lnL>
                    <a:lnR w="12240">
                      <a:solidFill>
                        <a:srgbClr val="4472C4"/>
                      </a:solidFill>
                    </a:lnR>
                    <a:lnT w="12240">
                      <a:solidFill>
                        <a:srgbClr val="4472C4"/>
                      </a:solidFill>
                    </a:lnT>
                    <a:lnB w="12240">
                      <a:solidFill>
                        <a:srgbClr val="4472C4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240">
                      <a:solidFill>
                        <a:srgbClr val="4472C4"/>
                      </a:solidFill>
                    </a:lnL>
                    <a:lnR w="12240">
                      <a:solidFill>
                        <a:srgbClr val="4472C4"/>
                      </a:solidFill>
                    </a:lnR>
                    <a:lnT w="12240">
                      <a:solidFill>
                        <a:srgbClr val="4472C4"/>
                      </a:solidFill>
                    </a:lnT>
                    <a:lnB w="12240">
                      <a:solidFill>
                        <a:srgbClr val="4472C4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240">
                      <a:solidFill>
                        <a:srgbClr val="4472C4"/>
                      </a:solidFill>
                    </a:lnL>
                    <a:lnR w="12240">
                      <a:solidFill>
                        <a:srgbClr val="4472C4"/>
                      </a:solidFill>
                    </a:lnR>
                    <a:lnT w="12240">
                      <a:solidFill>
                        <a:srgbClr val="4472C4"/>
                      </a:solidFill>
                    </a:lnT>
                    <a:lnB w="12240">
                      <a:solidFill>
                        <a:srgbClr val="4472C4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tabLst>
                          <a:tab pos="0" algn="l"/>
                        </a:tabLst>
                      </a:pPr>
                      <a:r>
                        <a:rPr lang="ru-RU" sz="1800" b="0" i="0" u="none" strike="noStrike" cap="none" spc="-1" dirty="0">
                          <a:solidFill>
                            <a:srgbClr val="000000"/>
                          </a:solidFill>
                          <a:latin typeface="Proxima Nova Rg" panose="02000506030000020004" pitchFamily="2" charset="0"/>
                          <a:ea typeface="+mn-ea"/>
                          <a:cs typeface="+mn-cs"/>
                          <a:sym typeface="Arial"/>
                        </a:rPr>
                        <a:t>Правонарушения и их опасность для личности и общества</a:t>
                      </a:r>
                    </a:p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ru-RU" sz="1400" b="0" strike="noStrike" spc="-1" dirty="0"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4472C4"/>
                      </a:solidFill>
                    </a:lnL>
                    <a:lnR w="12240">
                      <a:solidFill>
                        <a:srgbClr val="4472C4"/>
                      </a:solidFill>
                    </a:lnR>
                    <a:lnT w="12240">
                      <a:solidFill>
                        <a:srgbClr val="4472C4"/>
                      </a:solidFill>
                    </a:lnT>
                    <a:lnB w="12240">
                      <a:solidFill>
                        <a:srgbClr val="4472C4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8000">
                        <a:lnSpc>
                          <a:spcPts val="950"/>
                        </a:lnSpc>
                        <a:spcBef>
                          <a:spcPts val="405"/>
                        </a:spcBef>
                      </a:pPr>
                      <a:endParaRPr lang="ru-RU" sz="1800" b="0" strike="noStrike" spc="-1" dirty="0">
                        <a:latin typeface="Arial"/>
                      </a:endParaRPr>
                    </a:p>
                    <a:p>
                      <a:pPr marL="108000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tabLst>
                          <a:tab pos="0" algn="l"/>
                        </a:tabLst>
                      </a:pPr>
                      <a:r>
                        <a:rPr lang="ru-RU" sz="1800" b="0" i="0" u="none" strike="noStrike" cap="none" spc="-1" dirty="0">
                          <a:solidFill>
                            <a:srgbClr val="000000"/>
                          </a:solidFill>
                          <a:latin typeface="Proxima Nova" panose="02000506030000020004" pitchFamily="50" charset="0"/>
                          <a:ea typeface="+mn-ea"/>
                          <a:cs typeface="+mn-cs"/>
                          <a:sym typeface="Arial"/>
                        </a:rPr>
                        <a:t>Правонарушение и  юридическая ответственность.</a:t>
                      </a:r>
                    </a:p>
                    <a:p>
                      <a:pPr marL="108000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tabLst>
                          <a:tab pos="0" algn="l"/>
                        </a:tabLst>
                      </a:pPr>
                      <a:r>
                        <a:rPr lang="ru-RU" sz="1800" b="0" i="0" u="none" strike="noStrike" cap="none" spc="-1" dirty="0">
                          <a:solidFill>
                            <a:srgbClr val="000000"/>
                          </a:solidFill>
                          <a:latin typeface="Proxima Nova Rg" panose="02000506030000020004" pitchFamily="2" charset="0"/>
                          <a:ea typeface="+mn-ea"/>
                          <a:cs typeface="+mn-cs"/>
                          <a:sym typeface="Arial"/>
                        </a:rPr>
                        <a:t>Проступок  и преступление. Опасность  правонарушений для личности и общества </a:t>
                      </a:r>
                    </a:p>
                  </a:txBody>
                  <a:tcPr>
                    <a:lnL w="12240">
                      <a:solidFill>
                        <a:srgbClr val="4472C4"/>
                      </a:solidFill>
                    </a:lnL>
                    <a:lnR w="12240">
                      <a:solidFill>
                        <a:srgbClr val="4472C4"/>
                      </a:solidFill>
                    </a:lnR>
                    <a:lnT w="12240">
                      <a:solidFill>
                        <a:srgbClr val="4472C4"/>
                      </a:solidFill>
                    </a:lnT>
                    <a:lnB w="12240">
                      <a:solidFill>
                        <a:srgbClr val="4472C4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0236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240">
                      <a:solidFill>
                        <a:srgbClr val="4472C4"/>
                      </a:solidFill>
                    </a:lnL>
                    <a:lnR w="12240">
                      <a:solidFill>
                        <a:srgbClr val="4472C4"/>
                      </a:solidFill>
                    </a:lnR>
                    <a:lnT w="12240">
                      <a:solidFill>
                        <a:srgbClr val="4472C4"/>
                      </a:solidFill>
                    </a:lnT>
                    <a:lnB w="12240">
                      <a:solidFill>
                        <a:srgbClr val="4472C4"/>
                      </a:solidFill>
                    </a:lnB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240">
                      <a:solidFill>
                        <a:srgbClr val="4472C4"/>
                      </a:solidFill>
                    </a:lnL>
                    <a:lnR w="12240">
                      <a:solidFill>
                        <a:srgbClr val="4472C4"/>
                      </a:solidFill>
                    </a:lnR>
                    <a:lnT w="12240">
                      <a:solidFill>
                        <a:srgbClr val="4472C4"/>
                      </a:solidFill>
                    </a:lnT>
                    <a:lnB w="12240">
                      <a:solidFill>
                        <a:srgbClr val="4472C4"/>
                      </a:solidFill>
                    </a:lnB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240">
                      <a:solidFill>
                        <a:srgbClr val="4472C4"/>
                      </a:solidFill>
                    </a:lnL>
                    <a:lnR w="12240">
                      <a:solidFill>
                        <a:srgbClr val="4472C4"/>
                      </a:solidFill>
                    </a:lnR>
                    <a:lnT w="12240">
                      <a:solidFill>
                        <a:srgbClr val="4472C4"/>
                      </a:solidFill>
                    </a:lnT>
                    <a:lnB w="12240">
                      <a:solidFill>
                        <a:srgbClr val="4472C4"/>
                      </a:solidFill>
                    </a:lnB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tabLst>
                          <a:tab pos="0" algn="l"/>
                        </a:tabLst>
                      </a:pPr>
                      <a:r>
                        <a:rPr lang="ru-RU" sz="1800" b="0" i="0" u="none" strike="noStrike" cap="none" spc="-1" dirty="0">
                          <a:solidFill>
                            <a:srgbClr val="000000"/>
                          </a:solidFill>
                          <a:latin typeface="Proxima Nova Rg" panose="02000506030000020004" pitchFamily="2" charset="0"/>
                          <a:ea typeface="+mn-ea"/>
                          <a:cs typeface="+mn-cs"/>
                          <a:sym typeface="Arial"/>
                        </a:rPr>
                        <a:t>Основы гражданского права</a:t>
                      </a:r>
                    </a:p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ru-RU" sz="1400" b="0" strike="noStrike" spc="-1" dirty="0"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4472C4"/>
                      </a:solidFill>
                    </a:lnL>
                    <a:lnR w="12240">
                      <a:solidFill>
                        <a:srgbClr val="4472C4"/>
                      </a:solidFill>
                    </a:lnR>
                    <a:lnT w="12240">
                      <a:solidFill>
                        <a:srgbClr val="4472C4"/>
                      </a:solidFill>
                    </a:lnT>
                    <a:lnB w="12240">
                      <a:solidFill>
                        <a:srgbClr val="4472C4"/>
                      </a:solidFill>
                    </a:lnB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08000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tabLst>
                          <a:tab pos="0" algn="l"/>
                        </a:tabLst>
                      </a:pPr>
                      <a:r>
                        <a:rPr lang="ru-RU" sz="1800" b="0" i="0" u="none" strike="noStrike" cap="none" spc="-1" dirty="0">
                          <a:solidFill>
                            <a:srgbClr val="000000"/>
                          </a:solidFill>
                          <a:latin typeface="Proxima Nova" panose="02000506030000020004" pitchFamily="50" charset="0"/>
                          <a:ea typeface="+mn-ea"/>
                          <a:cs typeface="+mn-cs"/>
                          <a:sym typeface="Arial"/>
                        </a:rPr>
                        <a:t>Право собственности, защита прав собственности. </a:t>
                      </a:r>
                      <a:r>
                        <a:rPr lang="ru-RU" sz="1800" b="0" i="0" u="none" strike="noStrike" cap="none" spc="-1" dirty="0">
                          <a:solidFill>
                            <a:srgbClr val="000000"/>
                          </a:solidFill>
                          <a:latin typeface="Proxima Nova Rg" panose="02000506030000020004" pitchFamily="2" charset="0"/>
                          <a:ea typeface="+mn-ea"/>
                          <a:cs typeface="+mn-cs"/>
                          <a:sym typeface="Arial"/>
                        </a:rPr>
                        <a:t>Основные виды гражданско-правовых договоров.</a:t>
                      </a:r>
                      <a:r>
                        <a:rPr lang="ru-RU" sz="1800" b="0" i="0" u="none" strike="noStrike" cap="none" spc="-1" dirty="0">
                          <a:solidFill>
                            <a:srgbClr val="000000"/>
                          </a:solidFill>
                          <a:latin typeface="Proxima Nova" panose="02000506030000020004" pitchFamily="50" charset="0"/>
                          <a:ea typeface="+mn-ea"/>
                          <a:cs typeface="+mn-cs"/>
                          <a:sym typeface="Arial"/>
                        </a:rPr>
                        <a:t> Договор купли-продажи. Права потребителей и возможности их защиты </a:t>
                      </a:r>
                    </a:p>
                  </a:txBody>
                  <a:tcPr>
                    <a:lnL w="12240">
                      <a:solidFill>
                        <a:srgbClr val="4472C4"/>
                      </a:solidFill>
                    </a:lnL>
                    <a:lnR w="12240">
                      <a:solidFill>
                        <a:srgbClr val="4472C4"/>
                      </a:solidFill>
                    </a:lnR>
                    <a:lnT w="12240">
                      <a:solidFill>
                        <a:srgbClr val="4472C4"/>
                      </a:solidFill>
                    </a:lnT>
                    <a:lnB w="12240">
                      <a:solidFill>
                        <a:srgbClr val="4472C4"/>
                      </a:solidFill>
                    </a:lnB>
                    <a:solidFill>
                      <a:srgbClr val="4472C4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1881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240">
                      <a:solidFill>
                        <a:srgbClr val="4472C4"/>
                      </a:solidFill>
                    </a:lnL>
                    <a:lnR w="12240">
                      <a:solidFill>
                        <a:srgbClr val="4472C4"/>
                      </a:solidFill>
                    </a:lnR>
                    <a:lnT w="12240">
                      <a:solidFill>
                        <a:srgbClr val="4472C4"/>
                      </a:solidFill>
                    </a:lnT>
                    <a:lnB w="12240">
                      <a:solidFill>
                        <a:srgbClr val="4472C4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240">
                      <a:solidFill>
                        <a:srgbClr val="4472C4"/>
                      </a:solidFill>
                    </a:lnL>
                    <a:lnR w="12240">
                      <a:solidFill>
                        <a:srgbClr val="4472C4"/>
                      </a:solidFill>
                    </a:lnR>
                    <a:lnT w="12240">
                      <a:solidFill>
                        <a:srgbClr val="4472C4"/>
                      </a:solidFill>
                    </a:lnT>
                    <a:lnB w="12240">
                      <a:solidFill>
                        <a:srgbClr val="4472C4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240">
                      <a:solidFill>
                        <a:srgbClr val="4472C4"/>
                      </a:solidFill>
                    </a:lnL>
                    <a:lnR w="12240">
                      <a:solidFill>
                        <a:srgbClr val="4472C4"/>
                      </a:solidFill>
                    </a:lnR>
                    <a:lnT w="12240">
                      <a:solidFill>
                        <a:srgbClr val="4472C4"/>
                      </a:solidFill>
                    </a:lnT>
                    <a:lnB w="12240">
                      <a:solidFill>
                        <a:srgbClr val="4472C4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tabLst>
                          <a:tab pos="0" algn="l"/>
                        </a:tabLst>
                      </a:pPr>
                      <a:r>
                        <a:rPr lang="ru-RU" sz="1800" b="0" i="0" u="none" strike="noStrike" cap="none" spc="-1" dirty="0">
                          <a:solidFill>
                            <a:srgbClr val="000000"/>
                          </a:solidFill>
                          <a:latin typeface="Proxima Nova Rg" panose="02000506030000020004" pitchFamily="2" charset="0"/>
                          <a:ea typeface="+mn-ea"/>
                          <a:cs typeface="+mn-cs"/>
                          <a:sym typeface="Arial"/>
                        </a:rPr>
                        <a:t>Основ трудового права</a:t>
                      </a:r>
                    </a:p>
                  </a:txBody>
                  <a:tcPr anchor="ctr">
                    <a:lnL w="12240">
                      <a:solidFill>
                        <a:srgbClr val="4472C4"/>
                      </a:solidFill>
                    </a:lnL>
                    <a:lnR w="12240">
                      <a:solidFill>
                        <a:srgbClr val="4472C4"/>
                      </a:solidFill>
                    </a:lnR>
                    <a:lnT w="12240">
                      <a:solidFill>
                        <a:srgbClr val="4472C4"/>
                      </a:solidFill>
                    </a:lnT>
                    <a:lnB w="12240">
                      <a:solidFill>
                        <a:srgbClr val="4472C4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i="0" u="none" strike="noStrike" cap="none" spc="-1" dirty="0">
                          <a:solidFill>
                            <a:srgbClr val="000000"/>
                          </a:solidFill>
                          <a:latin typeface="Proxima Nova" panose="02000506030000020004" pitchFamily="50" charset="0"/>
                          <a:ea typeface="+mn-ea"/>
                          <a:cs typeface="+mn-cs"/>
                          <a:sym typeface="Arial"/>
                        </a:rPr>
                        <a:t>Стороны трудовых  отношений, их права и обязанности. Трудовой  договор. Заключение и прекращение  трудового   договора. </a:t>
                      </a:r>
                      <a:r>
                        <a:rPr lang="ru-RU" sz="1800" b="0" i="0" u="none" strike="noStrike" cap="none" spc="-1" dirty="0">
                          <a:solidFill>
                            <a:srgbClr val="000000"/>
                          </a:solidFill>
                          <a:latin typeface="Proxima Nova Rg" panose="02000506030000020004" pitchFamily="2" charset="0"/>
                          <a:ea typeface="+mn-ea"/>
                          <a:cs typeface="+mn-cs"/>
                          <a:sym typeface="Arial"/>
                        </a:rPr>
                        <a:t>Рабочее время  и  время отдыха. </a:t>
                      </a:r>
                      <a:r>
                        <a:rPr lang="ru-RU" sz="1800" b="0" i="0" u="none" strike="noStrike" cap="none" spc="-1" dirty="0">
                          <a:solidFill>
                            <a:srgbClr val="000000"/>
                          </a:solidFill>
                          <a:latin typeface="Proxima Nova" panose="02000506030000020004" pitchFamily="50" charset="0"/>
                          <a:ea typeface="+mn-ea"/>
                          <a:cs typeface="+mn-cs"/>
                          <a:sym typeface="Arial"/>
                        </a:rPr>
                        <a:t>Особенности правового статуса несовершеннолетних при осуществлении трудовой деятельности</a:t>
                      </a:r>
                    </a:p>
                  </a:txBody>
                  <a:tcPr>
                    <a:lnL w="12240">
                      <a:solidFill>
                        <a:srgbClr val="4472C4"/>
                      </a:solidFill>
                    </a:lnL>
                    <a:lnR w="12240">
                      <a:solidFill>
                        <a:srgbClr val="4472C4"/>
                      </a:solidFill>
                    </a:lnR>
                    <a:lnT w="12240">
                      <a:solidFill>
                        <a:srgbClr val="4472C4"/>
                      </a:solidFill>
                    </a:lnT>
                    <a:lnB w="12240">
                      <a:solidFill>
                        <a:srgbClr val="4472C4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145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/>
          <p:nvPr/>
        </p:nvSpPr>
        <p:spPr>
          <a:xfrm>
            <a:off x="929869" y="1275801"/>
            <a:ext cx="17852803" cy="75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spAutoFit/>
          </a:bodyPr>
          <a:lstStyle/>
          <a:p>
            <a:r>
              <a:rPr lang="ru-RU" sz="4000" b="1" dirty="0">
                <a:solidFill>
                  <a:schemeClr val="tx1"/>
                </a:solidFill>
                <a:latin typeface="Proxima Nova" panose="02000506030000020004" pitchFamily="50" charset="0"/>
              </a:rPr>
              <a:t>Нормативно-правовая база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D09FB9C-430D-40BC-9357-CC2C377BDA6B}"/>
              </a:ext>
            </a:extLst>
          </p:cNvPr>
          <p:cNvSpPr txBox="1"/>
          <p:nvPr/>
        </p:nvSpPr>
        <p:spPr>
          <a:xfrm>
            <a:off x="691871" y="2754265"/>
            <a:ext cx="17852803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3600" b="1" dirty="0">
              <a:solidFill>
                <a:srgbClr val="F07D00"/>
              </a:solidFill>
              <a:latin typeface="Proxima Nova" panose="02000506030000020004" pitchFamily="50" charset="0"/>
              <a:cs typeface="Times New Roman" panose="02020603050405020304" pitchFamily="18" charset="0"/>
            </a:endParaRPr>
          </a:p>
          <a:p>
            <a:pPr marL="571500" indent="-571500">
              <a:buClr>
                <a:srgbClr val="009657"/>
              </a:buClr>
              <a:buFont typeface="Wingdings" panose="05000000000000000000" pitchFamily="2" charset="2"/>
              <a:buChar char="ü"/>
            </a:pPr>
            <a:r>
              <a:rPr lang="ru-RU" sz="3600" dirty="0">
                <a:solidFill>
                  <a:schemeClr val="tx1"/>
                </a:solidFill>
                <a:latin typeface="Proxima Nova Rg" panose="02000506030000020004" pitchFamily="2" charset="0"/>
              </a:rPr>
              <a:t>Распоряжение Правительства РФ от 25 сентября 2017 г. №2039-р</a:t>
            </a:r>
            <a:r>
              <a:rPr lang="en-US" sz="3600" dirty="0">
                <a:solidFill>
                  <a:schemeClr val="tx1"/>
                </a:solidFill>
                <a:latin typeface="Proxima Nova Rg" panose="02000506030000020004" pitchFamily="2" charset="0"/>
              </a:rPr>
              <a:t> </a:t>
            </a:r>
            <a:r>
              <a:rPr lang="ru-RU" sz="3600" dirty="0">
                <a:solidFill>
                  <a:schemeClr val="tx1"/>
                </a:solidFill>
                <a:latin typeface="Proxima Nova Rg" panose="02000506030000020004" pitchFamily="2" charset="0"/>
              </a:rPr>
              <a:t>Об</a:t>
            </a:r>
            <a:r>
              <a:rPr lang="en-US" sz="3600" dirty="0">
                <a:solidFill>
                  <a:schemeClr val="tx1"/>
                </a:solidFill>
                <a:latin typeface="Proxima Nova Rg" panose="02000506030000020004" pitchFamily="2" charset="0"/>
              </a:rPr>
              <a:t> </a:t>
            </a:r>
            <a:r>
              <a:rPr lang="ru-RU" sz="3600" dirty="0">
                <a:solidFill>
                  <a:schemeClr val="tx1"/>
                </a:solidFill>
                <a:latin typeface="Proxima Nova Rg" panose="02000506030000020004" pitchFamily="2" charset="0"/>
              </a:rPr>
              <a:t>утверждении Стратегии повышения финансовой грамотности в Российской Федерации на 2017 - 2023 гг.</a:t>
            </a:r>
          </a:p>
          <a:p>
            <a:pPr marL="571500" indent="-571500">
              <a:buClr>
                <a:srgbClr val="009657"/>
              </a:buClr>
              <a:buFont typeface="Wingdings" panose="05000000000000000000" pitchFamily="2" charset="2"/>
              <a:buChar char="ü"/>
            </a:pPr>
            <a:endParaRPr lang="ru-RU" sz="3600" dirty="0">
              <a:solidFill>
                <a:schemeClr val="tx1"/>
              </a:solidFill>
              <a:latin typeface="Proxima Nova Rg" panose="02000506030000020004" pitchFamily="2" charset="0"/>
            </a:endParaRPr>
          </a:p>
          <a:p>
            <a:pPr marL="571500" indent="-571500">
              <a:buClr>
                <a:srgbClr val="009657"/>
              </a:buClr>
              <a:buFont typeface="Wingdings" panose="05000000000000000000" pitchFamily="2" charset="2"/>
              <a:buChar char="ü"/>
            </a:pPr>
            <a:r>
              <a:rPr lang="ru-RU" sz="3600" dirty="0">
                <a:solidFill>
                  <a:schemeClr val="tx1"/>
                </a:solidFill>
                <a:latin typeface="Proxima Nova Rg" panose="02000506030000020004" pitchFamily="2" charset="0"/>
              </a:rPr>
              <a:t>Распоряжения Правительства РФ от 24 октября 2023 г. № 2958-р Об утверждении Стратегии повышения финансовой грамотности и формирования финансовой культуры до 2030 года</a:t>
            </a:r>
          </a:p>
          <a:p>
            <a:pPr marL="514350" indent="-514350">
              <a:buClr>
                <a:srgbClr val="009657"/>
              </a:buClr>
              <a:buFont typeface="Wingdings" panose="05000000000000000000" pitchFamily="2" charset="2"/>
              <a:buChar char="ü"/>
            </a:pPr>
            <a:endParaRPr lang="ru-RU" sz="3600" b="1" dirty="0">
              <a:solidFill>
                <a:schemeClr val="tx1"/>
              </a:solidFill>
              <a:latin typeface="Proxima Nova Rg" panose="02000506030000020004" pitchFamily="2" charset="0"/>
              <a:cs typeface="Times New Roman" panose="02020603050405020304" pitchFamily="18" charset="0"/>
            </a:endParaRPr>
          </a:p>
          <a:p>
            <a:endParaRPr lang="ru-RU" sz="2800" dirty="0">
              <a:solidFill>
                <a:schemeClr val="tx1"/>
              </a:solidFill>
              <a:latin typeface="Proxima Nova Rg" panose="02000506030000020004" pitchFamily="2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05A9D57-AC79-4F29-93DA-8B7251E47870}"/>
              </a:ext>
            </a:extLst>
          </p:cNvPr>
          <p:cNvSpPr/>
          <p:nvPr/>
        </p:nvSpPr>
        <p:spPr>
          <a:xfrm>
            <a:off x="18544674" y="10090484"/>
            <a:ext cx="427539" cy="385011"/>
          </a:xfrm>
          <a:prstGeom prst="rect">
            <a:avLst/>
          </a:prstGeom>
          <a:solidFill>
            <a:srgbClr val="26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Google Shape;107;p3"/>
          <p:cNvSpPr txBox="1">
            <a:spLocks noGrp="1"/>
          </p:cNvSpPr>
          <p:nvPr>
            <p:ph type="sldNum" idx="4294967295"/>
          </p:nvPr>
        </p:nvSpPr>
        <p:spPr>
          <a:xfrm>
            <a:off x="18127776" y="10090484"/>
            <a:ext cx="773113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Proxima Nova Rg" panose="02000506030000020004" pitchFamily="2" charset="0"/>
              </a:rPr>
              <a:t>2</a:t>
            </a:r>
            <a:endParaRPr b="1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3949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/>
          <p:nvPr/>
        </p:nvSpPr>
        <p:spPr>
          <a:xfrm>
            <a:off x="929869" y="1275801"/>
            <a:ext cx="17852803" cy="75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4000" spc="-1" dirty="0">
                <a:solidFill>
                  <a:schemeClr val="tx1"/>
                </a:solidFill>
                <a:latin typeface="Proxima Nova" panose="02000506030000020004" pitchFamily="50" charset="0"/>
              </a:rPr>
              <a:t>«Обществознание»</a:t>
            </a:r>
            <a:endParaRPr lang="ru-RU" sz="4000" strike="noStrike" spc="-1" dirty="0">
              <a:solidFill>
                <a:schemeClr val="tx1"/>
              </a:solidFill>
              <a:latin typeface="Proxima Nova" panose="02000506030000020004" pitchFamily="50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05A9D57-AC79-4F29-93DA-8B7251E47870}"/>
              </a:ext>
            </a:extLst>
          </p:cNvPr>
          <p:cNvSpPr/>
          <p:nvPr/>
        </p:nvSpPr>
        <p:spPr>
          <a:xfrm>
            <a:off x="18544674" y="10090484"/>
            <a:ext cx="427539" cy="385011"/>
          </a:xfrm>
          <a:prstGeom prst="rect">
            <a:avLst/>
          </a:prstGeom>
          <a:solidFill>
            <a:srgbClr val="26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Google Shape;107;p3"/>
          <p:cNvSpPr txBox="1">
            <a:spLocks noGrp="1"/>
          </p:cNvSpPr>
          <p:nvPr>
            <p:ph type="sldNum" idx="4294967295"/>
          </p:nvPr>
        </p:nvSpPr>
        <p:spPr>
          <a:xfrm>
            <a:off x="18127776" y="10090484"/>
            <a:ext cx="773113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Proxima Nova Rg" panose="02000506030000020004" pitchFamily="2" charset="0"/>
              </a:rPr>
              <a:t>1</a:t>
            </a:r>
            <a:r>
              <a:rPr lang="ru-RU" b="1" dirty="0">
                <a:solidFill>
                  <a:schemeClr val="bg1"/>
                </a:solidFill>
                <a:latin typeface="Proxima Nova Rg" panose="02000506030000020004" pitchFamily="2" charset="0"/>
              </a:rPr>
              <a:t>9</a:t>
            </a:r>
            <a:endParaRPr b="1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  <p:graphicFrame>
        <p:nvGraphicFramePr>
          <p:cNvPr id="8" name="Таблица 14">
            <a:extLst>
              <a:ext uri="{FF2B5EF4-FFF2-40B4-BE49-F238E27FC236}">
                <a16:creationId xmlns:a16="http://schemas.microsoft.com/office/drawing/2014/main" id="{CA3F0EBE-5758-408B-AE8F-12F1B783D9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92257380"/>
              </p:ext>
            </p:extLst>
          </p:nvPr>
        </p:nvGraphicFramePr>
        <p:xfrm>
          <a:off x="929868" y="2412972"/>
          <a:ext cx="17018919" cy="6973953"/>
        </p:xfrm>
        <a:graphic>
          <a:graphicData uri="http://schemas.openxmlformats.org/drawingml/2006/table">
            <a:tbl>
              <a:tblPr/>
              <a:tblGrid>
                <a:gridCol w="24736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47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404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4192">
                <a:tc gridSpan="3"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tabLst>
                          <a:tab pos="0" algn="l"/>
                        </a:tabLst>
                      </a:pPr>
                      <a:r>
                        <a:rPr lang="ru-RU" sz="3000" b="0" i="0" u="none" strike="noStrike" cap="none" spc="-1" dirty="0">
                          <a:solidFill>
                            <a:srgbClr val="E6175A"/>
                          </a:solidFill>
                          <a:latin typeface="Proxima Nova" panose="02000506030000020004" pitchFamily="50" charset="0"/>
                          <a:ea typeface="+mn-ea"/>
                          <a:cs typeface="+mn-cs"/>
                          <a:sym typeface="Arial"/>
                        </a:rPr>
                        <a:t>Примерная рабочая программа (ИСРО РАО)</a:t>
                      </a:r>
                    </a:p>
                  </a:txBody>
                  <a:tcPr anchor="ctr">
                    <a:lnL w="12240">
                      <a:solidFill>
                        <a:srgbClr val="4472C4"/>
                      </a:solidFill>
                    </a:lnL>
                    <a:lnR w="12240">
                      <a:solidFill>
                        <a:srgbClr val="4472C4"/>
                      </a:solidFill>
                    </a:lnR>
                    <a:lnT w="12240">
                      <a:solidFill>
                        <a:srgbClr val="4472C4"/>
                      </a:solidFill>
                    </a:lnT>
                    <a:lnB w="25200">
                      <a:solidFill>
                        <a:srgbClr val="4472C4"/>
                      </a:solidFill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8493">
                <a:tc gridSpan="3"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tabLst>
                          <a:tab pos="0" algn="l"/>
                        </a:tabLst>
                      </a:pPr>
                      <a:r>
                        <a:rPr lang="ru-RU" sz="2400" b="0" i="0" u="none" strike="noStrike" cap="none" spc="-1" dirty="0">
                          <a:solidFill>
                            <a:srgbClr val="E6175A"/>
                          </a:solidFill>
                          <a:latin typeface="Proxima Nova" panose="02000506030000020004" pitchFamily="50" charset="0"/>
                          <a:ea typeface="+mn-ea"/>
                          <a:cs typeface="+mn-cs"/>
                          <a:sym typeface="Arial"/>
                        </a:rPr>
                        <a:t>8 КЛАСС</a:t>
                      </a:r>
                    </a:p>
                  </a:txBody>
                  <a:tcPr>
                    <a:lnL w="12240">
                      <a:solidFill>
                        <a:srgbClr val="4472C4"/>
                      </a:solidFill>
                    </a:lnL>
                    <a:lnR w="12240">
                      <a:solidFill>
                        <a:srgbClr val="4472C4"/>
                      </a:solidFill>
                    </a:lnR>
                    <a:lnT w="252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4472C4"/>
                      </a:solidFill>
                    </a:lnB>
                    <a:solidFill>
                      <a:srgbClr val="4472C4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0351"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tabLst>
                          <a:tab pos="0" algn="l"/>
                        </a:tabLst>
                      </a:pPr>
                      <a:r>
                        <a:rPr lang="ru-RU" sz="1800" b="0" i="0" u="none" strike="noStrike" cap="none" spc="-1" dirty="0">
                          <a:solidFill>
                            <a:srgbClr val="000000"/>
                          </a:solidFill>
                          <a:latin typeface="Proxima Nova" panose="02000506030000020004" pitchFamily="50" charset="0"/>
                          <a:ea typeface="+mn-ea"/>
                          <a:cs typeface="+mn-cs"/>
                          <a:sym typeface="Arial"/>
                        </a:rPr>
                        <a:t>Тема раздела</a:t>
                      </a:r>
                    </a:p>
                  </a:txBody>
                  <a:tcPr anchor="ctr">
                    <a:lnL w="12240">
                      <a:solidFill>
                        <a:srgbClr val="4472C4"/>
                      </a:solidFill>
                    </a:lnL>
                    <a:lnR w="12240">
                      <a:solidFill>
                        <a:srgbClr val="4472C4"/>
                      </a:solidFill>
                    </a:lnR>
                    <a:lnT w="12240">
                      <a:solidFill>
                        <a:srgbClr val="4472C4"/>
                      </a:solidFill>
                    </a:lnT>
                    <a:lnB w="12240">
                      <a:solidFill>
                        <a:srgbClr val="4472C4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tabLst>
                          <a:tab pos="0" algn="l"/>
                        </a:tabLst>
                      </a:pPr>
                      <a:r>
                        <a:rPr lang="ru-RU" sz="1800" b="0" i="0" u="none" strike="noStrike" cap="none" spc="-1" dirty="0">
                          <a:solidFill>
                            <a:srgbClr val="000000"/>
                          </a:solidFill>
                          <a:latin typeface="Proxima Nova" panose="02000506030000020004" pitchFamily="50" charset="0"/>
                          <a:ea typeface="+mn-ea"/>
                          <a:cs typeface="+mn-cs"/>
                          <a:sym typeface="Arial"/>
                        </a:rPr>
                        <a:t>Программное содержание</a:t>
                      </a:r>
                    </a:p>
                  </a:txBody>
                  <a:tcPr anchor="ctr">
                    <a:lnL w="12240">
                      <a:solidFill>
                        <a:srgbClr val="4472C4"/>
                      </a:solidFill>
                    </a:lnL>
                    <a:lnR w="12240">
                      <a:solidFill>
                        <a:srgbClr val="4472C4"/>
                      </a:solidFill>
                    </a:lnR>
                    <a:lnT w="12240">
                      <a:solidFill>
                        <a:srgbClr val="4472C4"/>
                      </a:solidFill>
                    </a:lnT>
                    <a:lnB w="12240">
                      <a:solidFill>
                        <a:srgbClr val="4472C4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tabLst>
                          <a:tab pos="0" algn="l"/>
                        </a:tabLst>
                      </a:pPr>
                      <a:r>
                        <a:rPr lang="ru-RU" sz="1800" b="0" i="0" u="none" strike="noStrike" cap="none" spc="-1" dirty="0">
                          <a:solidFill>
                            <a:srgbClr val="000000"/>
                          </a:solidFill>
                          <a:latin typeface="Proxima Nova" panose="02000506030000020004" pitchFamily="50" charset="0"/>
                          <a:ea typeface="+mn-ea"/>
                          <a:cs typeface="+mn-cs"/>
                          <a:sym typeface="Arial"/>
                        </a:rPr>
                        <a:t>Предметные результаты </a:t>
                      </a:r>
                    </a:p>
                  </a:txBody>
                  <a:tcPr anchor="ctr">
                    <a:lnL w="12240">
                      <a:solidFill>
                        <a:srgbClr val="4472C4"/>
                      </a:solidFill>
                    </a:lnL>
                    <a:lnR w="12240">
                      <a:solidFill>
                        <a:srgbClr val="4472C4"/>
                      </a:solidFill>
                    </a:lnR>
                    <a:lnT w="12240">
                      <a:solidFill>
                        <a:srgbClr val="4472C4"/>
                      </a:solidFill>
                    </a:lnT>
                    <a:lnB w="12240">
                      <a:solidFill>
                        <a:srgbClr val="4472C4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10566"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tabLst>
                          <a:tab pos="0" algn="l"/>
                        </a:tabLst>
                      </a:pPr>
                      <a:r>
                        <a:rPr lang="ru-RU" sz="1800" b="0" i="0" u="none" strike="noStrike" cap="none" spc="-1" dirty="0">
                          <a:solidFill>
                            <a:srgbClr val="000000"/>
                          </a:solidFill>
                          <a:latin typeface="Proxima Nova Rg" panose="02000506030000020004" pitchFamily="2" charset="0"/>
                          <a:ea typeface="+mn-ea"/>
                          <a:cs typeface="+mn-cs"/>
                          <a:sym typeface="Arial"/>
                        </a:rPr>
                        <a:t>Экономика —</a:t>
                      </a:r>
                    </a:p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tabLst>
                          <a:tab pos="0" algn="l"/>
                        </a:tabLst>
                      </a:pPr>
                      <a:r>
                        <a:rPr lang="ru-RU" sz="1800" b="0" i="0" u="none" strike="noStrike" cap="none" spc="-1" dirty="0">
                          <a:solidFill>
                            <a:srgbClr val="000000"/>
                          </a:solidFill>
                          <a:latin typeface="Proxima Nova Rg" panose="02000506030000020004" pitchFamily="2" charset="0"/>
                          <a:ea typeface="+mn-ea"/>
                          <a:cs typeface="+mn-cs"/>
                          <a:sym typeface="Arial"/>
                        </a:rPr>
                        <a:t>основа жизнедеятельности</a:t>
                      </a:r>
                    </a:p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tabLst>
                          <a:tab pos="0" algn="l"/>
                        </a:tabLst>
                      </a:pPr>
                      <a:r>
                        <a:rPr lang="ru-RU" sz="1800" b="0" i="0" u="none" strike="noStrike" cap="none" spc="-1" dirty="0">
                          <a:solidFill>
                            <a:srgbClr val="000000"/>
                          </a:solidFill>
                          <a:latin typeface="Proxima Nova Rg" panose="02000506030000020004" pitchFamily="2" charset="0"/>
                          <a:ea typeface="+mn-ea"/>
                          <a:cs typeface="+mn-cs"/>
                          <a:sym typeface="Arial"/>
                        </a:rPr>
                        <a:t>человека</a:t>
                      </a:r>
                    </a:p>
                  </a:txBody>
                  <a:tcPr anchor="ctr">
                    <a:lnL w="12240">
                      <a:solidFill>
                        <a:srgbClr val="4472C4"/>
                      </a:solidFill>
                    </a:lnL>
                    <a:lnR w="12240">
                      <a:solidFill>
                        <a:srgbClr val="4472C4"/>
                      </a:solidFill>
                    </a:lnR>
                    <a:lnT w="12240">
                      <a:solidFill>
                        <a:srgbClr val="4472C4"/>
                      </a:solidFill>
                    </a:lnT>
                    <a:lnB w="12240">
                      <a:solidFill>
                        <a:srgbClr val="4472C4"/>
                      </a:solidFill>
                    </a:lnB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tabLst>
                          <a:tab pos="0" algn="l"/>
                        </a:tabLst>
                      </a:pPr>
                      <a:r>
                        <a:rPr lang="ru-RU" sz="1800" b="0" i="0" u="none" strike="noStrike" cap="none" spc="-1" dirty="0">
                          <a:solidFill>
                            <a:srgbClr val="000000"/>
                          </a:solidFill>
                          <a:latin typeface="Proxima Nova Rg" panose="02000506030000020004" pitchFamily="2" charset="0"/>
                          <a:ea typeface="+mn-ea"/>
                          <a:cs typeface="+mn-cs"/>
                          <a:sym typeface="Arial"/>
                        </a:rPr>
                        <a:t>Экономическая жизнь общества. Потребности и ресурсы. Ограниченность ресурсов. Экономический</a:t>
                      </a:r>
                    </a:p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tabLst>
                          <a:tab pos="0" algn="l"/>
                        </a:tabLst>
                      </a:pPr>
                      <a:r>
                        <a:rPr lang="ru-RU" sz="1800" b="0" i="0" u="none" strike="noStrike" cap="none" spc="-1" dirty="0">
                          <a:solidFill>
                            <a:srgbClr val="000000"/>
                          </a:solidFill>
                          <a:latin typeface="Proxima Nova Rg" panose="02000506030000020004" pitchFamily="2" charset="0"/>
                          <a:ea typeface="+mn-ea"/>
                          <a:cs typeface="+mn-cs"/>
                          <a:sym typeface="Arial"/>
                        </a:rPr>
                        <a:t>выбор. Экономическая система и её функции. Собственность. Производство — источник экономических благ. Факторы производства. Трудовая деятельность. </a:t>
                      </a:r>
                      <a:r>
                        <a:rPr lang="ru-RU" sz="1800" b="0" i="0" u="none" strike="noStrike" cap="none" spc="-1" dirty="0">
                          <a:solidFill>
                            <a:srgbClr val="000000"/>
                          </a:solidFill>
                          <a:latin typeface="Proxima Nova" panose="02000506030000020004" pitchFamily="50" charset="0"/>
                          <a:ea typeface="+mn-ea"/>
                          <a:cs typeface="+mn-cs"/>
                          <a:sym typeface="Arial"/>
                        </a:rPr>
                        <a:t>Предпринимательство.</a:t>
                      </a:r>
                    </a:p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tabLst>
                          <a:tab pos="0" algn="l"/>
                        </a:tabLst>
                      </a:pPr>
                      <a:r>
                        <a:rPr lang="ru-RU" sz="1800" b="0" i="0" u="none" strike="noStrike" cap="none" spc="-1" dirty="0">
                          <a:solidFill>
                            <a:srgbClr val="000000"/>
                          </a:solidFill>
                          <a:latin typeface="Proxima Nova" panose="02000506030000020004" pitchFamily="50" charset="0"/>
                          <a:ea typeface="+mn-ea"/>
                          <a:cs typeface="+mn-cs"/>
                          <a:sym typeface="Arial"/>
                        </a:rPr>
                        <a:t>Деньги и их функции. </a:t>
                      </a:r>
                      <a:r>
                        <a:rPr lang="ru-RU" sz="1800" b="0" i="0" u="none" strike="noStrike" cap="none" spc="-1" dirty="0">
                          <a:solidFill>
                            <a:srgbClr val="000000"/>
                          </a:solidFill>
                          <a:latin typeface="Proxima Nova Rg" panose="02000506030000020004" pitchFamily="2" charset="0"/>
                          <a:ea typeface="+mn-ea"/>
                          <a:cs typeface="+mn-cs"/>
                          <a:sym typeface="Arial"/>
                        </a:rPr>
                        <a:t>Торговля и её формы</a:t>
                      </a:r>
                    </a:p>
                  </a:txBody>
                  <a:tcPr anchor="ctr">
                    <a:lnL w="12240">
                      <a:solidFill>
                        <a:srgbClr val="4472C4"/>
                      </a:solidFill>
                    </a:lnL>
                    <a:lnR w="12240">
                      <a:solidFill>
                        <a:srgbClr val="4472C4"/>
                      </a:solidFill>
                    </a:lnR>
                    <a:lnT w="12240">
                      <a:solidFill>
                        <a:srgbClr val="4472C4"/>
                      </a:solidFill>
                    </a:lnT>
                    <a:lnB w="12240">
                      <a:solidFill>
                        <a:srgbClr val="4472C4"/>
                      </a:solidFill>
                    </a:lnB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tabLst>
                          <a:tab pos="0" algn="l"/>
                        </a:tabLst>
                      </a:pPr>
                      <a:r>
                        <a:rPr lang="ru-RU" sz="1800" b="0" i="0" u="none" strike="noStrike" cap="none" spc="-1" dirty="0">
                          <a:solidFill>
                            <a:srgbClr val="000000"/>
                          </a:solidFill>
                          <a:latin typeface="Proxima Nova Rg" panose="02000506030000020004" pitchFamily="2" charset="0"/>
                          <a:ea typeface="+mn-ea"/>
                          <a:cs typeface="+mn-cs"/>
                          <a:sym typeface="Arial"/>
                        </a:rPr>
                        <a:t>Определять  и  аргументировать  с  точки  зрения  социальных ценностей и с опорой на обществоведческие знания, факты общественной жизни, </a:t>
                      </a:r>
                      <a:r>
                        <a:rPr lang="ru-RU" sz="1800" b="0" i="0" u="none" strike="noStrike" cap="none" spc="-1" dirty="0">
                          <a:solidFill>
                            <a:srgbClr val="000000"/>
                          </a:solidFill>
                          <a:latin typeface="Proxima Nova" panose="02000506030000020004" pitchFamily="50" charset="0"/>
                          <a:ea typeface="+mn-ea"/>
                          <a:cs typeface="+mn-cs"/>
                          <a:sym typeface="Arial"/>
                        </a:rPr>
                        <a:t>своё отношение к предпринимательству и развитию собственного бизнеса.</a:t>
                      </a:r>
                    </a:p>
                  </a:txBody>
                  <a:tcPr anchor="ctr">
                    <a:lnL w="12240">
                      <a:solidFill>
                        <a:srgbClr val="4472C4"/>
                      </a:solidFill>
                    </a:lnL>
                    <a:lnR w="12240">
                      <a:solidFill>
                        <a:srgbClr val="4472C4"/>
                      </a:solidFill>
                    </a:lnR>
                    <a:lnT w="12240">
                      <a:solidFill>
                        <a:srgbClr val="4472C4"/>
                      </a:solidFill>
                    </a:lnT>
                    <a:lnB w="12240">
                      <a:solidFill>
                        <a:srgbClr val="4472C4"/>
                      </a:solidFill>
                    </a:lnB>
                    <a:solidFill>
                      <a:srgbClr val="4472C4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37196"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tabLst>
                          <a:tab pos="0" algn="l"/>
                        </a:tabLst>
                      </a:pPr>
                      <a:r>
                        <a:rPr lang="ru-RU" sz="1800" b="0" i="0" u="none" strike="noStrike" cap="none" spc="-1" dirty="0">
                          <a:solidFill>
                            <a:srgbClr val="000000"/>
                          </a:solidFill>
                          <a:latin typeface="Proxima Nova Rg" panose="02000506030000020004" pitchFamily="2" charset="0"/>
                          <a:ea typeface="+mn-ea"/>
                          <a:cs typeface="+mn-cs"/>
                          <a:sym typeface="Arial"/>
                        </a:rPr>
                        <a:t>Рыночные отношения в экономике</a:t>
                      </a:r>
                    </a:p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ru-RU" sz="1600" b="0" strike="noStrike" spc="-1" dirty="0"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4472C4"/>
                      </a:solidFill>
                    </a:lnL>
                    <a:lnR w="12240">
                      <a:solidFill>
                        <a:srgbClr val="4472C4"/>
                      </a:solidFill>
                    </a:lnR>
                    <a:lnT w="12240">
                      <a:solidFill>
                        <a:srgbClr val="4472C4"/>
                      </a:solidFill>
                    </a:lnT>
                    <a:lnB w="12240">
                      <a:solidFill>
                        <a:srgbClr val="4472C4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tabLst>
                          <a:tab pos="0" algn="l"/>
                        </a:tabLst>
                      </a:pPr>
                      <a:r>
                        <a:rPr lang="ru-RU" sz="1800" b="0" i="0" u="none" strike="noStrike" cap="none" spc="-1" dirty="0">
                          <a:solidFill>
                            <a:srgbClr val="000000"/>
                          </a:solidFill>
                          <a:latin typeface="Proxima Nova Rg" panose="02000506030000020004" pitchFamily="2" charset="0"/>
                          <a:ea typeface="+mn-ea"/>
                          <a:cs typeface="+mn-cs"/>
                          <a:sym typeface="Arial"/>
                        </a:rPr>
                        <a:t>Рыночная экономика. Конкуренция. Спрос и предложение. Рыночное равновесие. Невидимая рука рынка. Многообразие рынков.</a:t>
                      </a:r>
                    </a:p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tabLst>
                          <a:tab pos="0" algn="l"/>
                        </a:tabLst>
                      </a:pPr>
                      <a:r>
                        <a:rPr lang="ru-RU" sz="1800" b="0" i="0" u="none" strike="noStrike" cap="none" spc="-1" dirty="0">
                          <a:solidFill>
                            <a:srgbClr val="000000"/>
                          </a:solidFill>
                          <a:latin typeface="Proxima Nova" panose="02000506030000020004" pitchFamily="50" charset="0"/>
                          <a:ea typeface="+mn-ea"/>
                          <a:cs typeface="+mn-cs"/>
                          <a:sym typeface="Arial"/>
                        </a:rPr>
                        <a:t>Предприятие в экономике. Издержки, выручка и прибыль. </a:t>
                      </a:r>
                      <a:r>
                        <a:rPr lang="ru-RU" sz="1800" b="0" i="0" u="none" strike="noStrike" cap="none" spc="-1" dirty="0">
                          <a:solidFill>
                            <a:srgbClr val="000000"/>
                          </a:solidFill>
                          <a:latin typeface="Proxima Nova Rg" panose="02000506030000020004" pitchFamily="2" charset="0"/>
                          <a:ea typeface="+mn-ea"/>
                          <a:cs typeface="+mn-cs"/>
                          <a:sym typeface="Arial"/>
                        </a:rPr>
                        <a:t>Как повысить эффективность производства.</a:t>
                      </a:r>
                    </a:p>
                  </a:txBody>
                  <a:tcPr anchor="ctr">
                    <a:lnL w="12240">
                      <a:solidFill>
                        <a:srgbClr val="4472C4"/>
                      </a:solidFill>
                    </a:lnL>
                    <a:lnR w="12240">
                      <a:solidFill>
                        <a:srgbClr val="4472C4"/>
                      </a:solidFill>
                    </a:lnR>
                    <a:lnT w="12240">
                      <a:solidFill>
                        <a:srgbClr val="4472C4"/>
                      </a:solidFill>
                    </a:lnT>
                    <a:lnB w="12240">
                      <a:solidFill>
                        <a:srgbClr val="4472C4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tabLst>
                          <a:tab pos="0" algn="l"/>
                        </a:tabLst>
                      </a:pPr>
                      <a:r>
                        <a:rPr lang="ru-RU" sz="1800" b="0" i="0" u="none" strike="noStrike" cap="none" spc="-1" dirty="0">
                          <a:solidFill>
                            <a:srgbClr val="000000"/>
                          </a:solidFill>
                          <a:latin typeface="Proxima Nova" panose="02000506030000020004" pitchFamily="50" charset="0"/>
                          <a:ea typeface="+mn-ea"/>
                          <a:cs typeface="+mn-cs"/>
                          <a:sym typeface="Arial"/>
                        </a:rPr>
                        <a:t>Оценивать поведение людей с точки зрения их экономической рациональности: </a:t>
                      </a:r>
                      <a:r>
                        <a:rPr lang="ru-RU" sz="1800" b="0" i="0" u="none" strike="noStrike" cap="none" spc="-1" dirty="0">
                          <a:solidFill>
                            <a:srgbClr val="000000"/>
                          </a:solidFill>
                          <a:latin typeface="Proxima Nova Rg" panose="02000506030000020004" pitchFamily="2" charset="0"/>
                          <a:ea typeface="+mn-ea"/>
                          <a:cs typeface="+mn-cs"/>
                          <a:sym typeface="Arial"/>
                        </a:rPr>
                        <a:t>анализировать и оценивать с позиций экономических знаний сложившиеся практики и модели поведения производителя. </a:t>
                      </a:r>
                    </a:p>
                  </a:txBody>
                  <a:tcPr anchor="ctr">
                    <a:lnL w="12240">
                      <a:solidFill>
                        <a:srgbClr val="4472C4"/>
                      </a:solidFill>
                    </a:lnL>
                    <a:lnR w="12240">
                      <a:solidFill>
                        <a:srgbClr val="4472C4"/>
                      </a:solidFill>
                    </a:lnR>
                    <a:lnT w="12240">
                      <a:solidFill>
                        <a:srgbClr val="4472C4"/>
                      </a:solidFill>
                    </a:lnT>
                    <a:lnB w="12240">
                      <a:solidFill>
                        <a:srgbClr val="4472C4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63389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/>
          <p:nvPr/>
        </p:nvSpPr>
        <p:spPr>
          <a:xfrm>
            <a:off x="929869" y="1275801"/>
            <a:ext cx="17852803" cy="75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4000" spc="-1" dirty="0">
                <a:solidFill>
                  <a:schemeClr val="tx1"/>
                </a:solidFill>
                <a:latin typeface="Proxima Nova" panose="02000506030000020004" pitchFamily="50" charset="0"/>
              </a:rPr>
              <a:t>«Обществознание»</a:t>
            </a:r>
            <a:endParaRPr lang="ru-RU" sz="4000" strike="noStrike" spc="-1" dirty="0">
              <a:solidFill>
                <a:schemeClr val="tx1"/>
              </a:solidFill>
              <a:latin typeface="Proxima Nova" panose="02000506030000020004" pitchFamily="50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05A9D57-AC79-4F29-93DA-8B7251E47870}"/>
              </a:ext>
            </a:extLst>
          </p:cNvPr>
          <p:cNvSpPr/>
          <p:nvPr/>
        </p:nvSpPr>
        <p:spPr>
          <a:xfrm>
            <a:off x="18544674" y="10090484"/>
            <a:ext cx="427539" cy="385011"/>
          </a:xfrm>
          <a:prstGeom prst="rect">
            <a:avLst/>
          </a:prstGeom>
          <a:solidFill>
            <a:srgbClr val="26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Google Shape;107;p3"/>
          <p:cNvSpPr txBox="1">
            <a:spLocks noGrp="1"/>
          </p:cNvSpPr>
          <p:nvPr>
            <p:ph type="sldNum" idx="4294967295"/>
          </p:nvPr>
        </p:nvSpPr>
        <p:spPr>
          <a:xfrm>
            <a:off x="18127776" y="10090484"/>
            <a:ext cx="773113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Proxima Nova Rg" panose="02000506030000020004" pitchFamily="2" charset="0"/>
              </a:rPr>
              <a:t>20</a:t>
            </a:r>
          </a:p>
        </p:txBody>
      </p:sp>
      <p:graphicFrame>
        <p:nvGraphicFramePr>
          <p:cNvPr id="7" name="Таблица 14">
            <a:extLst>
              <a:ext uri="{FF2B5EF4-FFF2-40B4-BE49-F238E27FC236}">
                <a16:creationId xmlns:a16="http://schemas.microsoft.com/office/drawing/2014/main" id="{5C436F84-F377-487E-8384-5B87B03613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26306016"/>
              </p:ext>
            </p:extLst>
          </p:nvPr>
        </p:nvGraphicFramePr>
        <p:xfrm>
          <a:off x="929869" y="2275471"/>
          <a:ext cx="16384737" cy="6777866"/>
        </p:xfrm>
        <a:graphic>
          <a:graphicData uri="http://schemas.openxmlformats.org/drawingml/2006/table">
            <a:tbl>
              <a:tblPr/>
              <a:tblGrid>
                <a:gridCol w="2420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288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350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3736">
                <a:tc gridSpan="3"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tabLst>
                          <a:tab pos="0" algn="l"/>
                        </a:tabLst>
                      </a:pPr>
                      <a:r>
                        <a:rPr lang="ru-RU" sz="3000" b="0" i="0" u="none" strike="noStrike" cap="none" spc="-1" dirty="0">
                          <a:solidFill>
                            <a:srgbClr val="E6175A"/>
                          </a:solidFill>
                          <a:latin typeface="Proxima Nova" panose="02000506030000020004" pitchFamily="50" charset="0"/>
                          <a:ea typeface="+mn-ea"/>
                          <a:cs typeface="+mn-cs"/>
                          <a:sym typeface="Arial"/>
                        </a:rPr>
                        <a:t>Примерная рабочая программа (ИСРО РАО)</a:t>
                      </a:r>
                    </a:p>
                  </a:txBody>
                  <a:tcPr>
                    <a:lnL w="12240">
                      <a:solidFill>
                        <a:srgbClr val="4472C4"/>
                      </a:solidFill>
                    </a:lnL>
                    <a:lnR w="12240">
                      <a:solidFill>
                        <a:srgbClr val="4472C4"/>
                      </a:solidFill>
                    </a:lnR>
                    <a:lnT w="12240">
                      <a:solidFill>
                        <a:srgbClr val="4472C4"/>
                      </a:solidFill>
                    </a:lnT>
                    <a:lnB w="25200">
                      <a:solidFill>
                        <a:srgbClr val="4472C4"/>
                      </a:solidFill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4780">
                <a:tc gridSpan="3"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tabLst>
                          <a:tab pos="0" algn="l"/>
                        </a:tabLst>
                      </a:pPr>
                      <a:r>
                        <a:rPr lang="ru-RU" sz="2400" b="0" i="0" u="none" strike="noStrike" cap="none" spc="-1" dirty="0">
                          <a:solidFill>
                            <a:srgbClr val="E6175A"/>
                          </a:solidFill>
                          <a:latin typeface="Proxima Nova" panose="02000506030000020004" pitchFamily="50" charset="0"/>
                          <a:ea typeface="+mn-ea"/>
                          <a:cs typeface="+mn-cs"/>
                          <a:sym typeface="Arial"/>
                        </a:rPr>
                        <a:t>8 КЛАСС</a:t>
                      </a:r>
                    </a:p>
                  </a:txBody>
                  <a:tcPr>
                    <a:lnL w="12240">
                      <a:solidFill>
                        <a:srgbClr val="4472C4"/>
                      </a:solidFill>
                    </a:lnL>
                    <a:lnR w="12240">
                      <a:solidFill>
                        <a:srgbClr val="4472C4"/>
                      </a:solidFill>
                    </a:lnR>
                    <a:lnT w="252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4472C4"/>
                      </a:solidFill>
                    </a:lnB>
                    <a:solidFill>
                      <a:srgbClr val="4472C4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5557"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tabLst>
                          <a:tab pos="0" algn="l"/>
                        </a:tabLst>
                      </a:pPr>
                      <a:r>
                        <a:rPr lang="ru-RU" sz="1800" b="0" i="0" u="none" strike="noStrike" cap="none" spc="-1" dirty="0">
                          <a:solidFill>
                            <a:srgbClr val="000000"/>
                          </a:solidFill>
                          <a:latin typeface="Proxima Nova" panose="02000506030000020004" pitchFamily="50" charset="0"/>
                          <a:ea typeface="+mn-ea"/>
                          <a:cs typeface="+mn-cs"/>
                          <a:sym typeface="Arial"/>
                        </a:rPr>
                        <a:t>Тема раздела</a:t>
                      </a:r>
                    </a:p>
                  </a:txBody>
                  <a:tcPr anchor="ctr">
                    <a:lnL w="12240">
                      <a:solidFill>
                        <a:srgbClr val="4472C4"/>
                      </a:solidFill>
                    </a:lnL>
                    <a:lnR w="12240">
                      <a:solidFill>
                        <a:srgbClr val="4472C4"/>
                      </a:solidFill>
                    </a:lnR>
                    <a:lnT w="12240">
                      <a:solidFill>
                        <a:srgbClr val="4472C4"/>
                      </a:solidFill>
                    </a:lnT>
                    <a:lnB w="12240">
                      <a:solidFill>
                        <a:srgbClr val="4472C4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tabLst>
                          <a:tab pos="0" algn="l"/>
                        </a:tabLst>
                      </a:pPr>
                      <a:r>
                        <a:rPr lang="ru-RU" sz="1800" b="0" i="0" u="none" strike="noStrike" cap="none" spc="-1" dirty="0">
                          <a:solidFill>
                            <a:srgbClr val="000000"/>
                          </a:solidFill>
                          <a:latin typeface="Proxima Nova" panose="02000506030000020004" pitchFamily="50" charset="0"/>
                          <a:ea typeface="+mn-ea"/>
                          <a:cs typeface="+mn-cs"/>
                          <a:sym typeface="Arial"/>
                        </a:rPr>
                        <a:t>Программное содержание</a:t>
                      </a:r>
                    </a:p>
                  </a:txBody>
                  <a:tcPr anchor="ctr">
                    <a:lnL w="12240">
                      <a:solidFill>
                        <a:srgbClr val="4472C4"/>
                      </a:solidFill>
                    </a:lnL>
                    <a:lnR w="12240">
                      <a:solidFill>
                        <a:srgbClr val="4472C4"/>
                      </a:solidFill>
                    </a:lnR>
                    <a:lnT w="12240">
                      <a:solidFill>
                        <a:srgbClr val="4472C4"/>
                      </a:solidFill>
                    </a:lnT>
                    <a:lnB w="12240">
                      <a:solidFill>
                        <a:srgbClr val="4472C4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tabLst>
                          <a:tab pos="0" algn="l"/>
                        </a:tabLst>
                      </a:pPr>
                      <a:r>
                        <a:rPr lang="ru-RU" sz="1800" b="0" i="0" u="none" strike="noStrike" cap="none" spc="-1" dirty="0">
                          <a:solidFill>
                            <a:srgbClr val="000000"/>
                          </a:solidFill>
                          <a:latin typeface="Proxima Nova" panose="02000506030000020004" pitchFamily="50" charset="0"/>
                          <a:ea typeface="+mn-ea"/>
                          <a:cs typeface="+mn-cs"/>
                          <a:sym typeface="Arial"/>
                        </a:rPr>
                        <a:t>Предметные результаты </a:t>
                      </a:r>
                    </a:p>
                  </a:txBody>
                  <a:tcPr anchor="ctr">
                    <a:lnL w="12240">
                      <a:solidFill>
                        <a:srgbClr val="4472C4"/>
                      </a:solidFill>
                    </a:lnL>
                    <a:lnR w="12240">
                      <a:solidFill>
                        <a:srgbClr val="4472C4"/>
                      </a:solidFill>
                    </a:lnR>
                    <a:lnT w="12240">
                      <a:solidFill>
                        <a:srgbClr val="4472C4"/>
                      </a:solidFill>
                    </a:lnT>
                    <a:lnB w="12240">
                      <a:solidFill>
                        <a:srgbClr val="4472C4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16469"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tabLst>
                          <a:tab pos="0" algn="l"/>
                        </a:tabLst>
                      </a:pPr>
                      <a:r>
                        <a:rPr lang="ru-RU" sz="1800" b="0" i="0" u="none" strike="noStrike" cap="none" spc="-1" dirty="0">
                          <a:solidFill>
                            <a:srgbClr val="000000"/>
                          </a:solidFill>
                          <a:latin typeface="Proxima Nova Rg" panose="02000506030000020004" pitchFamily="2" charset="0"/>
                          <a:ea typeface="+mn-ea"/>
                          <a:cs typeface="+mn-cs"/>
                          <a:sym typeface="Arial"/>
                        </a:rPr>
                        <a:t>Финансовые от- ношения в экономике</a:t>
                      </a:r>
                    </a:p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tabLst>
                          <a:tab pos="0" algn="l"/>
                        </a:tabLst>
                      </a:pPr>
                      <a:r>
                        <a:rPr lang="ru-RU" sz="1800" b="0" i="0" u="none" strike="noStrike" cap="none" spc="-1" dirty="0">
                          <a:solidFill>
                            <a:srgbClr val="E6175A"/>
                          </a:solidFill>
                          <a:latin typeface="Proxima Nova" panose="02000506030000020004" pitchFamily="50" charset="0"/>
                          <a:ea typeface="+mn-ea"/>
                          <a:cs typeface="+mn-cs"/>
                          <a:sym typeface="Arial"/>
                        </a:rPr>
                        <a:t>(5 часов)</a:t>
                      </a:r>
                    </a:p>
                  </a:txBody>
                  <a:tcPr anchor="ctr">
                    <a:lnL w="12240">
                      <a:solidFill>
                        <a:srgbClr val="4472C4"/>
                      </a:solidFill>
                    </a:lnL>
                    <a:lnR w="12240">
                      <a:solidFill>
                        <a:srgbClr val="4472C4"/>
                      </a:solidFill>
                    </a:lnR>
                    <a:lnT w="12240">
                      <a:solidFill>
                        <a:srgbClr val="4472C4"/>
                      </a:solidFill>
                    </a:lnT>
                    <a:lnB w="12240">
                      <a:solidFill>
                        <a:srgbClr val="4472C4"/>
                      </a:solidFill>
                    </a:lnB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tabLst>
                          <a:tab pos="0" algn="l"/>
                        </a:tabLst>
                      </a:pPr>
                      <a:r>
                        <a:rPr lang="ru-RU" sz="1800" b="0" i="0" u="none" strike="noStrike" cap="none" spc="-1" dirty="0">
                          <a:solidFill>
                            <a:srgbClr val="E6175A"/>
                          </a:solidFill>
                          <a:latin typeface="Proxima Nova Rg" panose="02000506030000020004" pitchFamily="2" charset="0"/>
                          <a:ea typeface="+mn-ea"/>
                          <a:cs typeface="+mn-cs"/>
                          <a:sym typeface="Arial"/>
                        </a:rPr>
                        <a:t>Финансовый рынок и посредники (банки, страховые компании, кредитные союзы, участники фондового рынка). Услуги финансовых посредников. Основные типы финансовых инструментов:  акции и облигации.</a:t>
                      </a:r>
                    </a:p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tabLst>
                          <a:tab pos="0" algn="l"/>
                        </a:tabLst>
                      </a:pPr>
                      <a:r>
                        <a:rPr lang="ru-RU" sz="1800" b="0" i="0" u="none" strike="noStrike" cap="none" spc="-1" dirty="0">
                          <a:solidFill>
                            <a:srgbClr val="E6175A"/>
                          </a:solidFill>
                          <a:latin typeface="Proxima Nova Rg" panose="02000506030000020004" pitchFamily="2" charset="0"/>
                          <a:ea typeface="+mn-ea"/>
                          <a:cs typeface="+mn-cs"/>
                          <a:sym typeface="Arial"/>
                        </a:rPr>
                        <a:t>Банковские услуги, предоставляемые гражданам (депозит, кредит, платёжная карта, денежные переводы, обмен валюты). Дистанционное банковское обслуживание. Страховые услуги.</a:t>
                      </a:r>
                    </a:p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tabLst>
                          <a:tab pos="0" algn="l"/>
                        </a:tabLst>
                      </a:pPr>
                      <a:r>
                        <a:rPr lang="ru-RU" sz="1800" b="0" i="0" u="none" strike="noStrike" cap="none" spc="-1" dirty="0">
                          <a:solidFill>
                            <a:srgbClr val="E6175A"/>
                          </a:solidFill>
                          <a:latin typeface="Proxima Nova Rg" panose="02000506030000020004" pitchFamily="2" charset="0"/>
                          <a:ea typeface="+mn-ea"/>
                          <a:cs typeface="+mn-cs"/>
                          <a:sym typeface="Arial"/>
                        </a:rPr>
                        <a:t>Защита прав потребителя финансовых услуг</a:t>
                      </a:r>
                    </a:p>
                  </a:txBody>
                  <a:tcPr anchor="ctr">
                    <a:lnL w="12240">
                      <a:solidFill>
                        <a:srgbClr val="4472C4"/>
                      </a:solidFill>
                    </a:lnL>
                    <a:lnR w="12240">
                      <a:solidFill>
                        <a:srgbClr val="4472C4"/>
                      </a:solidFill>
                    </a:lnR>
                    <a:lnT w="12240">
                      <a:solidFill>
                        <a:srgbClr val="4472C4"/>
                      </a:solidFill>
                    </a:lnT>
                    <a:lnB w="12240">
                      <a:solidFill>
                        <a:srgbClr val="4472C4"/>
                      </a:solidFill>
                    </a:lnB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tabLst>
                          <a:tab pos="0" algn="l"/>
                        </a:tabLst>
                      </a:pPr>
                      <a:r>
                        <a:rPr lang="ru-RU" sz="1800" b="0" i="0" u="none" strike="noStrike" cap="none" spc="-1" dirty="0">
                          <a:solidFill>
                            <a:srgbClr val="000000"/>
                          </a:solidFill>
                          <a:latin typeface="Proxima Nova" panose="02000506030000020004" pitchFamily="50" charset="0"/>
                          <a:ea typeface="+mn-ea"/>
                          <a:cs typeface="+mn-cs"/>
                          <a:sym typeface="Arial"/>
                        </a:rPr>
                        <a:t>Приводить примеры деятельности и проявления основных функций различных финансовых посредников: </a:t>
                      </a:r>
                      <a:r>
                        <a:rPr lang="ru-RU" sz="1800" b="0" i="0" u="none" strike="noStrike" cap="none" spc="-1" dirty="0">
                          <a:solidFill>
                            <a:srgbClr val="000000"/>
                          </a:solidFill>
                          <a:latin typeface="Proxima Nova Rg" panose="02000506030000020004" pitchFamily="2" charset="0"/>
                          <a:ea typeface="+mn-ea"/>
                          <a:cs typeface="+mn-cs"/>
                          <a:sym typeface="Arial"/>
                        </a:rPr>
                        <a:t>описывать ситуации деятельности финансовых посредников и их функции на основе предложенных учителем источников.</a:t>
                      </a:r>
                    </a:p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tabLst>
                          <a:tab pos="0" algn="l"/>
                        </a:tabLst>
                      </a:pPr>
                      <a:r>
                        <a:rPr lang="ru-RU" sz="1800" b="0" i="0" u="none" strike="noStrike" cap="none" spc="-1" dirty="0">
                          <a:solidFill>
                            <a:srgbClr val="000000"/>
                          </a:solidFill>
                          <a:latin typeface="Proxima Nova Rg" panose="02000506030000020004" pitchFamily="2" charset="0"/>
                          <a:ea typeface="+mn-ea"/>
                          <a:cs typeface="+mn-cs"/>
                          <a:sym typeface="Arial"/>
                        </a:rPr>
                        <a:t>Оценивать собственные поступки и поступки других участников финансового рынка с точки зрения их экономической рациональности (</a:t>
                      </a:r>
                      <a:r>
                        <a:rPr lang="ru-RU" sz="1800" b="0" i="0" u="none" strike="noStrike" cap="none" spc="-1" dirty="0">
                          <a:solidFill>
                            <a:srgbClr val="000000"/>
                          </a:solidFill>
                          <a:latin typeface="Proxima Nova" panose="02000506030000020004" pitchFamily="50" charset="0"/>
                          <a:ea typeface="+mn-ea"/>
                          <a:cs typeface="+mn-cs"/>
                          <a:sym typeface="Arial"/>
                        </a:rPr>
                        <a:t>включая вопросы, связанные с личными финансами и предпринимательской деятельностью, для оценки рисков осуществления финансовых мошенничеств, применения недобросовестных практик</a:t>
                      </a:r>
                      <a:r>
                        <a:rPr lang="ru-RU" sz="1800" b="0" i="0" u="none" strike="noStrike" cap="none" spc="-1" dirty="0">
                          <a:solidFill>
                            <a:srgbClr val="000000"/>
                          </a:solidFill>
                          <a:latin typeface="Proxima Nova Rg" panose="02000506030000020004" pitchFamily="2" charset="0"/>
                          <a:ea typeface="+mn-ea"/>
                          <a:cs typeface="+mn-cs"/>
                          <a:sym typeface="Arial"/>
                        </a:rPr>
                        <a:t>): формулировать и представлять краткие выводы о способах эффективного использования  денежных  средств. </a:t>
                      </a:r>
                      <a:r>
                        <a:rPr lang="ru-RU" sz="1800" b="0" i="0" u="none" strike="noStrike" cap="none" spc="-1" dirty="0">
                          <a:solidFill>
                            <a:srgbClr val="000000"/>
                          </a:solidFill>
                          <a:latin typeface="Proxima Nova" panose="02000506030000020004" pitchFamily="50" charset="0"/>
                          <a:ea typeface="+mn-ea"/>
                          <a:cs typeface="+mn-cs"/>
                          <a:sym typeface="Arial"/>
                        </a:rPr>
                        <a:t>Анализировать, обобщать, систематизировать, критически оценивать социальную информацию, включая экономико-статистическую, из адаптированных  источников </a:t>
                      </a:r>
                      <a:r>
                        <a:rPr lang="ru-RU" sz="1800" b="0" i="0" u="none" strike="noStrike" cap="none" spc="-1" dirty="0">
                          <a:solidFill>
                            <a:srgbClr val="000000"/>
                          </a:solidFill>
                          <a:latin typeface="Proxima Nova Rg" panose="02000506030000020004" pitchFamily="2" charset="0"/>
                          <a:ea typeface="+mn-ea"/>
                          <a:cs typeface="+mn-cs"/>
                          <a:sym typeface="Arial"/>
                        </a:rPr>
                        <a:t>(в том числе учебных материалов) и публикаций СМИ, соотносить её с личным социальным опытом; </a:t>
                      </a:r>
                      <a:r>
                        <a:rPr lang="ru-RU" sz="1800" b="0" i="0" u="none" strike="noStrike" cap="none" spc="-1" dirty="0">
                          <a:solidFill>
                            <a:srgbClr val="000000"/>
                          </a:solidFill>
                          <a:latin typeface="Proxima Nova" panose="02000506030000020004" pitchFamily="50" charset="0"/>
                          <a:ea typeface="+mn-ea"/>
                          <a:cs typeface="+mn-cs"/>
                          <a:sym typeface="Arial"/>
                        </a:rPr>
                        <a:t>формулировать выводы, подкрепляя их аргументами</a:t>
                      </a:r>
                      <a:r>
                        <a:rPr lang="ru-RU" sz="1800" b="0" i="0" u="none" strike="noStrike" cap="none" spc="-1" dirty="0">
                          <a:solidFill>
                            <a:srgbClr val="000000"/>
                          </a:solidFill>
                          <a:latin typeface="Proxima Nova Rg" panose="02000506030000020004" pitchFamily="2" charset="0"/>
                          <a:ea typeface="+mn-ea"/>
                          <a:cs typeface="+mn-cs"/>
                          <a:sym typeface="Arial"/>
                        </a:rPr>
                        <a:t>.</a:t>
                      </a:r>
                    </a:p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tabLst>
                          <a:tab pos="0" algn="l"/>
                        </a:tabLst>
                      </a:pPr>
                      <a:r>
                        <a:rPr lang="ru-RU" sz="1800" b="0" i="0" u="none" strike="noStrike" cap="none" spc="-1" dirty="0">
                          <a:solidFill>
                            <a:srgbClr val="E6175A"/>
                          </a:solidFill>
                          <a:latin typeface="Proxima Nova Rg" panose="02000506030000020004" pitchFamily="2" charset="0"/>
                          <a:ea typeface="+mn-ea"/>
                          <a:cs typeface="+mn-cs"/>
                          <a:sym typeface="Arial"/>
                        </a:rPr>
                        <a:t>Приобретать опыт использования знаний основ финансовой грамотности для реализации защиты прав потребителя финансовых услуг: выражать собственное отношение к нарушению прав и недобросовестному поведению участников финансового рынка. </a:t>
                      </a:r>
                    </a:p>
                  </a:txBody>
                  <a:tcPr anchor="ctr">
                    <a:lnL w="12240">
                      <a:solidFill>
                        <a:srgbClr val="4472C4"/>
                      </a:solidFill>
                    </a:lnL>
                    <a:lnR w="12240">
                      <a:solidFill>
                        <a:srgbClr val="4472C4"/>
                      </a:solidFill>
                    </a:lnR>
                    <a:lnT w="12240">
                      <a:solidFill>
                        <a:srgbClr val="4472C4"/>
                      </a:solidFill>
                    </a:lnT>
                    <a:lnB w="12240">
                      <a:solidFill>
                        <a:srgbClr val="4472C4"/>
                      </a:solidFill>
                    </a:lnB>
                    <a:solidFill>
                      <a:srgbClr val="4472C4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15550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/>
          <p:nvPr/>
        </p:nvSpPr>
        <p:spPr>
          <a:xfrm>
            <a:off x="929869" y="1275801"/>
            <a:ext cx="17852803" cy="75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4000" spc="-1" dirty="0">
                <a:solidFill>
                  <a:schemeClr val="tx1"/>
                </a:solidFill>
                <a:latin typeface="Proxima Nova" panose="02000506030000020004" pitchFamily="50" charset="0"/>
              </a:rPr>
              <a:t>«Обществознание»</a:t>
            </a:r>
            <a:endParaRPr lang="ru-RU" sz="4000" strike="noStrike" spc="-1" dirty="0">
              <a:solidFill>
                <a:schemeClr val="tx1"/>
              </a:solidFill>
              <a:latin typeface="Proxima Nova" panose="02000506030000020004" pitchFamily="50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05A9D57-AC79-4F29-93DA-8B7251E47870}"/>
              </a:ext>
            </a:extLst>
          </p:cNvPr>
          <p:cNvSpPr/>
          <p:nvPr/>
        </p:nvSpPr>
        <p:spPr>
          <a:xfrm>
            <a:off x="18544674" y="10090484"/>
            <a:ext cx="427539" cy="385011"/>
          </a:xfrm>
          <a:prstGeom prst="rect">
            <a:avLst/>
          </a:prstGeom>
          <a:solidFill>
            <a:srgbClr val="26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Google Shape;107;p3"/>
          <p:cNvSpPr txBox="1">
            <a:spLocks noGrp="1"/>
          </p:cNvSpPr>
          <p:nvPr>
            <p:ph type="sldNum" idx="4294967295"/>
          </p:nvPr>
        </p:nvSpPr>
        <p:spPr>
          <a:xfrm>
            <a:off x="18127776" y="10090484"/>
            <a:ext cx="773113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Proxima Nova Rg" panose="02000506030000020004" pitchFamily="2" charset="0"/>
              </a:rPr>
              <a:t>21</a:t>
            </a:r>
          </a:p>
        </p:txBody>
      </p:sp>
      <p:graphicFrame>
        <p:nvGraphicFramePr>
          <p:cNvPr id="8" name="Таблица 14">
            <a:extLst>
              <a:ext uri="{FF2B5EF4-FFF2-40B4-BE49-F238E27FC236}">
                <a16:creationId xmlns:a16="http://schemas.microsoft.com/office/drawing/2014/main" id="{A8641A69-161A-44CE-AD8B-9065B0C8723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74260594"/>
              </p:ext>
            </p:extLst>
          </p:nvPr>
        </p:nvGraphicFramePr>
        <p:xfrm>
          <a:off x="929869" y="2566219"/>
          <a:ext cx="16900931" cy="5779667"/>
        </p:xfrm>
        <a:graphic>
          <a:graphicData uri="http://schemas.openxmlformats.org/drawingml/2006/table">
            <a:tbl>
              <a:tblPr/>
              <a:tblGrid>
                <a:gridCol w="25096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820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091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3255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>
                          <a:tab pos="0" algn="l"/>
                        </a:tabLst>
                        <a:defRPr/>
                      </a:pPr>
                      <a:r>
                        <a:rPr lang="ru-RU" sz="3000" b="0" i="0" u="none" strike="noStrike" cap="none" spc="-1" dirty="0">
                          <a:solidFill>
                            <a:srgbClr val="E6175A"/>
                          </a:solidFill>
                          <a:latin typeface="Proxima Nova" panose="02000506030000020004" pitchFamily="50" charset="0"/>
                          <a:ea typeface="+mn-ea"/>
                          <a:cs typeface="+mn-cs"/>
                          <a:sym typeface="Arial"/>
                        </a:rPr>
                        <a:t>Примерная рабочая программа (ИСРО РАО)</a:t>
                      </a:r>
                    </a:p>
                  </a:txBody>
                  <a:tcPr anchor="ctr">
                    <a:lnL w="12240">
                      <a:solidFill>
                        <a:srgbClr val="4472C4"/>
                      </a:solidFill>
                    </a:lnL>
                    <a:lnR w="12240">
                      <a:solidFill>
                        <a:srgbClr val="4472C4"/>
                      </a:solidFill>
                    </a:lnR>
                    <a:lnT w="12240">
                      <a:solidFill>
                        <a:srgbClr val="4472C4"/>
                      </a:solidFill>
                    </a:lnT>
                    <a:lnB w="25200">
                      <a:solidFill>
                        <a:srgbClr val="4472C4"/>
                      </a:solidFill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046">
                <a:tc gridSpan="3"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tabLst>
                          <a:tab pos="0" algn="l"/>
                        </a:tabLst>
                      </a:pPr>
                      <a:r>
                        <a:rPr lang="ru-RU" sz="2400" b="0" i="0" u="none" strike="noStrike" cap="none" spc="-1" dirty="0">
                          <a:solidFill>
                            <a:srgbClr val="E6175A"/>
                          </a:solidFill>
                          <a:latin typeface="Proxima Nova" panose="02000506030000020004" pitchFamily="50" charset="0"/>
                          <a:ea typeface="+mn-ea"/>
                          <a:cs typeface="+mn-cs"/>
                          <a:sym typeface="Arial"/>
                        </a:rPr>
                        <a:t>8 КЛАСС</a:t>
                      </a:r>
                    </a:p>
                  </a:txBody>
                  <a:tcPr>
                    <a:lnL w="12240">
                      <a:solidFill>
                        <a:srgbClr val="4472C4"/>
                      </a:solidFill>
                    </a:lnL>
                    <a:lnR w="12240">
                      <a:solidFill>
                        <a:srgbClr val="4472C4"/>
                      </a:solidFill>
                    </a:lnR>
                    <a:lnT w="252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4472C4"/>
                      </a:solidFill>
                    </a:lnB>
                    <a:solidFill>
                      <a:srgbClr val="4472C4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4329"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tabLst>
                          <a:tab pos="0" algn="l"/>
                        </a:tabLst>
                      </a:pPr>
                      <a:r>
                        <a:rPr lang="ru-RU" sz="1800" b="0" i="0" u="none" strike="noStrike" cap="none" spc="-1" dirty="0">
                          <a:solidFill>
                            <a:srgbClr val="000000"/>
                          </a:solidFill>
                          <a:latin typeface="Proxima Nova" panose="02000506030000020004" pitchFamily="50" charset="0"/>
                          <a:ea typeface="+mn-ea"/>
                          <a:cs typeface="+mn-cs"/>
                          <a:sym typeface="Arial"/>
                        </a:rPr>
                        <a:t>Тема раздела</a:t>
                      </a:r>
                    </a:p>
                  </a:txBody>
                  <a:tcPr anchor="ctr">
                    <a:lnL w="12240">
                      <a:solidFill>
                        <a:srgbClr val="4472C4"/>
                      </a:solidFill>
                    </a:lnL>
                    <a:lnR w="12240">
                      <a:solidFill>
                        <a:srgbClr val="4472C4"/>
                      </a:solidFill>
                    </a:lnR>
                    <a:lnT w="12240">
                      <a:solidFill>
                        <a:srgbClr val="4472C4"/>
                      </a:solidFill>
                    </a:lnT>
                    <a:lnB w="12240">
                      <a:solidFill>
                        <a:srgbClr val="4472C4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tabLst>
                          <a:tab pos="0" algn="l"/>
                        </a:tabLst>
                      </a:pPr>
                      <a:r>
                        <a:rPr lang="ru-RU" sz="1800" b="0" i="0" u="none" strike="noStrike" cap="none" spc="-1" dirty="0">
                          <a:solidFill>
                            <a:srgbClr val="000000"/>
                          </a:solidFill>
                          <a:latin typeface="Proxima Nova" panose="02000506030000020004" pitchFamily="50" charset="0"/>
                          <a:ea typeface="+mn-ea"/>
                          <a:cs typeface="+mn-cs"/>
                          <a:sym typeface="Arial"/>
                        </a:rPr>
                        <a:t>Программное содержание</a:t>
                      </a:r>
                    </a:p>
                  </a:txBody>
                  <a:tcPr anchor="ctr">
                    <a:lnL w="12240">
                      <a:solidFill>
                        <a:srgbClr val="4472C4"/>
                      </a:solidFill>
                    </a:lnL>
                    <a:lnR w="12240">
                      <a:solidFill>
                        <a:srgbClr val="4472C4"/>
                      </a:solidFill>
                    </a:lnR>
                    <a:lnT w="12240">
                      <a:solidFill>
                        <a:srgbClr val="4472C4"/>
                      </a:solidFill>
                    </a:lnT>
                    <a:lnB w="12240">
                      <a:solidFill>
                        <a:srgbClr val="4472C4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tabLst>
                          <a:tab pos="0" algn="l"/>
                        </a:tabLst>
                      </a:pPr>
                      <a:r>
                        <a:rPr lang="ru-RU" sz="1800" b="0" i="0" u="none" strike="noStrike" cap="none" spc="-1" dirty="0">
                          <a:solidFill>
                            <a:srgbClr val="000000"/>
                          </a:solidFill>
                          <a:latin typeface="Proxima Nova" panose="02000506030000020004" pitchFamily="50" charset="0"/>
                          <a:ea typeface="+mn-ea"/>
                          <a:cs typeface="+mn-cs"/>
                          <a:sym typeface="Arial"/>
                        </a:rPr>
                        <a:t>Предметные результаты </a:t>
                      </a:r>
                    </a:p>
                  </a:txBody>
                  <a:tcPr anchor="ctr">
                    <a:lnL w="12240">
                      <a:solidFill>
                        <a:srgbClr val="4472C4"/>
                      </a:solidFill>
                    </a:lnL>
                    <a:lnR w="12240">
                      <a:solidFill>
                        <a:srgbClr val="4472C4"/>
                      </a:solidFill>
                    </a:lnR>
                    <a:lnT w="12240">
                      <a:solidFill>
                        <a:srgbClr val="4472C4"/>
                      </a:solidFill>
                    </a:lnT>
                    <a:lnB w="12240">
                      <a:solidFill>
                        <a:srgbClr val="4472C4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79498"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tabLst>
                          <a:tab pos="0" algn="l"/>
                        </a:tabLst>
                      </a:pPr>
                      <a:r>
                        <a:rPr lang="ru-RU" sz="1800" b="0" i="0" u="none" strike="noStrike" cap="none" spc="-1" dirty="0">
                          <a:solidFill>
                            <a:srgbClr val="000000"/>
                          </a:solidFill>
                          <a:latin typeface="Proxima Nova Rg" panose="02000506030000020004" pitchFamily="2" charset="0"/>
                          <a:ea typeface="+mn-ea"/>
                          <a:cs typeface="+mn-cs"/>
                          <a:sym typeface="Arial"/>
                        </a:rPr>
                        <a:t>Домашнее</a:t>
                      </a:r>
                    </a:p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tabLst>
                          <a:tab pos="0" algn="l"/>
                        </a:tabLst>
                      </a:pPr>
                      <a:r>
                        <a:rPr lang="ru-RU" sz="1800" b="0" i="0" u="none" strike="noStrike" cap="none" spc="-1" dirty="0">
                          <a:solidFill>
                            <a:srgbClr val="000000"/>
                          </a:solidFill>
                          <a:latin typeface="Proxima Nova Rg" panose="02000506030000020004" pitchFamily="2" charset="0"/>
                          <a:ea typeface="+mn-ea"/>
                          <a:cs typeface="+mn-cs"/>
                          <a:sym typeface="Arial"/>
                        </a:rPr>
                        <a:t>хозяйство</a:t>
                      </a:r>
                    </a:p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tabLst>
                          <a:tab pos="0" algn="l"/>
                        </a:tabLst>
                      </a:pPr>
                      <a:endParaRPr lang="ru-RU" sz="1800" b="0" i="0" u="none" strike="noStrike" cap="none" spc="-1" dirty="0">
                        <a:solidFill>
                          <a:srgbClr val="000000"/>
                        </a:solidFill>
                        <a:latin typeface="Proxima Nova Rg" panose="02000506030000020004" pitchFamily="2" charset="0"/>
                        <a:ea typeface="+mn-ea"/>
                        <a:cs typeface="+mn-cs"/>
                        <a:sym typeface="Arial"/>
                      </a:endParaRPr>
                    </a:p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tabLst>
                          <a:tab pos="0" algn="l"/>
                        </a:tabLst>
                      </a:pPr>
                      <a:r>
                        <a:rPr lang="ru-RU" sz="1800" b="0" i="0" u="none" strike="noStrike" cap="none" spc="-1" dirty="0">
                          <a:solidFill>
                            <a:srgbClr val="E6175A"/>
                          </a:solidFill>
                          <a:latin typeface="Proxima Nova" panose="02000506030000020004" pitchFamily="50" charset="0"/>
                          <a:ea typeface="+mn-ea"/>
                          <a:cs typeface="+mn-cs"/>
                          <a:sym typeface="Arial"/>
                        </a:rPr>
                        <a:t>(3 часа)</a:t>
                      </a:r>
                    </a:p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ru-RU" sz="1600" b="0" strike="noStrike" spc="-1" dirty="0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ru-RU" sz="1600" b="0" strike="noStrike" spc="-1" dirty="0"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4472C4"/>
                      </a:solidFill>
                    </a:lnL>
                    <a:lnR w="12240">
                      <a:solidFill>
                        <a:srgbClr val="4472C4"/>
                      </a:solidFill>
                    </a:lnR>
                    <a:lnT w="12240">
                      <a:solidFill>
                        <a:srgbClr val="4472C4"/>
                      </a:solidFill>
                    </a:lnT>
                    <a:lnB w="12240">
                      <a:solidFill>
                        <a:srgbClr val="4472C4"/>
                      </a:solidFill>
                    </a:lnB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tabLst>
                          <a:tab pos="0" algn="l"/>
                        </a:tabLst>
                      </a:pPr>
                      <a:r>
                        <a:rPr lang="ru-RU" sz="1800" b="0" i="0" u="none" strike="noStrike" cap="none" spc="-1" dirty="0">
                          <a:solidFill>
                            <a:srgbClr val="000000"/>
                          </a:solidFill>
                          <a:latin typeface="Proxima Nova Rg" panose="02000506030000020004" pitchFamily="2" charset="0"/>
                          <a:ea typeface="+mn-ea"/>
                          <a:cs typeface="+mn-cs"/>
                          <a:sym typeface="Arial"/>
                        </a:rPr>
                        <a:t>Экономические функции домохозяйств.  Потребление домашних хозяйств.</a:t>
                      </a:r>
                    </a:p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tabLst>
                          <a:tab pos="0" algn="l"/>
                        </a:tabLst>
                      </a:pPr>
                      <a:r>
                        <a:rPr lang="ru-RU" sz="1800" b="0" i="0" u="none" strike="noStrike" cap="none" spc="-1" dirty="0">
                          <a:solidFill>
                            <a:srgbClr val="000000"/>
                          </a:solidFill>
                          <a:latin typeface="Proxima Nova Rg" panose="02000506030000020004" pitchFamily="2" charset="0"/>
                          <a:ea typeface="+mn-ea"/>
                          <a:cs typeface="+mn-cs"/>
                          <a:sym typeface="Arial"/>
                        </a:rPr>
                        <a:t>Потребительские   товары и товары длительного пользования.</a:t>
                      </a:r>
                    </a:p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tabLst>
                          <a:tab pos="0" algn="l"/>
                        </a:tabLst>
                      </a:pPr>
                      <a:r>
                        <a:rPr lang="ru-RU" sz="1800" b="0" i="0" u="none" strike="noStrike" cap="none" spc="-1" dirty="0">
                          <a:solidFill>
                            <a:srgbClr val="000000"/>
                          </a:solidFill>
                          <a:latin typeface="Proxima Nova" panose="02000506030000020004" pitchFamily="50" charset="0"/>
                          <a:ea typeface="+mn-ea"/>
                          <a:cs typeface="+mn-cs"/>
                          <a:sym typeface="Arial"/>
                        </a:rPr>
                        <a:t>Источники доходов и расходов  семьи.   Семейный бюджет. Личный финансовый план. Способы и формы  сбережений</a:t>
                      </a:r>
                    </a:p>
                  </a:txBody>
                  <a:tcPr anchor="ctr">
                    <a:lnL w="12240">
                      <a:solidFill>
                        <a:srgbClr val="4472C4"/>
                      </a:solidFill>
                    </a:lnL>
                    <a:lnR w="12240">
                      <a:solidFill>
                        <a:srgbClr val="4472C4"/>
                      </a:solidFill>
                    </a:lnR>
                    <a:lnT w="12240">
                      <a:solidFill>
                        <a:srgbClr val="4472C4"/>
                      </a:solidFill>
                    </a:lnT>
                    <a:lnB w="12240">
                      <a:solidFill>
                        <a:srgbClr val="4472C4"/>
                      </a:solidFill>
                    </a:lnB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tabLst>
                          <a:tab pos="0" algn="l"/>
                        </a:tabLst>
                      </a:pPr>
                      <a:r>
                        <a:rPr lang="ru-RU" sz="1800" b="0" i="0" u="none" strike="noStrike" cap="none" spc="-1" dirty="0">
                          <a:solidFill>
                            <a:srgbClr val="000000"/>
                          </a:solidFill>
                          <a:latin typeface="Proxima Nova Rg" panose="02000506030000020004" pitchFamily="2" charset="0"/>
                          <a:ea typeface="+mn-ea"/>
                          <a:cs typeface="+mn-cs"/>
                          <a:sym typeface="Arial"/>
                        </a:rPr>
                        <a:t>Приобретать  опыт  использования  полученных  знаний  в практической повседневной жизни:</a:t>
                      </a:r>
                      <a:r>
                        <a:rPr lang="ru-RU" sz="1800" b="0" i="0" u="none" strike="noStrike" cap="none" spc="-1" dirty="0">
                          <a:solidFill>
                            <a:srgbClr val="000000"/>
                          </a:solidFill>
                          <a:latin typeface="Proxima Nova" panose="02000506030000020004" pitchFamily="50" charset="0"/>
                          <a:ea typeface="+mn-ea"/>
                          <a:cs typeface="+mn-cs"/>
                          <a:sym typeface="Arial"/>
                        </a:rPr>
                        <a:t> анализировать потребление домашнего хозяйства, структуру семейного бюджета,</a:t>
                      </a:r>
                      <a:r>
                        <a:rPr lang="ru-RU" sz="1800" b="0" i="0" u="none" strike="noStrike" cap="none" spc="-1" dirty="0">
                          <a:solidFill>
                            <a:srgbClr val="000000"/>
                          </a:solidFill>
                          <a:latin typeface="Proxima Nova Rg" panose="02000506030000020004" pitchFamily="2" charset="0"/>
                          <a:ea typeface="+mn-ea"/>
                          <a:cs typeface="+mn-cs"/>
                          <a:sym typeface="Arial"/>
                        </a:rPr>
                        <a:t> выполнение гражданских обязанностей </a:t>
                      </a:r>
                      <a:r>
                        <a:rPr lang="ru-RU" sz="1800" b="0" i="0" u="none" strike="noStrike" cap="none" spc="-1" dirty="0">
                          <a:solidFill>
                            <a:srgbClr val="000000"/>
                          </a:solidFill>
                          <a:latin typeface="Proxima Nova" panose="02000506030000020004" pitchFamily="50" charset="0"/>
                          <a:ea typeface="+mn-ea"/>
                          <a:cs typeface="+mn-cs"/>
                          <a:sym typeface="Arial"/>
                        </a:rPr>
                        <a:t>(в том числе по уплате налогов), </a:t>
                      </a:r>
                      <a:r>
                        <a:rPr lang="ru-RU" sz="1800" b="0" i="0" u="none" strike="noStrike" cap="none" spc="-1" dirty="0">
                          <a:solidFill>
                            <a:srgbClr val="000000"/>
                          </a:solidFill>
                          <a:latin typeface="Proxima Nova Rg" panose="02000506030000020004" pitchFamily="2" charset="0"/>
                          <a:ea typeface="+mn-ea"/>
                          <a:cs typeface="+mn-cs"/>
                          <a:sym typeface="Arial"/>
                        </a:rPr>
                        <a:t>собственные перспективы в профессиональной сфере в целях осознанного выбора профессии; сопоставлять свои потребности и возможности. </a:t>
                      </a:r>
                    </a:p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tabLst>
                          <a:tab pos="0" algn="l"/>
                        </a:tabLst>
                      </a:pPr>
                      <a:r>
                        <a:rPr lang="ru-RU" sz="1800" b="0" i="0" u="none" strike="noStrike" cap="none" spc="-1" dirty="0">
                          <a:solidFill>
                            <a:srgbClr val="000000"/>
                          </a:solidFill>
                          <a:latin typeface="Proxima Nova" panose="02000506030000020004" pitchFamily="50" charset="0"/>
                          <a:ea typeface="+mn-ea"/>
                          <a:cs typeface="+mn-cs"/>
                          <a:sym typeface="Arial"/>
                        </a:rPr>
                        <a:t>Оценивать собственные поступки и поведение других людей с точки зрения их экономической рациональности: давать  оценку  рациональному  распределению  семейных ресурсов. </a:t>
                      </a:r>
                    </a:p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tabLst>
                          <a:tab pos="0" algn="l"/>
                        </a:tabLst>
                      </a:pPr>
                      <a:r>
                        <a:rPr lang="ru-RU" sz="1800" b="0" i="0" u="none" strike="noStrike" cap="none" spc="-1" dirty="0">
                          <a:solidFill>
                            <a:srgbClr val="000000"/>
                          </a:solidFill>
                          <a:latin typeface="Proxima Nova" panose="02000506030000020004" pitchFamily="50" charset="0"/>
                          <a:ea typeface="+mn-ea"/>
                          <a:cs typeface="+mn-cs"/>
                          <a:sym typeface="Arial"/>
                        </a:rPr>
                        <a:t>Решать познавательные и практические задачи, отражающие процессы формирования, накопления и инвестирования сбережений: </a:t>
                      </a:r>
                      <a:r>
                        <a:rPr lang="ru-RU" sz="1800" b="0" i="0" u="none" strike="noStrike" cap="none" spc="-1" dirty="0">
                          <a:solidFill>
                            <a:srgbClr val="000000"/>
                          </a:solidFill>
                          <a:latin typeface="Proxima Nova Rg" panose="02000506030000020004" pitchFamily="2" charset="0"/>
                          <a:ea typeface="+mn-ea"/>
                          <a:cs typeface="+mn-cs"/>
                          <a:sym typeface="Arial"/>
                        </a:rPr>
                        <a:t>формулировать и представлять краткие выводы о способах эффективного использования денежных средств и различных форм сбережений. </a:t>
                      </a:r>
                    </a:p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tabLst>
                          <a:tab pos="0" algn="l"/>
                        </a:tabLst>
                      </a:pPr>
                      <a:r>
                        <a:rPr lang="ru-RU" sz="1800" b="0" i="0" u="none" strike="noStrike" cap="none" spc="-1" dirty="0">
                          <a:solidFill>
                            <a:srgbClr val="000000"/>
                          </a:solidFill>
                          <a:latin typeface="Proxima Nova Rg" panose="02000506030000020004" pitchFamily="2" charset="0"/>
                          <a:ea typeface="+mn-ea"/>
                          <a:cs typeface="+mn-cs"/>
                          <a:sym typeface="Arial"/>
                        </a:rPr>
                        <a:t>Приобретать опыт составления простейших документов: </a:t>
                      </a:r>
                      <a:r>
                        <a:rPr lang="ru-RU" sz="1800" b="0" i="0" u="none" strike="noStrike" cap="none" spc="-1" dirty="0">
                          <a:solidFill>
                            <a:srgbClr val="000000"/>
                          </a:solidFill>
                          <a:latin typeface="Proxima Nova" panose="02000506030000020004" pitchFamily="50" charset="0"/>
                          <a:ea typeface="+mn-ea"/>
                          <a:cs typeface="+mn-cs"/>
                          <a:sym typeface="Arial"/>
                        </a:rPr>
                        <a:t>составлять семейный бюджет, личный финансовый план,</a:t>
                      </a:r>
                      <a:r>
                        <a:rPr lang="ru-RU" sz="1800" b="0" i="0" u="none" strike="noStrike" cap="none" spc="-1" dirty="0">
                          <a:solidFill>
                            <a:srgbClr val="000000"/>
                          </a:solidFill>
                          <a:latin typeface="Proxima Nova Rg" panose="02000506030000020004" pitchFamily="2" charset="0"/>
                          <a:ea typeface="+mn-ea"/>
                          <a:cs typeface="+mn-cs"/>
                          <a:sym typeface="Arial"/>
                        </a:rPr>
                        <a:t> заявление, резюме. </a:t>
                      </a:r>
                    </a:p>
                  </a:txBody>
                  <a:tcPr anchor="ctr">
                    <a:lnL w="12240">
                      <a:solidFill>
                        <a:srgbClr val="4472C4"/>
                      </a:solidFill>
                    </a:lnL>
                    <a:lnR w="12240">
                      <a:solidFill>
                        <a:srgbClr val="4472C4"/>
                      </a:solidFill>
                    </a:lnR>
                    <a:lnT w="12240">
                      <a:solidFill>
                        <a:srgbClr val="4472C4"/>
                      </a:solidFill>
                    </a:lnT>
                    <a:lnB w="12240">
                      <a:solidFill>
                        <a:srgbClr val="4472C4"/>
                      </a:solidFill>
                    </a:lnB>
                    <a:solidFill>
                      <a:srgbClr val="4472C4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63107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2" name="Таблица 14"/>
          <p:cNvGraphicFramePr/>
          <p:nvPr>
            <p:extLst>
              <p:ext uri="{D42A27DB-BD31-4B8C-83A1-F6EECF244321}">
                <p14:modId xmlns:p14="http://schemas.microsoft.com/office/powerpoint/2010/main" val="3160778207"/>
              </p:ext>
            </p:extLst>
          </p:nvPr>
        </p:nvGraphicFramePr>
        <p:xfrm>
          <a:off x="1645876" y="1295637"/>
          <a:ext cx="16897406" cy="9175568"/>
        </p:xfrm>
        <a:graphic>
          <a:graphicData uri="http://schemas.openxmlformats.org/drawingml/2006/table">
            <a:tbl>
              <a:tblPr/>
              <a:tblGrid>
                <a:gridCol w="28749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342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88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86533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2500" b="1" strike="noStrike" spc="-1" dirty="0">
                          <a:solidFill>
                            <a:srgbClr val="FF0000"/>
                          </a:solidFill>
                          <a:latin typeface="PT Sans"/>
                        </a:rPr>
                        <a:t>Примерная рабочая программа (ИСРО РАО</a:t>
                      </a:r>
                      <a:r>
                        <a:rPr lang="ru-RU" sz="2500" b="1" strike="noStrike" spc="-1" dirty="0" smtClean="0">
                          <a:solidFill>
                            <a:srgbClr val="FF0000"/>
                          </a:solidFill>
                          <a:latin typeface="PT Sans"/>
                        </a:rPr>
                        <a:t>) Обществознание </a:t>
                      </a:r>
                      <a:endParaRPr lang="ru-RU" sz="2500" b="0" strike="noStrike" spc="-1" dirty="0">
                        <a:latin typeface="Arial"/>
                      </a:endParaRPr>
                    </a:p>
                  </a:txBody>
                  <a:tcPr marL="142292" marR="142292" marT="71146" marB="71146">
                    <a:lnL w="12240">
                      <a:solidFill>
                        <a:srgbClr val="4472C4"/>
                      </a:solidFill>
                    </a:lnL>
                    <a:lnR w="12240">
                      <a:solidFill>
                        <a:srgbClr val="4472C4"/>
                      </a:solidFill>
                    </a:lnR>
                    <a:lnT w="12240">
                      <a:solidFill>
                        <a:srgbClr val="4472C4"/>
                      </a:solidFill>
                    </a:lnT>
                    <a:lnB w="25200">
                      <a:solidFill>
                        <a:srgbClr val="4472C4"/>
                      </a:solidFill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6533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2500" b="1" strike="noStrike" spc="-1">
                          <a:solidFill>
                            <a:srgbClr val="FF0000"/>
                          </a:solidFill>
                          <a:latin typeface="PT Sans"/>
                        </a:rPr>
                        <a:t>9 КЛАСС</a:t>
                      </a:r>
                      <a:endParaRPr lang="ru-RU" sz="2500" b="0" strike="noStrike" spc="-1">
                        <a:latin typeface="Arial"/>
                      </a:endParaRPr>
                    </a:p>
                  </a:txBody>
                  <a:tcPr marL="142292" marR="142292" marT="71146" marB="71146">
                    <a:lnL w="12240">
                      <a:solidFill>
                        <a:srgbClr val="4472C4"/>
                      </a:solidFill>
                    </a:lnL>
                    <a:lnR w="12240">
                      <a:solidFill>
                        <a:srgbClr val="4472C4"/>
                      </a:solidFill>
                    </a:lnR>
                    <a:lnT w="252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4472C4"/>
                      </a:solidFill>
                    </a:lnB>
                    <a:solidFill>
                      <a:srgbClr val="4472C4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3021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2000" b="1" strike="noStrike" spc="-1" dirty="0">
                          <a:solidFill>
                            <a:srgbClr val="000000"/>
                          </a:solidFill>
                          <a:latin typeface="PT Sans"/>
                        </a:rPr>
                        <a:t>Тема раздела</a:t>
                      </a:r>
                      <a:endParaRPr lang="ru-RU" sz="2000" b="0" strike="noStrike" spc="-1" dirty="0">
                        <a:latin typeface="Arial"/>
                      </a:endParaRPr>
                    </a:p>
                  </a:txBody>
                  <a:tcPr marL="142292" marR="142292" marT="71146" marB="71146">
                    <a:lnL w="12240">
                      <a:solidFill>
                        <a:srgbClr val="4472C4"/>
                      </a:solidFill>
                    </a:lnL>
                    <a:lnR w="12240">
                      <a:solidFill>
                        <a:srgbClr val="4472C4"/>
                      </a:solidFill>
                    </a:lnR>
                    <a:lnT w="12240">
                      <a:solidFill>
                        <a:srgbClr val="4472C4"/>
                      </a:solidFill>
                    </a:lnT>
                    <a:lnB w="12240">
                      <a:solidFill>
                        <a:srgbClr val="4472C4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2000" b="1" strike="noStrike" spc="-1" dirty="0">
                          <a:solidFill>
                            <a:srgbClr val="000000"/>
                          </a:solidFill>
                          <a:latin typeface="PT Sans"/>
                        </a:rPr>
                        <a:t>Программное содержание</a:t>
                      </a:r>
                      <a:endParaRPr lang="ru-RU" sz="2000" b="0" strike="noStrike" spc="-1" dirty="0">
                        <a:latin typeface="Arial"/>
                      </a:endParaRPr>
                    </a:p>
                  </a:txBody>
                  <a:tcPr marL="142292" marR="142292" marT="71146" marB="71146">
                    <a:lnL w="12240">
                      <a:solidFill>
                        <a:srgbClr val="4472C4"/>
                      </a:solidFill>
                    </a:lnL>
                    <a:lnR w="12240">
                      <a:solidFill>
                        <a:srgbClr val="4472C4"/>
                      </a:solidFill>
                    </a:lnR>
                    <a:lnT w="12240">
                      <a:solidFill>
                        <a:srgbClr val="4472C4"/>
                      </a:solidFill>
                    </a:lnT>
                    <a:lnB w="12240">
                      <a:solidFill>
                        <a:srgbClr val="4472C4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2000" b="1" strike="noStrike" spc="-1" dirty="0">
                          <a:solidFill>
                            <a:srgbClr val="000000"/>
                          </a:solidFill>
                          <a:latin typeface="PT Sans"/>
                        </a:rPr>
                        <a:t>Предметные результаты </a:t>
                      </a:r>
                      <a:endParaRPr lang="ru-RU" sz="2000" b="0" strike="noStrike" spc="-1" dirty="0">
                        <a:latin typeface="Arial"/>
                      </a:endParaRPr>
                    </a:p>
                  </a:txBody>
                  <a:tcPr marL="142292" marR="142292" marT="71146" marB="71146">
                    <a:lnL w="12240">
                      <a:solidFill>
                        <a:srgbClr val="4472C4"/>
                      </a:solidFill>
                    </a:lnL>
                    <a:lnR w="12240">
                      <a:solidFill>
                        <a:srgbClr val="4472C4"/>
                      </a:solidFill>
                    </a:lnR>
                    <a:lnT w="12240">
                      <a:solidFill>
                        <a:srgbClr val="4472C4"/>
                      </a:solidFill>
                    </a:lnT>
                    <a:lnB w="12240">
                      <a:solidFill>
                        <a:srgbClr val="4472C4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7228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0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Политика</a:t>
                      </a:r>
                      <a:endParaRPr lang="ru-RU" sz="2000" b="0" strike="noStrike" spc="-1" dirty="0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0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и политическая</a:t>
                      </a:r>
                      <a:endParaRPr lang="ru-RU" sz="2000" b="0" strike="noStrike" spc="-1" dirty="0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0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власть</a:t>
                      </a:r>
                      <a:endParaRPr lang="ru-RU" sz="2000" b="0" strike="noStrike" spc="-1" dirty="0">
                        <a:latin typeface="Arial"/>
                      </a:endParaRPr>
                    </a:p>
                  </a:txBody>
                  <a:tcPr marL="142292" marR="142292" marT="71146" marB="71146">
                    <a:lnL w="12240">
                      <a:solidFill>
                        <a:srgbClr val="4472C4"/>
                      </a:solidFill>
                    </a:lnL>
                    <a:lnR w="12240">
                      <a:solidFill>
                        <a:srgbClr val="4472C4"/>
                      </a:solidFill>
                    </a:lnR>
                    <a:lnT w="12240">
                      <a:solidFill>
                        <a:srgbClr val="4472C4"/>
                      </a:solidFill>
                    </a:lnT>
                    <a:lnB w="12240">
                      <a:solidFill>
                        <a:srgbClr val="4472C4"/>
                      </a:solidFill>
                    </a:lnB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0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Государство </a:t>
                      </a:r>
                      <a:r>
                        <a:rPr lang="ru-RU" sz="2000" b="1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— </a:t>
                      </a:r>
                      <a:r>
                        <a:rPr lang="ru-RU" sz="20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политическая организация  общества. Признаки  государства. Внутренняя и внешняя политика.</a:t>
                      </a:r>
                      <a:endParaRPr lang="ru-RU" sz="2000" b="0" strike="noStrike" spc="-1" dirty="0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0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Форма  государства.   Монархия и республика </a:t>
                      </a:r>
                      <a:r>
                        <a:rPr lang="ru-RU" sz="2000" b="1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— </a:t>
                      </a:r>
                      <a:r>
                        <a:rPr lang="ru-RU" sz="20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основные формы правления.</a:t>
                      </a:r>
                      <a:endParaRPr lang="ru-RU" sz="2000" b="0" strike="noStrike" spc="-1" dirty="0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0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Унитарное  и   федеративное государственно-территориальное устройство.</a:t>
                      </a:r>
                      <a:endParaRPr lang="ru-RU" sz="2000" b="0" strike="noStrike" spc="-1" dirty="0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0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Политический  режим   и</a:t>
                      </a:r>
                      <a:endParaRPr lang="ru-RU" sz="2000" b="0" strike="noStrike" spc="-1" dirty="0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0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его виды. Демократия, демократические ценности.</a:t>
                      </a:r>
                      <a:endParaRPr lang="ru-RU" sz="2000" b="0" strike="noStrike" spc="-1" dirty="0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0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Правовое  государство   и</a:t>
                      </a:r>
                      <a:endParaRPr lang="ru-RU" sz="2000" b="0" strike="noStrike" spc="-1" dirty="0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0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гражданское общество</a:t>
                      </a:r>
                      <a:endParaRPr lang="ru-RU" sz="2000" b="0" strike="noStrike" spc="-1" dirty="0">
                        <a:latin typeface="Arial"/>
                      </a:endParaRPr>
                    </a:p>
                  </a:txBody>
                  <a:tcPr marL="142292" marR="142292" marT="71146" marB="71146">
                    <a:lnL w="12240">
                      <a:solidFill>
                        <a:srgbClr val="4472C4"/>
                      </a:solidFill>
                    </a:lnL>
                    <a:lnR w="12240">
                      <a:solidFill>
                        <a:srgbClr val="4472C4"/>
                      </a:solidFill>
                    </a:lnR>
                    <a:lnT w="12240">
                      <a:solidFill>
                        <a:srgbClr val="4472C4"/>
                      </a:solidFill>
                    </a:lnT>
                    <a:lnB w="12240">
                      <a:solidFill>
                        <a:srgbClr val="4472C4"/>
                      </a:solidFill>
                    </a:lnB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20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Осваивать и применять знания о государстве, его признаках и форме, внутренней и внешней политике, о демократии и демократических ценностях: отбирать с заданных позиций предъявленные описания. </a:t>
                      </a:r>
                      <a:endParaRPr lang="ru-RU" sz="2000" b="0" strike="noStrike" spc="-1" dirty="0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2000" b="1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Устанавливать и объяснять взаимосвязи в отношениях между человеком, обществом и государством</a:t>
                      </a:r>
                      <a:r>
                        <a:rPr lang="ru-RU" sz="20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; </a:t>
                      </a:r>
                      <a:r>
                        <a:rPr lang="ru-RU" sz="2000" b="1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связи политических потрясений и социально-экономических кризисов в государстве</a:t>
                      </a:r>
                      <a:r>
                        <a:rPr lang="ru-RU" sz="20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: исследовать ситуации, предложенные учителем. </a:t>
                      </a:r>
                      <a:endParaRPr lang="ru-RU" sz="2000" b="0" strike="noStrike" spc="-1" dirty="0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20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Использовать полученные знания о государстве для объяснения взаимосвязи правового государства и граждан общества: формулировать суждения на основе социальных фактов. </a:t>
                      </a:r>
                      <a:endParaRPr lang="ru-RU" sz="2000" b="0" strike="noStrike" spc="-1" dirty="0">
                        <a:latin typeface="Arial"/>
                      </a:endParaRPr>
                    </a:p>
                  </a:txBody>
                  <a:tcPr marL="142292" marR="142292" marT="71146" marB="71146">
                    <a:lnL w="12240">
                      <a:solidFill>
                        <a:srgbClr val="4472C4"/>
                      </a:solidFill>
                    </a:lnL>
                    <a:lnR w="12240">
                      <a:solidFill>
                        <a:srgbClr val="4472C4"/>
                      </a:solidFill>
                    </a:lnR>
                    <a:lnT w="12240">
                      <a:solidFill>
                        <a:srgbClr val="4472C4"/>
                      </a:solidFill>
                    </a:lnT>
                    <a:lnB w="12240">
                      <a:solidFill>
                        <a:srgbClr val="4472C4"/>
                      </a:solidFill>
                    </a:lnB>
                    <a:solidFill>
                      <a:srgbClr val="4472C4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BDCB73B-677D-4C64-852F-2106105AE0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412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/>
          <p:nvPr/>
        </p:nvSpPr>
        <p:spPr>
          <a:xfrm>
            <a:off x="929869" y="1275801"/>
            <a:ext cx="17852803" cy="75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4000" spc="-1" dirty="0">
                <a:solidFill>
                  <a:schemeClr val="tx1"/>
                </a:solidFill>
                <a:latin typeface="Proxima Nova" panose="02000506030000020004" pitchFamily="50" charset="0"/>
              </a:rPr>
              <a:t>«География»</a:t>
            </a:r>
            <a:endParaRPr lang="ru-RU" sz="4000" strike="noStrike" spc="-1" dirty="0">
              <a:solidFill>
                <a:schemeClr val="tx1"/>
              </a:solidFill>
              <a:latin typeface="Proxima Nova" panose="02000506030000020004" pitchFamily="50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276573"/>
            <a:ext cx="6983566" cy="594204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05A9D57-AC79-4F29-93DA-8B7251E47870}"/>
              </a:ext>
            </a:extLst>
          </p:cNvPr>
          <p:cNvSpPr/>
          <p:nvPr/>
        </p:nvSpPr>
        <p:spPr>
          <a:xfrm>
            <a:off x="18544674" y="10090484"/>
            <a:ext cx="427539" cy="385011"/>
          </a:xfrm>
          <a:prstGeom prst="rect">
            <a:avLst/>
          </a:prstGeom>
          <a:solidFill>
            <a:srgbClr val="26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Google Shape;107;p3"/>
          <p:cNvSpPr txBox="1">
            <a:spLocks noGrp="1"/>
          </p:cNvSpPr>
          <p:nvPr>
            <p:ph type="sldNum" idx="4294967295"/>
          </p:nvPr>
        </p:nvSpPr>
        <p:spPr>
          <a:xfrm>
            <a:off x="18127776" y="10090484"/>
            <a:ext cx="773113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Proxima Nova Rg" panose="02000506030000020004" pitchFamily="2" charset="0"/>
              </a:rPr>
              <a:t>22</a:t>
            </a:r>
          </a:p>
        </p:txBody>
      </p:sp>
      <p:graphicFrame>
        <p:nvGraphicFramePr>
          <p:cNvPr id="7" name="Таблица 14">
            <a:extLst>
              <a:ext uri="{FF2B5EF4-FFF2-40B4-BE49-F238E27FC236}">
                <a16:creationId xmlns:a16="http://schemas.microsoft.com/office/drawing/2014/main" id="{B6092D80-014C-4D74-92E4-F0E332877F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98455022"/>
              </p:ext>
            </p:extLst>
          </p:nvPr>
        </p:nvGraphicFramePr>
        <p:xfrm>
          <a:off x="929869" y="2579773"/>
          <a:ext cx="16782944" cy="5532266"/>
        </p:xfrm>
        <a:graphic>
          <a:graphicData uri="http://schemas.openxmlformats.org/drawingml/2006/table">
            <a:tbl>
              <a:tblPr/>
              <a:tblGrid>
                <a:gridCol w="28554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894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380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8034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>
                          <a:tab pos="0" algn="l"/>
                        </a:tabLst>
                        <a:defRPr/>
                      </a:pPr>
                      <a:r>
                        <a:rPr lang="ru-RU" sz="3000" b="0" i="0" u="none" strike="noStrike" cap="none" spc="-1" dirty="0">
                          <a:solidFill>
                            <a:srgbClr val="E6175A"/>
                          </a:solidFill>
                          <a:latin typeface="Proxima Nova" panose="02000506030000020004" pitchFamily="50" charset="0"/>
                          <a:ea typeface="+mn-ea"/>
                          <a:cs typeface="+mn-cs"/>
                          <a:sym typeface="Arial"/>
                        </a:rPr>
                        <a:t>Примерная рабочая программа (ИСРО РАО)</a:t>
                      </a:r>
                    </a:p>
                  </a:txBody>
                  <a:tcPr anchor="ctr">
                    <a:lnL w="12240">
                      <a:solidFill>
                        <a:srgbClr val="4472C4"/>
                      </a:solidFill>
                    </a:lnL>
                    <a:lnR w="12240">
                      <a:solidFill>
                        <a:srgbClr val="4472C4"/>
                      </a:solidFill>
                    </a:lnR>
                    <a:lnT w="12240">
                      <a:solidFill>
                        <a:srgbClr val="4472C4"/>
                      </a:solidFill>
                    </a:lnT>
                    <a:lnB w="25200">
                      <a:solidFill>
                        <a:srgbClr val="4472C4"/>
                      </a:solidFill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9705">
                <a:tc gridSpan="3"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tabLst>
                          <a:tab pos="0" algn="l"/>
                        </a:tabLst>
                      </a:pPr>
                      <a:r>
                        <a:rPr lang="ru-RU" sz="2400" b="0" i="0" u="none" strike="noStrike" cap="none" spc="-1" dirty="0">
                          <a:solidFill>
                            <a:srgbClr val="E6175A"/>
                          </a:solidFill>
                          <a:latin typeface="Proxima Nova" panose="02000506030000020004" pitchFamily="50" charset="0"/>
                          <a:ea typeface="+mn-ea"/>
                          <a:cs typeface="+mn-cs"/>
                          <a:sym typeface="Arial"/>
                        </a:rPr>
                        <a:t>7 КЛАСС</a:t>
                      </a:r>
                    </a:p>
                  </a:txBody>
                  <a:tcPr anchor="ctr">
                    <a:lnL w="12240">
                      <a:solidFill>
                        <a:srgbClr val="4472C4"/>
                      </a:solidFill>
                    </a:lnL>
                    <a:lnR w="12240">
                      <a:solidFill>
                        <a:srgbClr val="4472C4"/>
                      </a:solidFill>
                    </a:lnR>
                    <a:lnT w="252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4472C4"/>
                      </a:solidFill>
                    </a:lnB>
                    <a:solidFill>
                      <a:srgbClr val="4472C4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4775"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tabLst>
                          <a:tab pos="0" algn="l"/>
                        </a:tabLst>
                      </a:pPr>
                      <a:r>
                        <a:rPr lang="ru-RU" sz="1800" b="0" i="0" u="none" strike="noStrike" cap="none" spc="-1" dirty="0">
                          <a:solidFill>
                            <a:srgbClr val="000000"/>
                          </a:solidFill>
                          <a:latin typeface="Proxima Nova" panose="02000506030000020004" pitchFamily="50" charset="0"/>
                          <a:ea typeface="+mn-ea"/>
                          <a:cs typeface="+mn-cs"/>
                          <a:sym typeface="Arial"/>
                        </a:rPr>
                        <a:t>Тема раздела</a:t>
                      </a:r>
                    </a:p>
                  </a:txBody>
                  <a:tcPr anchor="ctr">
                    <a:lnL w="12240">
                      <a:solidFill>
                        <a:srgbClr val="4472C4"/>
                      </a:solidFill>
                    </a:lnL>
                    <a:lnR w="12240">
                      <a:solidFill>
                        <a:srgbClr val="4472C4"/>
                      </a:solidFill>
                    </a:lnR>
                    <a:lnT w="12240">
                      <a:solidFill>
                        <a:srgbClr val="4472C4"/>
                      </a:solidFill>
                    </a:lnT>
                    <a:lnB w="12240">
                      <a:solidFill>
                        <a:srgbClr val="4472C4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tabLst>
                          <a:tab pos="0" algn="l"/>
                        </a:tabLst>
                      </a:pPr>
                      <a:r>
                        <a:rPr lang="ru-RU" sz="1800" b="0" i="0" u="none" strike="noStrike" cap="none" spc="-1" dirty="0">
                          <a:solidFill>
                            <a:srgbClr val="000000"/>
                          </a:solidFill>
                          <a:latin typeface="Proxima Nova" panose="02000506030000020004" pitchFamily="50" charset="0"/>
                          <a:ea typeface="+mn-ea"/>
                          <a:cs typeface="+mn-cs"/>
                          <a:sym typeface="Arial"/>
                        </a:rPr>
                        <a:t>Программное содержание</a:t>
                      </a:r>
                    </a:p>
                  </a:txBody>
                  <a:tcPr anchor="ctr">
                    <a:lnL w="12240">
                      <a:solidFill>
                        <a:srgbClr val="4472C4"/>
                      </a:solidFill>
                    </a:lnL>
                    <a:lnR w="12240">
                      <a:solidFill>
                        <a:srgbClr val="4472C4"/>
                      </a:solidFill>
                    </a:lnR>
                    <a:lnT w="12240">
                      <a:solidFill>
                        <a:srgbClr val="4472C4"/>
                      </a:solidFill>
                    </a:lnT>
                    <a:lnB w="12240">
                      <a:solidFill>
                        <a:srgbClr val="4472C4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tabLst>
                          <a:tab pos="0" algn="l"/>
                        </a:tabLst>
                      </a:pPr>
                      <a:r>
                        <a:rPr lang="ru-RU" sz="1800" b="0" i="0" u="none" strike="noStrike" cap="none" spc="-1" dirty="0">
                          <a:solidFill>
                            <a:srgbClr val="000000"/>
                          </a:solidFill>
                          <a:latin typeface="Proxima Nova" panose="02000506030000020004" pitchFamily="50" charset="0"/>
                          <a:ea typeface="+mn-ea"/>
                          <a:cs typeface="+mn-cs"/>
                          <a:sym typeface="Arial"/>
                        </a:rPr>
                        <a:t>Предметные результаты </a:t>
                      </a:r>
                    </a:p>
                  </a:txBody>
                  <a:tcPr anchor="ctr">
                    <a:lnL w="12240">
                      <a:solidFill>
                        <a:srgbClr val="4472C4"/>
                      </a:solidFill>
                    </a:lnL>
                    <a:lnR w="12240">
                      <a:solidFill>
                        <a:srgbClr val="4472C4"/>
                      </a:solidFill>
                    </a:lnR>
                    <a:lnT w="12240">
                      <a:solidFill>
                        <a:srgbClr val="4472C4"/>
                      </a:solidFill>
                    </a:lnT>
                    <a:lnB w="12240">
                      <a:solidFill>
                        <a:srgbClr val="4472C4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66394"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tabLst>
                          <a:tab pos="0" algn="l"/>
                        </a:tabLst>
                      </a:pPr>
                      <a:r>
                        <a:rPr lang="ru-RU" sz="1800" b="0" i="0" u="none" strike="noStrike" cap="none" spc="-1" dirty="0">
                          <a:solidFill>
                            <a:srgbClr val="000000"/>
                          </a:solidFill>
                          <a:latin typeface="Proxima Nova Rg" panose="02000506030000020004" pitchFamily="2" charset="0"/>
                          <a:ea typeface="+mn-ea"/>
                          <a:cs typeface="+mn-cs"/>
                          <a:sym typeface="Arial"/>
                        </a:rPr>
                        <a:t>Страны и народы мира</a:t>
                      </a:r>
                    </a:p>
                  </a:txBody>
                  <a:tcPr anchor="ctr">
                    <a:lnL w="12240">
                      <a:solidFill>
                        <a:srgbClr val="4472C4"/>
                      </a:solidFill>
                    </a:lnL>
                    <a:lnR w="12240">
                      <a:solidFill>
                        <a:srgbClr val="4472C4"/>
                      </a:solidFill>
                    </a:lnR>
                    <a:lnT w="12240">
                      <a:solidFill>
                        <a:srgbClr val="4472C4"/>
                      </a:solidFill>
                    </a:lnT>
                    <a:lnB w="12240">
                      <a:solidFill>
                        <a:srgbClr val="4472C4"/>
                      </a:solidFill>
                    </a:lnB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tabLst>
                          <a:tab pos="0" algn="l"/>
                        </a:tabLst>
                      </a:pPr>
                      <a:r>
                        <a:rPr lang="ru-RU" sz="1800" b="0" i="0" u="none" strike="noStrike" cap="none" spc="-1" dirty="0">
                          <a:solidFill>
                            <a:srgbClr val="000000"/>
                          </a:solidFill>
                          <a:latin typeface="Proxima Nova Rg" panose="02000506030000020004" pitchFamily="2" charset="0"/>
                          <a:ea typeface="+mn-ea"/>
                          <a:cs typeface="+mn-cs"/>
                          <a:sym typeface="Arial"/>
                        </a:rPr>
                        <a:t>Народы и религии мира. Этнический состав населения мира. Языковая классификация народов мира. Мировые и национальные религии. География мировых религий. </a:t>
                      </a:r>
                      <a:r>
                        <a:rPr lang="ru-RU" sz="1800" b="1" i="0" u="none" strike="noStrike" cap="none" spc="-1" dirty="0">
                          <a:solidFill>
                            <a:srgbClr val="000000"/>
                          </a:solidFill>
                          <a:latin typeface="Proxima Nova Rg" panose="02000506030000020004" pitchFamily="2" charset="0"/>
                          <a:ea typeface="+mn-ea"/>
                          <a:cs typeface="+mn-cs"/>
                          <a:sym typeface="Arial"/>
                        </a:rPr>
                        <a:t>Хозяйственная деятельность людей её виды: сельское хозяйство, промышленность, сфера услуг.</a:t>
                      </a:r>
                      <a:r>
                        <a:rPr lang="ru-RU" sz="1800" b="0" i="0" u="none" strike="noStrike" cap="none" spc="-1" dirty="0">
                          <a:solidFill>
                            <a:srgbClr val="000000"/>
                          </a:solidFill>
                          <a:latin typeface="Proxima Nova Rg" panose="02000506030000020004" pitchFamily="2" charset="0"/>
                          <a:ea typeface="+mn-ea"/>
                          <a:cs typeface="+mn-cs"/>
                          <a:sym typeface="Arial"/>
                        </a:rPr>
                        <a:t> Их влияние на природные комплексы. Города и сельские поселения. Культурно-исторические регионы мира.</a:t>
                      </a:r>
                    </a:p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tabLst>
                          <a:tab pos="0" algn="l"/>
                        </a:tabLst>
                      </a:pPr>
                      <a:r>
                        <a:rPr lang="ru-RU" sz="1800" b="0" i="0" u="none" strike="noStrike" cap="none" spc="-1" dirty="0">
                          <a:solidFill>
                            <a:srgbClr val="000000"/>
                          </a:solidFill>
                          <a:latin typeface="Proxima Nova Rg" panose="02000506030000020004" pitchFamily="2" charset="0"/>
                          <a:ea typeface="+mn-ea"/>
                          <a:cs typeface="+mn-cs"/>
                          <a:sym typeface="Arial"/>
                        </a:rPr>
                        <a:t>Комплексные карты. Многообразие  стран, их основные типы.</a:t>
                      </a:r>
                    </a:p>
                  </a:txBody>
                  <a:tcPr anchor="ctr">
                    <a:lnL w="12240">
                      <a:solidFill>
                        <a:srgbClr val="4472C4"/>
                      </a:solidFill>
                    </a:lnL>
                    <a:lnR w="12240">
                      <a:solidFill>
                        <a:srgbClr val="4472C4"/>
                      </a:solidFill>
                    </a:lnR>
                    <a:lnT w="12240">
                      <a:solidFill>
                        <a:srgbClr val="4472C4"/>
                      </a:solidFill>
                    </a:lnT>
                    <a:lnB w="12240">
                      <a:solidFill>
                        <a:srgbClr val="4472C4"/>
                      </a:solidFill>
                    </a:lnB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tabLst>
                          <a:tab pos="0" algn="l"/>
                        </a:tabLst>
                      </a:pPr>
                      <a:r>
                        <a:rPr lang="ru-RU" sz="1800" b="0" i="0" u="none" strike="noStrike" cap="none" spc="-1" dirty="0">
                          <a:solidFill>
                            <a:srgbClr val="000000"/>
                          </a:solidFill>
                          <a:latin typeface="Proxima Nova Rg" panose="02000506030000020004" pitchFamily="2" charset="0"/>
                          <a:ea typeface="+mn-ea"/>
                          <a:cs typeface="+mn-cs"/>
                          <a:sym typeface="Arial"/>
                        </a:rPr>
                        <a:t>Приводить примеры мировых и национальных религий; </a:t>
                      </a:r>
                      <a:r>
                        <a:rPr lang="ru-RU" sz="1800" b="1" i="0" u="none" strike="noStrike" cap="none" spc="-1" dirty="0">
                          <a:solidFill>
                            <a:srgbClr val="000000"/>
                          </a:solidFill>
                          <a:latin typeface="Proxima Nova Rg" panose="02000506030000020004" pitchFamily="2" charset="0"/>
                          <a:ea typeface="+mn-ea"/>
                          <a:cs typeface="+mn-cs"/>
                          <a:sym typeface="Arial"/>
                        </a:rPr>
                        <a:t>различать основные виды хозяйственной деятельности людей на различных территориях; применять понятия «хозяйственная деятельность», «хозяйство», «экономика» для решения учебных и практических задач</a:t>
                      </a:r>
                      <a:r>
                        <a:rPr lang="ru-RU" sz="1800" b="0" i="0" u="none" strike="noStrike" cap="none" spc="-1" dirty="0">
                          <a:solidFill>
                            <a:srgbClr val="000000"/>
                          </a:solidFill>
                          <a:latin typeface="Proxima Nova Rg" panose="02000506030000020004" pitchFamily="2" charset="0"/>
                          <a:ea typeface="+mn-ea"/>
                          <a:cs typeface="+mn-cs"/>
                          <a:sym typeface="Arial"/>
                        </a:rPr>
                        <a:t>; описывать по карте положение и взаиморасположение географических объектов.</a:t>
                      </a:r>
                    </a:p>
                  </a:txBody>
                  <a:tcPr anchor="ctr">
                    <a:lnL w="12240">
                      <a:solidFill>
                        <a:srgbClr val="4472C4"/>
                      </a:solidFill>
                    </a:lnL>
                    <a:lnR w="12240">
                      <a:solidFill>
                        <a:srgbClr val="4472C4"/>
                      </a:solidFill>
                    </a:lnR>
                    <a:lnT w="12240">
                      <a:solidFill>
                        <a:srgbClr val="4472C4"/>
                      </a:solidFill>
                    </a:lnT>
                    <a:lnB w="12240">
                      <a:solidFill>
                        <a:srgbClr val="4472C4"/>
                      </a:solidFill>
                    </a:lnB>
                    <a:solidFill>
                      <a:srgbClr val="4472C4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2752">
                <a:tc gridSpan="3"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tabLst>
                          <a:tab pos="0" algn="l"/>
                        </a:tabLst>
                      </a:pPr>
                      <a:r>
                        <a:rPr lang="ru-RU" sz="2400" b="0" i="0" u="none" strike="noStrike" cap="none" spc="-1" dirty="0">
                          <a:solidFill>
                            <a:srgbClr val="E6175A"/>
                          </a:solidFill>
                          <a:latin typeface="Proxima Nova" panose="02000506030000020004" pitchFamily="50" charset="0"/>
                          <a:ea typeface="+mn-ea"/>
                          <a:cs typeface="+mn-cs"/>
                          <a:sym typeface="Arial"/>
                        </a:rPr>
                        <a:t>9 КЛАСС – Раздел 4 «Хозяйство России»</a:t>
                      </a:r>
                    </a:p>
                  </a:txBody>
                  <a:tcPr anchor="ctr">
                    <a:lnL w="12240">
                      <a:solidFill>
                        <a:srgbClr val="4472C4"/>
                      </a:solidFill>
                    </a:lnL>
                    <a:lnR w="12240">
                      <a:solidFill>
                        <a:srgbClr val="4472C4"/>
                      </a:solidFill>
                    </a:lnR>
                    <a:lnT w="12240">
                      <a:solidFill>
                        <a:srgbClr val="4472C4"/>
                      </a:solidFill>
                    </a:lnT>
                    <a:lnB w="12240">
                      <a:solidFill>
                        <a:srgbClr val="4472C4"/>
                      </a:solidFill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67262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" name="Рисунок 7"/>
          <p:cNvPicPr/>
          <p:nvPr/>
        </p:nvPicPr>
        <p:blipFill>
          <a:blip r:embed="rId2"/>
          <a:srcRect l="18431" t="13675" r="39906" b="28777"/>
          <a:stretch/>
        </p:blipFill>
        <p:spPr>
          <a:xfrm>
            <a:off x="1892366" y="1506834"/>
            <a:ext cx="15015685" cy="8338063"/>
          </a:xfrm>
          <a:prstGeom prst="rect">
            <a:avLst/>
          </a:prstGeom>
          <a:ln w="19050" cap="sq">
            <a:solidFill>
              <a:srgbClr val="000000"/>
            </a:solidFill>
            <a:miter/>
          </a:ln>
          <a:effectLst>
            <a:innerShdw blurRad="76200">
              <a:srgbClr val="000000"/>
            </a:innerShdw>
          </a:effectLst>
        </p:spPr>
      </p:pic>
      <p:sp>
        <p:nvSpPr>
          <p:cNvPr id="297" name="TextBox 8"/>
          <p:cNvSpPr/>
          <p:nvPr/>
        </p:nvSpPr>
        <p:spPr>
          <a:xfrm>
            <a:off x="2483893" y="898071"/>
            <a:ext cx="14240411" cy="71619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140051" tIns="70025" rIns="140051" bIns="70025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3735" b="1" spc="-2" dirty="0">
                <a:solidFill>
                  <a:schemeClr val="tx1"/>
                </a:solidFill>
                <a:latin typeface="PT Sans"/>
                <a:ea typeface="DejaVu Sans"/>
              </a:rPr>
              <a:t>Единая рамка компетенций по финансовой грамотности</a:t>
            </a:r>
            <a:r>
              <a:rPr lang="ru-RU" sz="3735" spc="-2" dirty="0">
                <a:solidFill>
                  <a:schemeClr val="tx1"/>
                </a:solidFill>
                <a:latin typeface="PT Sans"/>
                <a:ea typeface="DejaVu Sans"/>
              </a:rPr>
              <a:t> </a:t>
            </a:r>
            <a:endParaRPr lang="ru-RU" sz="3735" spc="-2" dirty="0">
              <a:solidFill>
                <a:schemeClr val="tx1"/>
              </a:solidFill>
              <a:latin typeface="Arial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BDCB73B-677D-4C64-852F-2106105AE0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07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Рисунок 5"/>
          <p:cNvPicPr/>
          <p:nvPr/>
        </p:nvPicPr>
        <p:blipFill>
          <a:blip r:embed="rId4"/>
          <a:srcRect l="24798" t="28803" r="22581" b="19554"/>
          <a:stretch/>
        </p:blipFill>
        <p:spPr>
          <a:xfrm>
            <a:off x="2990364" y="2557215"/>
            <a:ext cx="13589407" cy="7131386"/>
          </a:xfrm>
          <a:prstGeom prst="rect">
            <a:avLst/>
          </a:prstGeom>
          <a:ln w="0">
            <a:noFill/>
          </a:ln>
        </p:spPr>
      </p:pic>
      <p:sp>
        <p:nvSpPr>
          <p:cNvPr id="269" name="TextBox 10"/>
          <p:cNvSpPr/>
          <p:nvPr/>
        </p:nvSpPr>
        <p:spPr>
          <a:xfrm>
            <a:off x="929871" y="1019248"/>
            <a:ext cx="10978943" cy="60308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140051" tIns="70025" rIns="140051" bIns="70025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3000" b="1" spc="-2" dirty="0">
                <a:solidFill>
                  <a:schemeClr val="tx1"/>
                </a:solidFill>
                <a:latin typeface="Proxima Nova" panose="02000506030000020004" pitchFamily="50" charset="0"/>
                <a:ea typeface="DejaVu Sans"/>
              </a:rPr>
              <a:t>Единая рамка компетенций по финансовой грамотности</a:t>
            </a:r>
            <a:r>
              <a:rPr lang="ru-RU" sz="3000" spc="-2" dirty="0">
                <a:solidFill>
                  <a:schemeClr val="tx1"/>
                </a:solidFill>
                <a:latin typeface="Proxima Nova" panose="02000506030000020004" pitchFamily="50" charset="0"/>
                <a:ea typeface="DejaVu Sans"/>
              </a:rPr>
              <a:t> </a:t>
            </a:r>
            <a:endParaRPr lang="ru-RU" sz="3000" spc="-2" dirty="0">
              <a:solidFill>
                <a:schemeClr val="tx1"/>
              </a:solidFill>
              <a:latin typeface="Proxima Nova" panose="02000506030000020004" pitchFamily="50" charset="0"/>
            </a:endParaRPr>
          </a:p>
        </p:txBody>
      </p:sp>
      <p:sp>
        <p:nvSpPr>
          <p:cNvPr id="270" name="Прямая со стрелкой 4"/>
          <p:cNvSpPr/>
          <p:nvPr/>
        </p:nvSpPr>
        <p:spPr>
          <a:xfrm>
            <a:off x="2354534" y="2901740"/>
            <a:ext cx="1821220" cy="1377539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FF0000"/>
            </a:solidFill>
            <a:tailEnd type="triangle" w="med" len="med"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/>
        </p:style>
      </p:sp>
      <p:sp>
        <p:nvSpPr>
          <p:cNvPr id="271" name="Прямоугольник: скругленные углы 12"/>
          <p:cNvSpPr/>
          <p:nvPr/>
        </p:nvSpPr>
        <p:spPr>
          <a:xfrm>
            <a:off x="1285106" y="2557215"/>
            <a:ext cx="3120331" cy="73666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140051" tIns="70025" rIns="140051" bIns="70025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90" spc="-2" dirty="0">
                <a:latin typeface="PT Sans"/>
                <a:ea typeface="DejaVu Sans"/>
              </a:rPr>
              <a:t>Окружающий мир</a:t>
            </a:r>
            <a:endParaRPr lang="ru-RU" sz="2490" spc="-2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490" spc="-2" dirty="0">
                <a:latin typeface="PT Sans"/>
                <a:ea typeface="DejaVu Sans"/>
              </a:rPr>
              <a:t>Обществознание </a:t>
            </a:r>
            <a:endParaRPr lang="ru-RU" sz="2490" spc="-2" dirty="0">
              <a:latin typeface="Arial"/>
            </a:endParaRPr>
          </a:p>
        </p:txBody>
      </p:sp>
      <p:sp>
        <p:nvSpPr>
          <p:cNvPr id="272" name="Прямая со стрелкой 13"/>
          <p:cNvSpPr/>
          <p:nvPr/>
        </p:nvSpPr>
        <p:spPr>
          <a:xfrm>
            <a:off x="2845831" y="5280923"/>
            <a:ext cx="1488460" cy="5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FF0000"/>
            </a:solidFill>
            <a:tailEnd type="triangle" w="med" len="med"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/>
        </p:style>
      </p:sp>
      <p:sp>
        <p:nvSpPr>
          <p:cNvPr id="273" name="Прямая со стрелкой 14"/>
          <p:cNvSpPr/>
          <p:nvPr/>
        </p:nvSpPr>
        <p:spPr>
          <a:xfrm flipV="1">
            <a:off x="2737152" y="6041118"/>
            <a:ext cx="1559606" cy="394383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FF0000"/>
            </a:solidFill>
            <a:tailEnd type="triangle" w="med" len="med"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/>
        </p:style>
      </p:sp>
      <p:sp>
        <p:nvSpPr>
          <p:cNvPr id="274" name="Прямая со стрелкой 15"/>
          <p:cNvSpPr/>
          <p:nvPr/>
        </p:nvSpPr>
        <p:spPr>
          <a:xfrm flipV="1">
            <a:off x="3590342" y="6969935"/>
            <a:ext cx="634710" cy="542277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FF0000"/>
            </a:solidFill>
            <a:tailEnd type="triangle" w="med" len="med"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/>
        </p:style>
      </p:sp>
      <p:sp>
        <p:nvSpPr>
          <p:cNvPr id="275" name="Прямоугольник: скругленные углы 17"/>
          <p:cNvSpPr/>
          <p:nvPr/>
        </p:nvSpPr>
        <p:spPr>
          <a:xfrm>
            <a:off x="227442" y="4933037"/>
            <a:ext cx="3120331" cy="82854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140051" tIns="70025" rIns="140051" bIns="70025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90" spc="-2">
                <a:latin typeface="PT Sans"/>
                <a:ea typeface="DejaVu Sans"/>
              </a:rPr>
              <a:t>Обществознание</a:t>
            </a:r>
            <a:endParaRPr lang="ru-RU" sz="2490" spc="-2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490" spc="-2">
                <a:latin typeface="PT Sans"/>
                <a:ea typeface="DejaVu Sans"/>
              </a:rPr>
              <a:t>Информатика  </a:t>
            </a:r>
            <a:endParaRPr lang="ru-RU" sz="2490" spc="-2">
              <a:latin typeface="Arial"/>
            </a:endParaRPr>
          </a:p>
        </p:txBody>
      </p:sp>
      <p:sp>
        <p:nvSpPr>
          <p:cNvPr id="276" name="Прямоугольник: скругленные углы 22"/>
          <p:cNvSpPr/>
          <p:nvPr/>
        </p:nvSpPr>
        <p:spPr>
          <a:xfrm>
            <a:off x="85151" y="6141395"/>
            <a:ext cx="3120331" cy="82854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140051" tIns="70025" rIns="140051" bIns="70025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90" spc="-2">
                <a:latin typeface="PT Sans"/>
                <a:ea typeface="DejaVu Sans"/>
              </a:rPr>
              <a:t>Обществознание</a:t>
            </a:r>
            <a:endParaRPr lang="ru-RU" sz="2490" spc="-2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490" spc="-2">
                <a:latin typeface="PT Sans"/>
                <a:ea typeface="DejaVu Sans"/>
              </a:rPr>
              <a:t>Математика  </a:t>
            </a:r>
            <a:endParaRPr lang="ru-RU" sz="2490" spc="-2">
              <a:latin typeface="Arial"/>
            </a:endParaRPr>
          </a:p>
        </p:txBody>
      </p:sp>
      <p:sp>
        <p:nvSpPr>
          <p:cNvPr id="277" name="Прямоугольник: скругленные углы 23"/>
          <p:cNvSpPr/>
          <p:nvPr/>
        </p:nvSpPr>
        <p:spPr>
          <a:xfrm>
            <a:off x="469450" y="7383925"/>
            <a:ext cx="3120331" cy="82854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140051" tIns="70025" rIns="140051" bIns="70025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90" spc="-2">
                <a:latin typeface="PT Sans"/>
                <a:ea typeface="DejaVu Sans"/>
              </a:rPr>
              <a:t>География</a:t>
            </a:r>
            <a:endParaRPr lang="ru-RU" sz="2490" spc="-2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490" spc="-2">
                <a:latin typeface="PT Sans"/>
                <a:ea typeface="DejaVu Sans"/>
              </a:rPr>
              <a:t>Математика  </a:t>
            </a:r>
            <a:endParaRPr lang="ru-RU" sz="2490" spc="-2">
              <a:latin typeface="Arial"/>
            </a:endParaRPr>
          </a:p>
        </p:txBody>
      </p:sp>
      <p:sp>
        <p:nvSpPr>
          <p:cNvPr id="278" name="Прямоугольник: скругленные углы 27"/>
          <p:cNvSpPr/>
          <p:nvPr/>
        </p:nvSpPr>
        <p:spPr>
          <a:xfrm>
            <a:off x="5063957" y="1717566"/>
            <a:ext cx="3914699" cy="96752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140051" tIns="70025" rIns="140051" bIns="70025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000" spc="-2" dirty="0">
                <a:latin typeface="PT Sans"/>
                <a:ea typeface="DejaVu Sans"/>
              </a:rPr>
              <a:t>Окружающий мир</a:t>
            </a:r>
            <a:endParaRPr lang="ru-RU" sz="2000" spc="-2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000" spc="-2" dirty="0">
                <a:latin typeface="PT Sans"/>
                <a:ea typeface="DejaVu Sans"/>
              </a:rPr>
              <a:t>Обществознание</a:t>
            </a:r>
            <a:endParaRPr lang="ru-RU" sz="2000" spc="-2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000" spc="-2" dirty="0">
                <a:latin typeface="PT Sans"/>
                <a:ea typeface="DejaVu Sans"/>
              </a:rPr>
              <a:t>Математика  </a:t>
            </a:r>
            <a:endParaRPr lang="ru-RU" sz="2000" spc="-2" dirty="0">
              <a:latin typeface="Arial"/>
            </a:endParaRPr>
          </a:p>
        </p:txBody>
      </p:sp>
      <p:sp>
        <p:nvSpPr>
          <p:cNvPr id="279" name="Прямая со стрелкой 28"/>
          <p:cNvSpPr/>
          <p:nvPr/>
        </p:nvSpPr>
        <p:spPr>
          <a:xfrm flipH="1">
            <a:off x="11253360" y="2449656"/>
            <a:ext cx="3845234" cy="157081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FF0000"/>
            </a:solidFill>
            <a:tailEnd type="triangle" w="med" len="med"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/>
        </p:style>
      </p:sp>
      <p:sp>
        <p:nvSpPr>
          <p:cNvPr id="280" name="Прямая со стрелкой 29"/>
          <p:cNvSpPr/>
          <p:nvPr/>
        </p:nvSpPr>
        <p:spPr>
          <a:xfrm flipH="1">
            <a:off x="7659097" y="2461980"/>
            <a:ext cx="7496078" cy="4507955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FF0000"/>
            </a:solidFill>
            <a:tailEnd type="triangle" w="med" len="med"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/>
        </p:style>
      </p:sp>
      <p:sp>
        <p:nvSpPr>
          <p:cNvPr id="281" name="Прямая со стрелкой 30"/>
          <p:cNvSpPr/>
          <p:nvPr/>
        </p:nvSpPr>
        <p:spPr>
          <a:xfrm flipH="1">
            <a:off x="7779541" y="2693088"/>
            <a:ext cx="3201000" cy="3546341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FF0000"/>
            </a:solidFill>
            <a:tailEnd type="triangle" w="med" len="med"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/>
        </p:style>
      </p:sp>
      <p:sp>
        <p:nvSpPr>
          <p:cNvPr id="282" name="Прямая со стрелкой 31"/>
          <p:cNvSpPr/>
          <p:nvPr/>
        </p:nvSpPr>
        <p:spPr>
          <a:xfrm>
            <a:off x="7080967" y="2685093"/>
            <a:ext cx="537235" cy="1142101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FF0000"/>
            </a:solidFill>
            <a:tailEnd type="triangle" w="med" len="med"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/>
        </p:style>
      </p:sp>
      <p:sp>
        <p:nvSpPr>
          <p:cNvPr id="283" name="Прямоугольник: скругленные углы 34"/>
          <p:cNvSpPr/>
          <p:nvPr/>
        </p:nvSpPr>
        <p:spPr>
          <a:xfrm>
            <a:off x="9296011" y="1622330"/>
            <a:ext cx="3845234" cy="105675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140051" tIns="70025" rIns="140051" bIns="70025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000" spc="-2" dirty="0">
                <a:latin typeface="PT Sans"/>
                <a:ea typeface="DejaVu Sans"/>
              </a:rPr>
              <a:t>Окружающий мир</a:t>
            </a:r>
            <a:endParaRPr lang="ru-RU" sz="2000" spc="-2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000" spc="-2" dirty="0">
                <a:latin typeface="PT Sans"/>
                <a:ea typeface="DejaVu Sans"/>
              </a:rPr>
              <a:t>Обществознание</a:t>
            </a:r>
            <a:endParaRPr lang="ru-RU" sz="2000" spc="-2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000" spc="-2" dirty="0">
                <a:latin typeface="PT Sans"/>
                <a:ea typeface="DejaVu Sans"/>
              </a:rPr>
              <a:t>Математика  </a:t>
            </a:r>
            <a:endParaRPr lang="ru-RU" sz="2000" spc="-2" dirty="0">
              <a:latin typeface="Arial"/>
            </a:endParaRPr>
          </a:p>
        </p:txBody>
      </p:sp>
      <p:sp>
        <p:nvSpPr>
          <p:cNvPr id="284" name="Прямоугольник: скругленные углы 37"/>
          <p:cNvSpPr/>
          <p:nvPr/>
        </p:nvSpPr>
        <p:spPr>
          <a:xfrm>
            <a:off x="13433671" y="1658649"/>
            <a:ext cx="3914699" cy="789326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140051" tIns="70025" rIns="140051" bIns="70025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90" spc="-2">
                <a:latin typeface="PT Sans"/>
                <a:ea typeface="DejaVu Sans"/>
              </a:rPr>
              <a:t>Обществознание</a:t>
            </a:r>
            <a:endParaRPr lang="ru-RU" sz="2490" spc="-2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490" spc="-2">
                <a:latin typeface="PT Sans"/>
                <a:ea typeface="DejaVu Sans"/>
              </a:rPr>
              <a:t>Математика  </a:t>
            </a:r>
            <a:endParaRPr lang="ru-RU" sz="2490" spc="-2">
              <a:latin typeface="Arial"/>
            </a:endParaRPr>
          </a:p>
        </p:txBody>
      </p:sp>
      <p:sp>
        <p:nvSpPr>
          <p:cNvPr id="285" name="Прямоугольник: скругленные углы 43"/>
          <p:cNvSpPr/>
          <p:nvPr/>
        </p:nvSpPr>
        <p:spPr>
          <a:xfrm>
            <a:off x="15033051" y="2992493"/>
            <a:ext cx="3914699" cy="636391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140051" tIns="70025" rIns="140051" bIns="70025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90" spc="-2">
                <a:latin typeface="PT Sans"/>
                <a:ea typeface="DejaVu Sans"/>
              </a:rPr>
              <a:t>Обществознание</a:t>
            </a:r>
            <a:endParaRPr lang="ru-RU" sz="2490" spc="-2">
              <a:latin typeface="Arial"/>
            </a:endParaRPr>
          </a:p>
        </p:txBody>
      </p:sp>
      <p:sp>
        <p:nvSpPr>
          <p:cNvPr id="286" name="Прямая со стрелкой 44"/>
          <p:cNvSpPr/>
          <p:nvPr/>
        </p:nvSpPr>
        <p:spPr>
          <a:xfrm flipH="1">
            <a:off x="12629779" y="3630004"/>
            <a:ext cx="4093404" cy="157081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FF0000"/>
            </a:solidFill>
            <a:tailEnd type="triangle" w="med" len="med"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/>
        </p:style>
      </p:sp>
      <p:sp>
        <p:nvSpPr>
          <p:cNvPr id="287" name="Прямая со стрелкой 48"/>
          <p:cNvSpPr/>
          <p:nvPr/>
        </p:nvSpPr>
        <p:spPr>
          <a:xfrm flipH="1">
            <a:off x="12288055" y="3725238"/>
            <a:ext cx="4187518" cy="975874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FF0000"/>
            </a:solidFill>
            <a:tailEnd type="triangle" w="med" len="med"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/>
        </p:style>
      </p:sp>
      <p:sp>
        <p:nvSpPr>
          <p:cNvPr id="288" name="Прямая со стрелкой 51"/>
          <p:cNvSpPr/>
          <p:nvPr/>
        </p:nvSpPr>
        <p:spPr>
          <a:xfrm flipH="1">
            <a:off x="14173139" y="3688825"/>
            <a:ext cx="2508590" cy="2352293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FF0000"/>
            </a:solidFill>
            <a:tailEnd type="triangle" w="med" len="med"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/>
        </p:style>
      </p:sp>
      <p:sp>
        <p:nvSpPr>
          <p:cNvPr id="289" name="Прямая со стрелкой 54"/>
          <p:cNvSpPr/>
          <p:nvPr/>
        </p:nvSpPr>
        <p:spPr>
          <a:xfrm flipH="1">
            <a:off x="14611218" y="3688825"/>
            <a:ext cx="2070511" cy="10492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FF0000"/>
            </a:solidFill>
            <a:tailEnd type="triangle" w="med" len="med"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/>
        </p:style>
      </p:sp>
      <p:sp>
        <p:nvSpPr>
          <p:cNvPr id="290" name="Прямоугольник: скругленные углы 57"/>
          <p:cNvSpPr/>
          <p:nvPr/>
        </p:nvSpPr>
        <p:spPr>
          <a:xfrm>
            <a:off x="7780661" y="9690281"/>
            <a:ext cx="4506834" cy="82854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140051" tIns="70025" rIns="140051" bIns="70025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90" spc="-2">
                <a:latin typeface="PT Sans"/>
                <a:ea typeface="DejaVu Sans"/>
              </a:rPr>
              <a:t>Информатика  </a:t>
            </a:r>
            <a:endParaRPr lang="ru-RU" sz="2490" spc="-2">
              <a:latin typeface="Arial"/>
            </a:endParaRPr>
          </a:p>
        </p:txBody>
      </p:sp>
      <p:sp>
        <p:nvSpPr>
          <p:cNvPr id="291" name="Прямая со стрелкой 58"/>
          <p:cNvSpPr/>
          <p:nvPr/>
        </p:nvSpPr>
        <p:spPr>
          <a:xfrm flipH="1" flipV="1">
            <a:off x="5805385" y="8890871"/>
            <a:ext cx="4227293" cy="797169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FF0000"/>
            </a:solidFill>
            <a:tailEnd type="triangle" w="med" len="med"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/>
        </p:style>
      </p:sp>
      <p:sp>
        <p:nvSpPr>
          <p:cNvPr id="292" name="Прямая со стрелкой 62"/>
          <p:cNvSpPr/>
          <p:nvPr/>
        </p:nvSpPr>
        <p:spPr>
          <a:xfrm flipH="1" flipV="1">
            <a:off x="8106699" y="8684156"/>
            <a:ext cx="1925978" cy="1003884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FF0000"/>
            </a:solidFill>
            <a:tailEnd type="triangle" w="med" len="med"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/>
        </p:style>
      </p:sp>
      <p:sp>
        <p:nvSpPr>
          <p:cNvPr id="293" name="Прямая со стрелкой 63"/>
          <p:cNvSpPr/>
          <p:nvPr/>
        </p:nvSpPr>
        <p:spPr>
          <a:xfrm flipV="1">
            <a:off x="10034919" y="8560912"/>
            <a:ext cx="4138220" cy="1126008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FF0000"/>
            </a:solidFill>
            <a:tailEnd type="triangle" w="med" len="med"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/>
        </p:style>
      </p:sp>
      <p:sp>
        <p:nvSpPr>
          <p:cNvPr id="294" name="Прямая со стрелкой 67"/>
          <p:cNvSpPr/>
          <p:nvPr/>
        </p:nvSpPr>
        <p:spPr>
          <a:xfrm flipV="1">
            <a:off x="10014191" y="8562032"/>
            <a:ext cx="1239169" cy="1113684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FF0000"/>
            </a:solidFill>
            <a:tailEnd type="triangle" w="med" len="med"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/>
        </p:style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ABDCB73B-677D-4C64-852F-2106105AE0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</p:pic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6288A14A-9981-4C98-B949-6AFEBCF74A82}"/>
              </a:ext>
            </a:extLst>
          </p:cNvPr>
          <p:cNvSpPr/>
          <p:nvPr/>
        </p:nvSpPr>
        <p:spPr>
          <a:xfrm>
            <a:off x="18544674" y="10090484"/>
            <a:ext cx="427539" cy="385011"/>
          </a:xfrm>
          <a:prstGeom prst="rect">
            <a:avLst/>
          </a:prstGeom>
          <a:solidFill>
            <a:srgbClr val="26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Google Shape;107;p3">
            <a:extLst>
              <a:ext uri="{FF2B5EF4-FFF2-40B4-BE49-F238E27FC236}">
                <a16:creationId xmlns:a16="http://schemas.microsoft.com/office/drawing/2014/main" id="{C9161212-FBE8-4B58-B575-6BC4CAEF36EF}"/>
              </a:ext>
            </a:extLst>
          </p:cNvPr>
          <p:cNvSpPr txBox="1">
            <a:spLocks/>
          </p:cNvSpPr>
          <p:nvPr/>
        </p:nvSpPr>
        <p:spPr>
          <a:xfrm>
            <a:off x="18127776" y="10090484"/>
            <a:ext cx="773113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b="1" dirty="0">
                <a:solidFill>
                  <a:schemeClr val="bg1"/>
                </a:solidFill>
                <a:latin typeface="Proxima Nova Rg" panose="02000506030000020004" pitchFamily="2" charset="0"/>
              </a:rPr>
              <a:t>2</a:t>
            </a:r>
            <a:r>
              <a:rPr lang="en-US" b="1" dirty="0">
                <a:solidFill>
                  <a:schemeClr val="bg1"/>
                </a:solidFill>
                <a:latin typeface="Proxima Nova Rg" panose="02000506030000020004" pitchFamily="2" charset="0"/>
              </a:rPr>
              <a:t>3</a:t>
            </a:r>
            <a:endParaRPr lang="ru-RU" b="1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Rounded Rectangle 27"/>
          <p:cNvSpPr/>
          <p:nvPr/>
        </p:nvSpPr>
        <p:spPr>
          <a:xfrm>
            <a:off x="3330407" y="8202942"/>
            <a:ext cx="537795" cy="41287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99" name="Текст 39"/>
          <p:cNvSpPr/>
          <p:nvPr/>
        </p:nvSpPr>
        <p:spPr>
          <a:xfrm>
            <a:off x="1728227" y="68384"/>
            <a:ext cx="10404092" cy="167414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0051" tIns="70025" rIns="140051" bIns="70025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ru-RU" sz="4980" b="1" spc="-2">
                <a:solidFill>
                  <a:srgbClr val="FFFFFF"/>
                </a:solidFill>
                <a:latin typeface="PT Sans"/>
                <a:ea typeface="Verdana"/>
              </a:rPr>
              <a:t>Какие образовательные  </a:t>
            </a:r>
            <a:r>
              <a:rPr lang="ru-RU" sz="3735" b="1" spc="-2">
                <a:solidFill>
                  <a:srgbClr val="FFFFFF"/>
                </a:solidFill>
                <a:latin typeface="PT Sans"/>
                <a:ea typeface="Verdana"/>
              </a:rPr>
              <a:t>ресурсы использовать </a:t>
            </a:r>
            <a:r>
              <a:rPr lang="ru-RU" sz="4980" b="1" spc="-2">
                <a:solidFill>
                  <a:srgbClr val="FFFFFF"/>
                </a:solidFill>
                <a:latin typeface="PT Sans"/>
                <a:ea typeface="Verdana"/>
              </a:rPr>
              <a:t>для обучения? </a:t>
            </a:r>
            <a:endParaRPr lang="ru-RU" sz="4980" spc="-2">
              <a:latin typeface="Arial"/>
            </a:endParaRPr>
          </a:p>
        </p:txBody>
      </p:sp>
      <p:grpSp>
        <p:nvGrpSpPr>
          <p:cNvPr id="300" name="Группа 12"/>
          <p:cNvGrpSpPr/>
          <p:nvPr/>
        </p:nvGrpSpPr>
        <p:grpSpPr>
          <a:xfrm>
            <a:off x="973073" y="2259747"/>
            <a:ext cx="17291790" cy="8127427"/>
            <a:chOff x="625320" y="1445760"/>
            <a:chExt cx="11112120" cy="5222880"/>
          </a:xfrm>
        </p:grpSpPr>
        <p:sp>
          <p:nvSpPr>
            <p:cNvPr id="301" name="Freeform: Shape 77"/>
            <p:cNvSpPr/>
            <p:nvPr/>
          </p:nvSpPr>
          <p:spPr>
            <a:xfrm flipH="1">
              <a:off x="8151120" y="1445760"/>
              <a:ext cx="3585960" cy="2427840"/>
            </a:xfrm>
            <a:custGeom>
              <a:avLst/>
              <a:gdLst/>
              <a:ahLst/>
              <a:cxnLst/>
              <a:rect l="l" t="t" r="r" b="b"/>
              <a:pathLst>
                <a:path w="2241962" h="2132882">
                  <a:moveTo>
                    <a:pt x="2235255" y="933241"/>
                  </a:moveTo>
                  <a:lnTo>
                    <a:pt x="1373348" y="1648670"/>
                  </a:lnTo>
                  <a:lnTo>
                    <a:pt x="1373348" y="2132882"/>
                  </a:lnTo>
                  <a:lnTo>
                    <a:pt x="2241962" y="1425831"/>
                  </a:lnTo>
                  <a:close/>
                  <a:moveTo>
                    <a:pt x="424246" y="0"/>
                  </a:moveTo>
                  <a:lnTo>
                    <a:pt x="0" y="1196290"/>
                  </a:lnTo>
                  <a:lnTo>
                    <a:pt x="194516" y="1028743"/>
                  </a:lnTo>
                  <a:lnTo>
                    <a:pt x="194516" y="1497875"/>
                  </a:lnTo>
                  <a:lnTo>
                    <a:pt x="194516" y="1497876"/>
                  </a:lnTo>
                  <a:lnTo>
                    <a:pt x="194517" y="1497875"/>
                  </a:lnTo>
                  <a:lnTo>
                    <a:pt x="1373348" y="1648668"/>
                  </a:lnTo>
                  <a:lnTo>
                    <a:pt x="2235254" y="933241"/>
                  </a:lnTo>
                  <a:lnTo>
                    <a:pt x="1063129" y="787474"/>
                  </a:lnTo>
                  <a:lnTo>
                    <a:pt x="1063129" y="321692"/>
                  </a:lnTo>
                  <a:lnTo>
                    <a:pt x="1175479" y="242944"/>
                  </a:lnTo>
                  <a:close/>
                </a:path>
              </a:pathLst>
            </a:custGeom>
            <a:solidFill>
              <a:srgbClr val="2F5597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2" name="Freeform 12"/>
            <p:cNvSpPr/>
            <p:nvPr/>
          </p:nvSpPr>
          <p:spPr>
            <a:xfrm flipH="1">
              <a:off x="8161920" y="2342520"/>
              <a:ext cx="3264120" cy="979920"/>
            </a:xfrm>
            <a:custGeom>
              <a:avLst/>
              <a:gdLst/>
              <a:ahLst/>
              <a:cxnLst/>
              <a:rect l="l" t="t" r="r" b="b"/>
              <a:pathLst>
                <a:path w="1217" h="514">
                  <a:moveTo>
                    <a:pt x="518" y="0"/>
                  </a:moveTo>
                  <a:lnTo>
                    <a:pt x="1217" y="87"/>
                  </a:lnTo>
                  <a:lnTo>
                    <a:pt x="703" y="514"/>
                  </a:lnTo>
                  <a:lnTo>
                    <a:pt x="0" y="424"/>
                  </a:lnTo>
                  <a:lnTo>
                    <a:pt x="518" y="0"/>
                  </a:lnTo>
                  <a:lnTo>
                    <a:pt x="518" y="0"/>
                  </a:lnTo>
                  <a:lnTo>
                    <a:pt x="518" y="0"/>
                  </a:lnTo>
                  <a:close/>
                </a:path>
              </a:pathLst>
            </a:custGeom>
            <a:solidFill>
              <a:srgbClr val="4472C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3" name="Freeform 14"/>
            <p:cNvSpPr/>
            <p:nvPr/>
          </p:nvSpPr>
          <p:spPr>
            <a:xfrm flipH="1">
              <a:off x="4389840" y="3792240"/>
              <a:ext cx="3264120" cy="979920"/>
            </a:xfrm>
            <a:custGeom>
              <a:avLst/>
              <a:gdLst/>
              <a:ahLst/>
              <a:cxnLst/>
              <a:rect l="l" t="t" r="r" b="b"/>
              <a:pathLst>
                <a:path w="1217" h="514">
                  <a:moveTo>
                    <a:pt x="516" y="0"/>
                  </a:moveTo>
                  <a:lnTo>
                    <a:pt x="1217" y="88"/>
                  </a:lnTo>
                  <a:lnTo>
                    <a:pt x="701" y="514"/>
                  </a:lnTo>
                  <a:lnTo>
                    <a:pt x="0" y="424"/>
                  </a:lnTo>
                  <a:lnTo>
                    <a:pt x="516" y="0"/>
                  </a:lnTo>
                  <a:lnTo>
                    <a:pt x="516" y="0"/>
                  </a:lnTo>
                  <a:lnTo>
                    <a:pt x="516" y="0"/>
                  </a:lnTo>
                  <a:close/>
                </a:path>
              </a:pathLst>
            </a:custGeom>
            <a:solidFill>
              <a:srgbClr val="A5A5A5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4" name="Freeform 15"/>
            <p:cNvSpPr/>
            <p:nvPr/>
          </p:nvSpPr>
          <p:spPr>
            <a:xfrm flipH="1">
              <a:off x="4384440" y="3960000"/>
              <a:ext cx="1388880" cy="1359360"/>
            </a:xfrm>
            <a:custGeom>
              <a:avLst/>
              <a:gdLst/>
              <a:ahLst/>
              <a:cxnLst/>
              <a:rect l="l" t="t" r="r" b="b"/>
              <a:pathLst>
                <a:path w="518" h="713">
                  <a:moveTo>
                    <a:pt x="516" y="0"/>
                  </a:moveTo>
                  <a:lnTo>
                    <a:pt x="0" y="426"/>
                  </a:lnTo>
                  <a:lnTo>
                    <a:pt x="0" y="713"/>
                  </a:lnTo>
                  <a:lnTo>
                    <a:pt x="518" y="291"/>
                  </a:lnTo>
                  <a:lnTo>
                    <a:pt x="516" y="0"/>
                  </a:lnTo>
                  <a:lnTo>
                    <a:pt x="516" y="0"/>
                  </a:lnTo>
                  <a:lnTo>
                    <a:pt x="516" y="0"/>
                  </a:lnTo>
                  <a:close/>
                </a:path>
              </a:pathLst>
            </a:custGeom>
            <a:solidFill>
              <a:srgbClr val="7C7C7C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5" name="Freeform 16"/>
            <p:cNvSpPr/>
            <p:nvPr/>
          </p:nvSpPr>
          <p:spPr>
            <a:xfrm flipH="1">
              <a:off x="2512080" y="4505760"/>
              <a:ext cx="3261600" cy="981720"/>
            </a:xfrm>
            <a:custGeom>
              <a:avLst/>
              <a:gdLst/>
              <a:ahLst/>
              <a:cxnLst/>
              <a:rect l="l" t="t" r="r" b="b"/>
              <a:pathLst>
                <a:path w="1216" h="515">
                  <a:moveTo>
                    <a:pt x="518" y="0"/>
                  </a:moveTo>
                  <a:lnTo>
                    <a:pt x="1216" y="88"/>
                  </a:lnTo>
                  <a:lnTo>
                    <a:pt x="703" y="515"/>
                  </a:lnTo>
                  <a:lnTo>
                    <a:pt x="0" y="425"/>
                  </a:lnTo>
                  <a:lnTo>
                    <a:pt x="518" y="0"/>
                  </a:lnTo>
                  <a:lnTo>
                    <a:pt x="518" y="0"/>
                  </a:lnTo>
                  <a:lnTo>
                    <a:pt x="518" y="0"/>
                  </a:lnTo>
                  <a:close/>
                </a:path>
              </a:pathLst>
            </a:custGeom>
            <a:solidFill>
              <a:srgbClr val="ED7D3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6" name="Freeform 17"/>
            <p:cNvSpPr/>
            <p:nvPr/>
          </p:nvSpPr>
          <p:spPr>
            <a:xfrm flipH="1">
              <a:off x="2504160" y="4673520"/>
              <a:ext cx="1383480" cy="1359360"/>
            </a:xfrm>
            <a:custGeom>
              <a:avLst/>
              <a:gdLst/>
              <a:ahLst/>
              <a:cxnLst/>
              <a:rect l="l" t="t" r="r" b="b"/>
              <a:pathLst>
                <a:path w="516" h="713">
                  <a:moveTo>
                    <a:pt x="513" y="0"/>
                  </a:moveTo>
                  <a:lnTo>
                    <a:pt x="0" y="424"/>
                  </a:lnTo>
                  <a:lnTo>
                    <a:pt x="0" y="713"/>
                  </a:lnTo>
                  <a:lnTo>
                    <a:pt x="516" y="292"/>
                  </a:lnTo>
                  <a:lnTo>
                    <a:pt x="513" y="0"/>
                  </a:lnTo>
                  <a:lnTo>
                    <a:pt x="513" y="0"/>
                  </a:lnTo>
                  <a:lnTo>
                    <a:pt x="513" y="0"/>
                  </a:lnTo>
                  <a:close/>
                </a:path>
              </a:pathLst>
            </a:custGeom>
            <a:solidFill>
              <a:srgbClr val="C55A1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7" name="Freeform 18"/>
            <p:cNvSpPr/>
            <p:nvPr/>
          </p:nvSpPr>
          <p:spPr>
            <a:xfrm flipH="1">
              <a:off x="6275880" y="3069360"/>
              <a:ext cx="3264120" cy="975960"/>
            </a:xfrm>
            <a:custGeom>
              <a:avLst/>
              <a:gdLst/>
              <a:ahLst/>
              <a:cxnLst/>
              <a:rect l="l" t="t" r="r" b="b"/>
              <a:pathLst>
                <a:path w="1217" h="512">
                  <a:moveTo>
                    <a:pt x="518" y="0"/>
                  </a:moveTo>
                  <a:lnTo>
                    <a:pt x="1217" y="88"/>
                  </a:lnTo>
                  <a:lnTo>
                    <a:pt x="703" y="512"/>
                  </a:lnTo>
                  <a:lnTo>
                    <a:pt x="0" y="422"/>
                  </a:lnTo>
                  <a:lnTo>
                    <a:pt x="518" y="0"/>
                  </a:lnTo>
                  <a:lnTo>
                    <a:pt x="518" y="0"/>
                  </a:lnTo>
                  <a:lnTo>
                    <a:pt x="518" y="0"/>
                  </a:lnTo>
                  <a:close/>
                </a:path>
              </a:pathLst>
            </a:custGeom>
            <a:solidFill>
              <a:srgbClr val="FFC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8" name="Freeform 19"/>
            <p:cNvSpPr/>
            <p:nvPr/>
          </p:nvSpPr>
          <p:spPr>
            <a:xfrm flipH="1">
              <a:off x="6270480" y="3237120"/>
              <a:ext cx="1383480" cy="1359360"/>
            </a:xfrm>
            <a:custGeom>
              <a:avLst/>
              <a:gdLst/>
              <a:ahLst/>
              <a:cxnLst/>
              <a:rect l="l" t="t" r="r" b="b"/>
              <a:pathLst>
                <a:path w="516" h="713">
                  <a:moveTo>
                    <a:pt x="514" y="0"/>
                  </a:moveTo>
                  <a:lnTo>
                    <a:pt x="0" y="424"/>
                  </a:lnTo>
                  <a:lnTo>
                    <a:pt x="0" y="713"/>
                  </a:lnTo>
                  <a:lnTo>
                    <a:pt x="516" y="291"/>
                  </a:lnTo>
                  <a:lnTo>
                    <a:pt x="514" y="0"/>
                  </a:lnTo>
                  <a:lnTo>
                    <a:pt x="514" y="0"/>
                  </a:lnTo>
                  <a:lnTo>
                    <a:pt x="514" y="0"/>
                  </a:lnTo>
                  <a:close/>
                </a:path>
              </a:pathLst>
            </a:custGeom>
            <a:solidFill>
              <a:srgbClr val="BF9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9" name="Freeform: Shape 66"/>
            <p:cNvSpPr/>
            <p:nvPr/>
          </p:nvSpPr>
          <p:spPr>
            <a:xfrm flipH="1">
              <a:off x="625320" y="5219280"/>
              <a:ext cx="3262320" cy="1449360"/>
            </a:xfrm>
            <a:custGeom>
              <a:avLst/>
              <a:gdLst/>
              <a:ahLst/>
              <a:cxnLst/>
              <a:rect l="l" t="t" r="r" b="b"/>
              <a:pathLst>
                <a:path w="2039531" h="1273730">
                  <a:moveTo>
                    <a:pt x="868613" y="0"/>
                  </a:moveTo>
                  <a:lnTo>
                    <a:pt x="0" y="712077"/>
                  </a:lnTo>
                  <a:lnTo>
                    <a:pt x="1173801" y="862227"/>
                  </a:lnTo>
                  <a:lnTo>
                    <a:pt x="1173801" y="1273730"/>
                  </a:lnTo>
                  <a:lnTo>
                    <a:pt x="2039061" y="525493"/>
                  </a:lnTo>
                  <a:cubicBezTo>
                    <a:pt x="2039218" y="386379"/>
                    <a:pt x="2039374" y="292508"/>
                    <a:pt x="2039531" y="153394"/>
                  </a:cubicBezTo>
                  <a:lnTo>
                    <a:pt x="2037150" y="153393"/>
                  </a:lnTo>
                  <a:lnTo>
                    <a:pt x="868613" y="0"/>
                  </a:lnTo>
                  <a:close/>
                </a:path>
              </a:pathLst>
            </a:custGeom>
            <a:solidFill>
              <a:srgbClr val="2E75B6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0" name="Freeform: Shape 67"/>
            <p:cNvSpPr/>
            <p:nvPr/>
          </p:nvSpPr>
          <p:spPr>
            <a:xfrm flipH="1">
              <a:off x="629280" y="5219280"/>
              <a:ext cx="3258360" cy="981720"/>
            </a:xfrm>
            <a:custGeom>
              <a:avLst/>
              <a:gdLst/>
              <a:ahLst/>
              <a:cxnLst/>
              <a:rect l="l" t="t" r="r" b="b"/>
              <a:pathLst>
                <a:path w="2037150" h="862870">
                  <a:moveTo>
                    <a:pt x="868613" y="0"/>
                  </a:moveTo>
                  <a:lnTo>
                    <a:pt x="0" y="712077"/>
                  </a:lnTo>
                  <a:lnTo>
                    <a:pt x="1173801" y="862227"/>
                  </a:lnTo>
                  <a:lnTo>
                    <a:pt x="1178832" y="862870"/>
                  </a:lnTo>
                  <a:lnTo>
                    <a:pt x="2037150" y="153393"/>
                  </a:lnTo>
                  <a:lnTo>
                    <a:pt x="868613" y="0"/>
                  </a:lnTo>
                  <a:close/>
                </a:path>
              </a:pathLst>
            </a:custGeom>
            <a:solidFill>
              <a:srgbClr val="5B9BD5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1" name="TextBox 23"/>
            <p:cNvSpPr/>
            <p:nvPr/>
          </p:nvSpPr>
          <p:spPr>
            <a:xfrm>
              <a:off x="1360080" y="4996800"/>
              <a:ext cx="1792440" cy="1365840"/>
            </a:xfrm>
            <a:prstGeom prst="rect">
              <a:avLst/>
            </a:prstGeom>
            <a:noFill/>
            <a:ln w="12700">
              <a:noFill/>
            </a:ln>
            <a:scene3d>
              <a:camera prst="isometricOffAxis1Left">
                <a:rot lat="20100000" lon="4145612" rev="16578664"/>
              </a:camera>
              <a:lightRig rig="threePt" dir="t"/>
            </a:scene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vertOverflow="overflow" horzOverflow="overflow" lIns="0" tIns="94674" rIns="0" bIns="94674" anchor="ctr">
              <a:noAutofit/>
              <a:scene3d>
                <a:camera prst="isometricOffAxis1Left">
                  <a:rot lat="20100000" lon="4145612" rev="16578664"/>
                </a:camera>
                <a:lightRig rig="threePt" dir="t"/>
              </a:scene3d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6604" b="1" spc="-2">
                  <a:solidFill>
                    <a:srgbClr val="FFFFFF"/>
                  </a:solidFill>
                  <a:latin typeface="PT Sans"/>
                  <a:ea typeface="DejaVu Sans"/>
                </a:rPr>
                <a:t>1</a:t>
              </a:r>
              <a:endParaRPr lang="ru-RU" sz="16604" spc="-2">
                <a:latin typeface="Arial"/>
              </a:endParaRPr>
            </a:p>
          </p:txBody>
        </p:sp>
        <p:sp>
          <p:nvSpPr>
            <p:cNvPr id="312" name="TextBox 24"/>
            <p:cNvSpPr/>
            <p:nvPr/>
          </p:nvSpPr>
          <p:spPr>
            <a:xfrm>
              <a:off x="3179160" y="4276800"/>
              <a:ext cx="1792440" cy="1365840"/>
            </a:xfrm>
            <a:prstGeom prst="rect">
              <a:avLst/>
            </a:prstGeom>
            <a:noFill/>
            <a:ln w="12700">
              <a:noFill/>
            </a:ln>
            <a:scene3d>
              <a:camera prst="isometricOffAxis1Left">
                <a:rot lat="20100000" lon="4145612" rev="16578664"/>
              </a:camera>
              <a:lightRig rig="threePt" dir="t"/>
            </a:scene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vertOverflow="overflow" horzOverflow="overflow" lIns="0" tIns="94674" rIns="0" bIns="94674" anchor="ctr">
              <a:noAutofit/>
              <a:scene3d>
                <a:camera prst="isometricOffAxis1Left">
                  <a:rot lat="20100000" lon="4145612" rev="16578664"/>
                </a:camera>
                <a:lightRig rig="threePt" dir="t"/>
              </a:scene3d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6604" b="1" spc="-2">
                  <a:solidFill>
                    <a:srgbClr val="FFFFFF"/>
                  </a:solidFill>
                  <a:latin typeface="PT Sans"/>
                  <a:ea typeface="DejaVu Sans"/>
                </a:rPr>
                <a:t>2</a:t>
              </a:r>
              <a:endParaRPr lang="ru-RU" sz="16604" spc="-2">
                <a:latin typeface="Arial"/>
              </a:endParaRPr>
            </a:p>
          </p:txBody>
        </p:sp>
        <p:sp>
          <p:nvSpPr>
            <p:cNvPr id="313" name="TextBox 25"/>
            <p:cNvSpPr/>
            <p:nvPr/>
          </p:nvSpPr>
          <p:spPr>
            <a:xfrm>
              <a:off x="5141520" y="3599280"/>
              <a:ext cx="1792440" cy="1365840"/>
            </a:xfrm>
            <a:prstGeom prst="rect">
              <a:avLst/>
            </a:prstGeom>
            <a:noFill/>
            <a:ln w="12700">
              <a:noFill/>
            </a:ln>
            <a:scene3d>
              <a:camera prst="isometricOffAxis1Left">
                <a:rot lat="20100000" lon="4145612" rev="16578664"/>
              </a:camera>
              <a:lightRig rig="threePt" dir="t"/>
            </a:scene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vertOverflow="overflow" horzOverflow="overflow" lIns="0" tIns="94674" rIns="0" bIns="94674" anchor="ctr">
              <a:noAutofit/>
              <a:scene3d>
                <a:camera prst="isometricOffAxis1Left">
                  <a:rot lat="20100000" lon="4145612" rev="16578664"/>
                </a:camera>
                <a:lightRig rig="threePt" dir="t"/>
              </a:scene3d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6604" b="1" spc="-2">
                  <a:solidFill>
                    <a:srgbClr val="FFFFFF"/>
                  </a:solidFill>
                  <a:latin typeface="PT Sans"/>
                  <a:ea typeface="DejaVu Sans"/>
                </a:rPr>
                <a:t>3</a:t>
              </a:r>
              <a:endParaRPr lang="ru-RU" sz="16604" spc="-2">
                <a:latin typeface="Arial"/>
              </a:endParaRPr>
            </a:p>
          </p:txBody>
        </p:sp>
        <p:sp>
          <p:nvSpPr>
            <p:cNvPr id="314" name="TextBox 26"/>
            <p:cNvSpPr/>
            <p:nvPr/>
          </p:nvSpPr>
          <p:spPr>
            <a:xfrm>
              <a:off x="6993720" y="2874240"/>
              <a:ext cx="1792440" cy="1365840"/>
            </a:xfrm>
            <a:prstGeom prst="rect">
              <a:avLst/>
            </a:prstGeom>
            <a:noFill/>
            <a:ln w="12700">
              <a:noFill/>
            </a:ln>
            <a:scene3d>
              <a:camera prst="isometricOffAxis1Left">
                <a:rot lat="20100000" lon="4145612" rev="16578664"/>
              </a:camera>
              <a:lightRig rig="threePt" dir="t"/>
            </a:scene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vertOverflow="overflow" horzOverflow="overflow" lIns="0" tIns="94674" rIns="0" bIns="94674" anchor="ctr">
              <a:noAutofit/>
              <a:scene3d>
                <a:camera prst="isometricOffAxis1Left">
                  <a:rot lat="20100000" lon="4145612" rev="16578664"/>
                </a:camera>
                <a:lightRig rig="threePt" dir="t"/>
              </a:scene3d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6604" b="1" spc="-2">
                  <a:solidFill>
                    <a:srgbClr val="FFFFFF"/>
                  </a:solidFill>
                  <a:latin typeface="PT Sans"/>
                  <a:ea typeface="DejaVu Sans"/>
                </a:rPr>
                <a:t>4</a:t>
              </a:r>
              <a:endParaRPr lang="ru-RU" sz="16604" spc="-2">
                <a:latin typeface="Arial"/>
              </a:endParaRPr>
            </a:p>
          </p:txBody>
        </p:sp>
        <p:sp>
          <p:nvSpPr>
            <p:cNvPr id="315" name="TextBox 27"/>
            <p:cNvSpPr/>
            <p:nvPr/>
          </p:nvSpPr>
          <p:spPr>
            <a:xfrm>
              <a:off x="8905680" y="2136600"/>
              <a:ext cx="1792440" cy="1365840"/>
            </a:xfrm>
            <a:prstGeom prst="rect">
              <a:avLst/>
            </a:prstGeom>
            <a:noFill/>
            <a:ln w="12700">
              <a:noFill/>
            </a:ln>
            <a:scene3d>
              <a:camera prst="isometricOffAxis1Left">
                <a:rot lat="20100000" lon="4145612" rev="16578664"/>
              </a:camera>
              <a:lightRig rig="threePt" dir="t"/>
            </a:scene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vertOverflow="overflow" horzOverflow="overflow" lIns="0" tIns="94674" rIns="0" bIns="94674" anchor="ctr">
              <a:noAutofit/>
              <a:scene3d>
                <a:camera prst="isometricOffAxis1Left">
                  <a:rot lat="20100000" lon="4145612" rev="16578664"/>
                </a:camera>
                <a:lightRig rig="threePt" dir="t"/>
              </a:scene3d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6604" b="1" spc="-2">
                  <a:solidFill>
                    <a:srgbClr val="FFFFFF"/>
                  </a:solidFill>
                  <a:latin typeface="PT Sans"/>
                  <a:ea typeface="DejaVu Sans"/>
                </a:rPr>
                <a:t>5</a:t>
              </a:r>
              <a:endParaRPr lang="ru-RU" sz="16604" spc="-2">
                <a:latin typeface="Arial"/>
              </a:endParaRPr>
            </a:p>
          </p:txBody>
        </p:sp>
      </p:grpSp>
      <p:sp>
        <p:nvSpPr>
          <p:cNvPr id="316" name="Подзаголовок 2"/>
          <p:cNvSpPr/>
          <p:nvPr/>
        </p:nvSpPr>
        <p:spPr>
          <a:xfrm>
            <a:off x="-401106" y="5047318"/>
            <a:ext cx="4778533" cy="160957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0051" tIns="70025" rIns="140051" bIns="70025" anchor="ctr">
            <a:noAutofit/>
          </a:bodyPr>
          <a:lstStyle/>
          <a:p>
            <a:pPr marL="560196">
              <a:lnSpc>
                <a:spcPct val="90000"/>
              </a:lnSpc>
              <a:spcBef>
                <a:spcPts val="1402"/>
              </a:spcBef>
            </a:pPr>
            <a:r>
              <a:rPr lang="ru-RU" sz="2000" spc="-2" dirty="0">
                <a:solidFill>
                  <a:schemeClr val="tx1"/>
                </a:solidFill>
                <a:latin typeface="Proxima Nova Rg" panose="02000506030000020004" pitchFamily="2" charset="0"/>
                <a:ea typeface="Verdana"/>
              </a:rPr>
              <a:t>УМК, разработанные Федеральным методическим центром по финансовой грамотности НИУ ВШЭ //</a:t>
            </a:r>
            <a:r>
              <a:rPr lang="ru-RU" sz="2000" spc="-2" dirty="0">
                <a:solidFill>
                  <a:srgbClr val="44546A"/>
                </a:solidFill>
                <a:latin typeface="Proxima Nova Rg" panose="02000506030000020004" pitchFamily="2" charset="0"/>
                <a:ea typeface="Verdana"/>
              </a:rPr>
              <a:t> </a:t>
            </a:r>
            <a:r>
              <a:rPr lang="en-US" sz="2000" u="sng" spc="-2" dirty="0">
                <a:solidFill>
                  <a:srgbClr val="26B7BC"/>
                </a:solidFill>
                <a:latin typeface="Proxima Nova Rg" panose="02000506030000020004" pitchFamily="2" charset="0"/>
                <a:ea typeface="Verdana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https://fmc.hse.ru/methodology</a:t>
            </a:r>
            <a:endParaRPr lang="ru-RU" sz="2000" spc="-2" dirty="0">
              <a:solidFill>
                <a:srgbClr val="26B7BC"/>
              </a:solidFill>
              <a:latin typeface="Proxima Nova Rg" panose="02000506030000020004" pitchFamily="2" charset="0"/>
            </a:endParaRPr>
          </a:p>
        </p:txBody>
      </p:sp>
      <p:sp>
        <p:nvSpPr>
          <p:cNvPr id="317" name="Прямоугольник 29"/>
          <p:cNvSpPr/>
          <p:nvPr/>
        </p:nvSpPr>
        <p:spPr>
          <a:xfrm>
            <a:off x="6710113" y="8613012"/>
            <a:ext cx="5201486" cy="137252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0051" tIns="70025" rIns="140051" bIns="70025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spc="-2" dirty="0">
                <a:solidFill>
                  <a:schemeClr val="tx1"/>
                </a:solidFill>
                <a:latin typeface="Proxima Nova Rg" panose="02000506030000020004" pitchFamily="2" charset="0"/>
                <a:ea typeface="Verdana"/>
              </a:rPr>
              <a:t>Учебно-методические комплекты по финансовой грамотности в формате электронного учебника // </a:t>
            </a:r>
            <a:r>
              <a:rPr lang="en-US" sz="2000" u="sng" spc="-2" dirty="0">
                <a:solidFill>
                  <a:srgbClr val="26B7BC"/>
                </a:solidFill>
                <a:latin typeface="Proxima Nova Rg" panose="02000506030000020004" pitchFamily="2" charset="0"/>
                <a:ea typeface="Verdana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https://xn--80atdl2c.xn--80aaeza4ab6aw2b2b.xn--p1ai/</a:t>
            </a:r>
            <a:endParaRPr lang="ru-RU" sz="2000" spc="-2" dirty="0">
              <a:solidFill>
                <a:srgbClr val="26B7BC"/>
              </a:solidFill>
              <a:latin typeface="Proxima Nova Rg" panose="02000506030000020004" pitchFamily="2" charset="0"/>
            </a:endParaRPr>
          </a:p>
        </p:txBody>
      </p:sp>
      <p:sp>
        <p:nvSpPr>
          <p:cNvPr id="318" name="Прямоугольник 2"/>
          <p:cNvSpPr/>
          <p:nvPr/>
        </p:nvSpPr>
        <p:spPr>
          <a:xfrm>
            <a:off x="5048480" y="3763487"/>
            <a:ext cx="4742119" cy="16803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0051" tIns="70025" rIns="140051" bIns="70025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spc="-2" dirty="0">
                <a:solidFill>
                  <a:schemeClr val="tx1"/>
                </a:solidFill>
                <a:latin typeface="Proxima Nova Rg" panose="02000506030000020004" pitchFamily="2" charset="0"/>
                <a:ea typeface="Verdana"/>
              </a:rPr>
              <a:t>Образовательные  проекты  ПАКК:  анимированные  презентации  для  УМК  по  финансовой  грамотности //  </a:t>
            </a:r>
            <a:r>
              <a:rPr lang="en-US" sz="2000" spc="-2" dirty="0">
                <a:solidFill>
                  <a:srgbClr val="26B7BC"/>
                </a:solidFill>
                <a:latin typeface="Proxima Nova Rg" panose="02000506030000020004" pitchFamily="2" charset="0"/>
                <a:ea typeface="Verdana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https://edu.pacc.ru/Videosandpresentations/</a:t>
            </a:r>
            <a:endParaRPr lang="ru-RU" sz="2000" spc="-2" dirty="0">
              <a:solidFill>
                <a:srgbClr val="26B7BC"/>
              </a:solidFill>
              <a:latin typeface="Proxima Nova Rg" panose="02000506030000020004" pitchFamily="2" charset="0"/>
            </a:endParaRPr>
          </a:p>
        </p:txBody>
      </p:sp>
      <p:sp>
        <p:nvSpPr>
          <p:cNvPr id="320" name="Прямоугольник 3"/>
          <p:cNvSpPr/>
          <p:nvPr/>
        </p:nvSpPr>
        <p:spPr>
          <a:xfrm>
            <a:off x="12388892" y="6397407"/>
            <a:ext cx="5876531" cy="323720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0051" tIns="70025" rIns="140051" bIns="70025">
            <a:spAutoFit/>
          </a:bodyPr>
          <a:lstStyle/>
          <a:p>
            <a:pPr>
              <a:spcBef>
                <a:spcPts val="935"/>
              </a:spcBef>
            </a:pPr>
            <a:r>
              <a:rPr lang="ru-RU" sz="2000" spc="-2" dirty="0">
                <a:solidFill>
                  <a:schemeClr val="tx1"/>
                </a:solidFill>
                <a:latin typeface="Proxima Nova Rg" panose="02000506030000020004" pitchFamily="2" charset="0"/>
                <a:ea typeface="Verdana"/>
              </a:rPr>
              <a:t>Образовательные   проекты   ПАКК:   </a:t>
            </a:r>
            <a:endParaRPr lang="ru-RU" sz="2000" spc="-2" dirty="0">
              <a:solidFill>
                <a:schemeClr val="tx1"/>
              </a:solidFill>
              <a:latin typeface="Proxima Nova Rg" panose="02000506030000020004" pitchFamily="2" charset="0"/>
            </a:endParaRPr>
          </a:p>
          <a:p>
            <a:pPr>
              <a:spcBef>
                <a:spcPts val="935"/>
              </a:spcBef>
            </a:pPr>
            <a:r>
              <a:rPr lang="ru-RU" sz="2000" spc="-2" dirty="0">
                <a:solidFill>
                  <a:schemeClr val="tx1"/>
                </a:solidFill>
                <a:latin typeface="Proxima Nova Rg" panose="02000506030000020004" pitchFamily="2" charset="0"/>
                <a:ea typeface="Verdana"/>
              </a:rPr>
              <a:t>серии   мультфильма   «</a:t>
            </a:r>
            <a:r>
              <a:rPr lang="ru-RU" sz="2000" spc="-2" dirty="0" err="1">
                <a:solidFill>
                  <a:schemeClr val="tx1"/>
                </a:solidFill>
                <a:latin typeface="Proxima Nova Rg" panose="02000506030000020004" pitchFamily="2" charset="0"/>
                <a:ea typeface="Verdana"/>
              </a:rPr>
              <a:t>Смешарики</a:t>
            </a:r>
            <a:r>
              <a:rPr lang="ru-RU" sz="2000" spc="-2" dirty="0">
                <a:solidFill>
                  <a:schemeClr val="tx1"/>
                </a:solidFill>
                <a:latin typeface="Proxima Nova Rg" panose="02000506030000020004" pitchFamily="2" charset="0"/>
                <a:ea typeface="Verdana"/>
              </a:rPr>
              <a:t>», подготовленные          для УМК  по финансовой  грамотности  //  </a:t>
            </a:r>
            <a:r>
              <a:rPr lang="en-US" sz="2000" u="sng" spc="-2" dirty="0">
                <a:solidFill>
                  <a:srgbClr val="26B7BC"/>
                </a:solidFill>
                <a:latin typeface="Proxima Nova Rg" panose="02000506030000020004" pitchFamily="2" charset="0"/>
                <a:ea typeface="Verdana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https://edu.pacc.ru/Videosandpresentations/</a:t>
            </a:r>
            <a:endParaRPr lang="ru-RU" sz="2000" spc="-2" dirty="0">
              <a:solidFill>
                <a:srgbClr val="26B7BC"/>
              </a:solidFill>
              <a:latin typeface="Proxima Nova Rg" panose="02000506030000020004" pitchFamily="2" charset="0"/>
            </a:endParaRPr>
          </a:p>
          <a:p>
            <a:pPr>
              <a:spcBef>
                <a:spcPts val="935"/>
              </a:spcBef>
            </a:pPr>
            <a:r>
              <a:rPr lang="ru-RU" sz="2000" spc="-2" dirty="0">
                <a:solidFill>
                  <a:schemeClr val="tx1"/>
                </a:solidFill>
                <a:latin typeface="Proxima Nova Rg" panose="02000506030000020004" pitchFamily="2" charset="0"/>
                <a:ea typeface="Verdana"/>
              </a:rPr>
              <a:t>учебные  фильмы  по  финансовой  грамотности  для  УМК  // </a:t>
            </a:r>
            <a:r>
              <a:rPr lang="en-US" sz="2000" u="sng" spc="-2" dirty="0">
                <a:solidFill>
                  <a:srgbClr val="26B7BC"/>
                </a:solidFill>
                <a:latin typeface="Proxima Nova Rg" panose="02000506030000020004" pitchFamily="2" charset="0"/>
                <a:ea typeface="Verdana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https://edu.pacc.ru/Videosandpresentations/</a:t>
            </a:r>
            <a:endParaRPr lang="ru-RU" sz="2000" spc="-2" dirty="0">
              <a:solidFill>
                <a:srgbClr val="26B7BC"/>
              </a:solidFill>
              <a:latin typeface="Proxima Nova Rg" panose="02000506030000020004" pitchFamily="2" charset="0"/>
            </a:endParaRPr>
          </a:p>
          <a:p>
            <a:pPr>
              <a:spcBef>
                <a:spcPts val="935"/>
              </a:spcBef>
            </a:pPr>
            <a:endParaRPr lang="ru-RU" sz="1867" spc="-2" dirty="0">
              <a:latin typeface="Arial"/>
            </a:endParaRPr>
          </a:p>
        </p:txBody>
      </p:sp>
      <p:sp>
        <p:nvSpPr>
          <p:cNvPr id="321" name="Прямоугольник 4"/>
          <p:cNvSpPr/>
          <p:nvPr/>
        </p:nvSpPr>
        <p:spPr>
          <a:xfrm>
            <a:off x="11281370" y="1968442"/>
            <a:ext cx="4332611" cy="16803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0051" tIns="70025" rIns="140051" bIns="70025">
            <a:spAutoFit/>
          </a:bodyPr>
          <a:lstStyle/>
          <a:p>
            <a:pPr>
              <a:spcBef>
                <a:spcPts val="1866"/>
              </a:spcBef>
            </a:pPr>
            <a:r>
              <a:rPr lang="ru-RU" sz="2000" spc="-2" dirty="0">
                <a:solidFill>
                  <a:schemeClr val="tx1"/>
                </a:solidFill>
                <a:latin typeface="Proxima Nova Rg" panose="02000506030000020004" pitchFamily="2" charset="0"/>
                <a:ea typeface="Verdana"/>
              </a:rPr>
              <a:t>Цифровой  образовательный  ресурс  «Финансовая  грамотность  на  уроках  истории и Всеобщей истории» // </a:t>
            </a:r>
            <a:r>
              <a:rPr lang="ru-RU" sz="2000" u="sng" spc="-2" dirty="0">
                <a:solidFill>
                  <a:srgbClr val="26B7BC"/>
                </a:solidFill>
                <a:latin typeface="Proxima Nova Rg" panose="02000506030000020004" pitchFamily="2" charset="0"/>
                <a:ea typeface="Verdana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https://fingram-history.oc3.ru/</a:t>
            </a:r>
            <a:r>
              <a:rPr lang="ru-RU" sz="2000" spc="-2" dirty="0">
                <a:solidFill>
                  <a:srgbClr val="26B7BC"/>
                </a:solidFill>
                <a:latin typeface="Proxima Nova Rg" panose="02000506030000020004" pitchFamily="2" charset="0"/>
                <a:ea typeface="Verdana"/>
              </a:rPr>
              <a:t> </a:t>
            </a:r>
            <a:endParaRPr lang="ru-RU" sz="2000" spc="-2" dirty="0">
              <a:solidFill>
                <a:srgbClr val="26B7BC"/>
              </a:solidFill>
              <a:latin typeface="Proxima Nova Rg" panose="02000506030000020004" pitchFamily="2" charset="0"/>
            </a:endParaRPr>
          </a:p>
        </p:txBody>
      </p:sp>
      <p:sp>
        <p:nvSpPr>
          <p:cNvPr id="322" name="Прямая со стрелкой 6"/>
          <p:cNvSpPr/>
          <p:nvPr/>
        </p:nvSpPr>
        <p:spPr>
          <a:xfrm>
            <a:off x="1313676" y="7021474"/>
            <a:ext cx="560" cy="1387623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2700">
            <a:solidFill>
              <a:srgbClr val="00206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23" name="Прямая со стрелкой 43"/>
          <p:cNvSpPr/>
          <p:nvPr/>
        </p:nvSpPr>
        <p:spPr>
          <a:xfrm>
            <a:off x="6710113" y="8131796"/>
            <a:ext cx="560" cy="762997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2700">
            <a:solidFill>
              <a:srgbClr val="00206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24" name="Прямая со стрелкой 44"/>
          <p:cNvSpPr/>
          <p:nvPr/>
        </p:nvSpPr>
        <p:spPr>
          <a:xfrm>
            <a:off x="8799110" y="5461308"/>
            <a:ext cx="560" cy="692971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2700">
            <a:solidFill>
              <a:srgbClr val="00206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25" name="Прямая со стрелкой 45"/>
          <p:cNvSpPr/>
          <p:nvPr/>
        </p:nvSpPr>
        <p:spPr>
          <a:xfrm>
            <a:off x="12382730" y="5911151"/>
            <a:ext cx="5042" cy="761876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2700">
            <a:solidFill>
              <a:srgbClr val="00206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26" name="Прямая со стрелкой 46"/>
          <p:cNvSpPr/>
          <p:nvPr/>
        </p:nvSpPr>
        <p:spPr>
          <a:xfrm>
            <a:off x="13448236" y="3548775"/>
            <a:ext cx="560" cy="599417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2700">
            <a:solidFill>
              <a:srgbClr val="00206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C75BD5AA-0798-4785-A8F6-EAE70B0CDE8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</p:pic>
      <p:sp>
        <p:nvSpPr>
          <p:cNvPr id="33" name="Google Shape;106;p3">
            <a:extLst>
              <a:ext uri="{FF2B5EF4-FFF2-40B4-BE49-F238E27FC236}">
                <a16:creationId xmlns:a16="http://schemas.microsoft.com/office/drawing/2014/main" id="{2D73E8E4-F83A-42BF-AB10-CB6D17025232}"/>
              </a:ext>
            </a:extLst>
          </p:cNvPr>
          <p:cNvSpPr txBox="1"/>
          <p:nvPr/>
        </p:nvSpPr>
        <p:spPr>
          <a:xfrm>
            <a:off x="929869" y="1275801"/>
            <a:ext cx="17852803" cy="1374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4000" b="1" strike="noStrike" spc="-1" dirty="0">
                <a:solidFill>
                  <a:schemeClr val="tx1"/>
                </a:solidFill>
                <a:latin typeface="PT Sans"/>
                <a:ea typeface="Verdana"/>
              </a:rPr>
              <a:t>Основные образовательные ресурсы </a:t>
            </a:r>
            <a:endParaRPr lang="ru-RU" sz="4000" b="0" strike="noStrike" spc="-1" dirty="0">
              <a:solidFill>
                <a:schemeClr val="tx1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4000" b="1" strike="noStrike" spc="-1" dirty="0">
                <a:solidFill>
                  <a:schemeClr val="tx1"/>
                </a:solidFill>
                <a:latin typeface="PT Sans"/>
                <a:ea typeface="Verdana"/>
              </a:rPr>
              <a:t>по финансовой грамотности</a:t>
            </a:r>
            <a:endParaRPr lang="ru-RU" sz="4000" b="0" strike="noStrike" spc="-1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832D27AF-569C-4AF2-AB2F-1CCEE7764ACF}"/>
              </a:ext>
            </a:extLst>
          </p:cNvPr>
          <p:cNvSpPr/>
          <p:nvPr/>
        </p:nvSpPr>
        <p:spPr>
          <a:xfrm>
            <a:off x="18544674" y="10090484"/>
            <a:ext cx="427539" cy="385011"/>
          </a:xfrm>
          <a:prstGeom prst="rect">
            <a:avLst/>
          </a:prstGeom>
          <a:solidFill>
            <a:srgbClr val="26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Google Shape;107;p3">
            <a:extLst>
              <a:ext uri="{FF2B5EF4-FFF2-40B4-BE49-F238E27FC236}">
                <a16:creationId xmlns:a16="http://schemas.microsoft.com/office/drawing/2014/main" id="{11960CC2-AAFA-4EF6-9E62-A6677FC18D0F}"/>
              </a:ext>
            </a:extLst>
          </p:cNvPr>
          <p:cNvSpPr txBox="1">
            <a:spLocks/>
          </p:cNvSpPr>
          <p:nvPr/>
        </p:nvSpPr>
        <p:spPr>
          <a:xfrm>
            <a:off x="18127776" y="10090484"/>
            <a:ext cx="773113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b="1" dirty="0">
                <a:solidFill>
                  <a:schemeClr val="bg1"/>
                </a:solidFill>
                <a:latin typeface="Proxima Nova Rg" panose="02000506030000020004" pitchFamily="2" charset="0"/>
              </a:rPr>
              <a:t>2</a:t>
            </a:r>
            <a:r>
              <a:rPr lang="en-US" b="1" dirty="0">
                <a:solidFill>
                  <a:schemeClr val="bg1"/>
                </a:solidFill>
                <a:latin typeface="Proxima Nova Rg" panose="02000506030000020004" pitchFamily="2" charset="0"/>
              </a:rPr>
              <a:t>4</a:t>
            </a:r>
            <a:endParaRPr lang="ru-RU" b="1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Прямоугольник 14"/>
          <p:cNvSpPr/>
          <p:nvPr/>
        </p:nvSpPr>
        <p:spPr>
          <a:xfrm>
            <a:off x="1938303" y="5150395"/>
            <a:ext cx="9801314" cy="109924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0051" tIns="70025" rIns="140051" bIns="70025">
            <a:spAutoFit/>
          </a:bodyPr>
          <a:lstStyle/>
          <a:p>
            <a:pPr>
              <a:lnSpc>
                <a:spcPct val="100000"/>
              </a:lnSpc>
            </a:pPr>
            <a:r>
              <a:rPr lang="ru-RU" sz="3112" b="1" spc="-2">
                <a:solidFill>
                  <a:srgbClr val="FFFFFF"/>
                </a:solidFill>
                <a:latin typeface="Verdana"/>
                <a:ea typeface="Verdana"/>
              </a:rPr>
              <a:t>Вспомогательные ресурсы </a:t>
            </a:r>
            <a:endParaRPr lang="ru-RU" sz="3112" spc="-2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3112" b="1" spc="-2">
                <a:solidFill>
                  <a:srgbClr val="FFFFFF"/>
                </a:solidFill>
                <a:latin typeface="Verdana"/>
                <a:ea typeface="Verdana"/>
              </a:rPr>
              <a:t>по финансовой грамотности</a:t>
            </a:r>
            <a:endParaRPr lang="ru-RU" sz="3112" spc="-2">
              <a:latin typeface="Arial"/>
            </a:endParaRPr>
          </a:p>
        </p:txBody>
      </p:sp>
      <p:sp>
        <p:nvSpPr>
          <p:cNvPr id="329" name="Прямоугольник 1"/>
          <p:cNvSpPr/>
          <p:nvPr/>
        </p:nvSpPr>
        <p:spPr>
          <a:xfrm>
            <a:off x="929871" y="1519836"/>
            <a:ext cx="6240103" cy="114746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0051" tIns="70025" rIns="140051" bIns="70025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200" spc="-2" dirty="0">
                <a:solidFill>
                  <a:schemeClr val="tx1"/>
                </a:solidFill>
                <a:latin typeface="Proxima Nova" panose="02000506030000020004" pitchFamily="50" charset="0"/>
                <a:ea typeface="Verdana"/>
              </a:rPr>
              <a:t>Интерактивный         практикум       «Понимаю        финансовый       договор»     </a:t>
            </a:r>
            <a:r>
              <a:rPr lang="ru-RU" sz="2200" spc="-2" dirty="0">
                <a:solidFill>
                  <a:srgbClr val="002060"/>
                </a:solidFill>
                <a:latin typeface="Proxima Nova" panose="02000506030000020004" pitchFamily="50" charset="0"/>
                <a:ea typeface="Verdana"/>
              </a:rPr>
              <a:t>// </a:t>
            </a:r>
            <a:r>
              <a:rPr lang="ru-RU" sz="2200" u="sng" spc="-2" dirty="0">
                <a:solidFill>
                  <a:srgbClr val="26B7BC"/>
                </a:solidFill>
                <a:latin typeface="Proxima Nova" panose="02000506030000020004" pitchFamily="50" charset="0"/>
                <a:ea typeface="Verdana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https://intpract.oc3.ru//</a:t>
            </a:r>
            <a:r>
              <a:rPr lang="ru-RU" sz="2200" spc="-2" dirty="0">
                <a:solidFill>
                  <a:srgbClr val="26B7BC"/>
                </a:solidFill>
                <a:latin typeface="Proxima Nova" panose="02000506030000020004" pitchFamily="50" charset="0"/>
                <a:ea typeface="Verdana"/>
              </a:rPr>
              <a:t> </a:t>
            </a:r>
            <a:endParaRPr lang="ru-RU" sz="2200" spc="-2" dirty="0">
              <a:solidFill>
                <a:srgbClr val="26B7BC"/>
              </a:solidFill>
              <a:latin typeface="Proxima Nova" panose="02000506030000020004" pitchFamily="50" charset="0"/>
            </a:endParaRPr>
          </a:p>
        </p:txBody>
      </p:sp>
      <p:pic>
        <p:nvPicPr>
          <p:cNvPr id="330" name="Picture 2"/>
          <p:cNvPicPr/>
          <p:nvPr/>
        </p:nvPicPr>
        <p:blipFill>
          <a:blip r:embed="rId4"/>
          <a:srcRect l="22029" t="11752" r="23847" b="19776"/>
          <a:stretch/>
        </p:blipFill>
        <p:spPr>
          <a:xfrm>
            <a:off x="7907267" y="2881572"/>
            <a:ext cx="5656931" cy="7394121"/>
          </a:xfrm>
          <a:prstGeom prst="rect">
            <a:avLst/>
          </a:prstGeom>
          <a:ln w="9525">
            <a:noFill/>
          </a:ln>
        </p:spPr>
      </p:pic>
      <p:sp>
        <p:nvSpPr>
          <p:cNvPr id="331" name="Прямоугольник 21"/>
          <p:cNvSpPr/>
          <p:nvPr/>
        </p:nvSpPr>
        <p:spPr>
          <a:xfrm>
            <a:off x="7907267" y="2093567"/>
            <a:ext cx="5554974" cy="78800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0051" tIns="70025" rIns="140051" bIns="70025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101" u="sng" spc="-2" dirty="0">
                <a:solidFill>
                  <a:srgbClr val="26B7BC"/>
                </a:solidFill>
                <a:latin typeface="Proxima Nova Rg" panose="02000506030000020004" pitchFamily="2" charset="0"/>
                <a:ea typeface="Verdana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https://fmc.hse.ru/data/2020/03/24/1567456990/Katalog%2017.02.20%20final.pdf</a:t>
            </a:r>
            <a:endParaRPr lang="ru-RU" sz="2101" spc="-2" dirty="0">
              <a:solidFill>
                <a:srgbClr val="26B7BC"/>
              </a:solidFill>
              <a:latin typeface="Proxima Nova Rg" panose="02000506030000020004" pitchFamily="2" charset="0"/>
            </a:endParaRPr>
          </a:p>
        </p:txBody>
      </p:sp>
      <p:sp>
        <p:nvSpPr>
          <p:cNvPr id="332" name="Прямоугольник 23"/>
          <p:cNvSpPr/>
          <p:nvPr/>
        </p:nvSpPr>
        <p:spPr>
          <a:xfrm>
            <a:off x="13818531" y="3246827"/>
            <a:ext cx="4817524" cy="531424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140051" tIns="70025" rIns="140051" bIns="70025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500" b="1" spc="-2" dirty="0">
                <a:solidFill>
                  <a:schemeClr val="tx1"/>
                </a:solidFill>
                <a:latin typeface="Proxima Nova" panose="02000506030000020004" pitchFamily="50" charset="0"/>
                <a:ea typeface="Verdana"/>
              </a:rPr>
              <a:t>Официальные порталы Проекта: </a:t>
            </a:r>
            <a:endParaRPr lang="ru-RU" sz="2500" spc="-2" dirty="0">
              <a:solidFill>
                <a:schemeClr val="tx1"/>
              </a:solidFill>
              <a:latin typeface="Proxima Nova" panose="02000506030000020004" pitchFamily="50" charset="0"/>
            </a:endParaRPr>
          </a:p>
          <a:p>
            <a:pPr>
              <a:lnSpc>
                <a:spcPct val="100000"/>
              </a:lnSpc>
            </a:pPr>
            <a:endParaRPr lang="ru-RU" sz="2490" spc="-2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500" spc="-2" dirty="0">
                <a:solidFill>
                  <a:schemeClr val="tx1"/>
                </a:solidFill>
                <a:latin typeface="Proxima Nova" panose="02000506030000020004" pitchFamily="50" charset="0"/>
                <a:ea typeface="Verdana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Ваши финансы</a:t>
            </a:r>
            <a:r>
              <a:rPr lang="ru-RU" sz="2490" spc="-2" dirty="0">
                <a:solidFill>
                  <a:srgbClr val="CCCCFF"/>
                </a:solidFill>
                <a:latin typeface="Proxima Nova Rg" panose="02000506030000020004" pitchFamily="2" charset="0"/>
                <a:ea typeface="Verdana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en-US" sz="2500" spc="-2" dirty="0">
                <a:solidFill>
                  <a:srgbClr val="26B7BC"/>
                </a:solidFill>
                <a:latin typeface="Proxima Nova Rg" panose="02000506030000020004" pitchFamily="2" charset="0"/>
                <a:ea typeface="Verdana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https://vashifinancy.ru</a:t>
            </a:r>
            <a:endParaRPr lang="ru-RU" sz="2500" spc="-2" dirty="0">
              <a:solidFill>
                <a:srgbClr val="26B7BC"/>
              </a:solidFill>
              <a:latin typeface="Proxima Nova Rg" panose="02000506030000020004" pitchFamily="2" charset="0"/>
              <a:ea typeface="Verdana"/>
            </a:endParaRPr>
          </a:p>
          <a:p>
            <a:pPr>
              <a:lnSpc>
                <a:spcPct val="100000"/>
              </a:lnSpc>
            </a:pPr>
            <a:endParaRPr lang="ru-RU" sz="2490" spc="-2" dirty="0">
              <a:latin typeface="Proxima Nova Rg" panose="02000506030000020004" pitchFamily="2" charset="0"/>
            </a:endParaRPr>
          </a:p>
          <a:p>
            <a:pPr>
              <a:lnSpc>
                <a:spcPct val="100000"/>
              </a:lnSpc>
            </a:pPr>
            <a:r>
              <a:rPr lang="ru-RU" sz="2500" dirty="0">
                <a:solidFill>
                  <a:schemeClr val="tx1"/>
                </a:solidFill>
                <a:latin typeface="Proxima Nova" panose="02000506030000020004" pitchFamily="50" charset="0"/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МОИФИНАНСЫ.РФ </a:t>
            </a:r>
            <a:r>
              <a:rPr lang="ru-RU" sz="2500" dirty="0">
                <a:solidFill>
                  <a:schemeClr val="tx1"/>
                </a:solidFill>
                <a:latin typeface="Proxima Nova Rg" panose="02000506030000020004" pitchFamily="2" charset="0"/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(</a:t>
            </a:r>
            <a:r>
              <a:rPr lang="ru-RU" sz="2500" dirty="0" err="1">
                <a:solidFill>
                  <a:srgbClr val="26B7BC"/>
                </a:solidFill>
                <a:latin typeface="Proxima Nova Rg" panose="02000506030000020004" pitchFamily="2" charset="0"/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xn</a:t>
            </a:r>
            <a:r>
              <a:rPr lang="ru-RU" sz="2500" dirty="0">
                <a:solidFill>
                  <a:srgbClr val="26B7BC"/>
                </a:solidFill>
                <a:latin typeface="Proxima Nova Rg" panose="02000506030000020004" pitchFamily="2" charset="0"/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--80apaohbc3aw9e.xn--p1ai</a:t>
            </a:r>
            <a:r>
              <a:rPr lang="ru-RU" sz="2500" dirty="0">
                <a:solidFill>
                  <a:schemeClr val="tx1"/>
                </a:solidFill>
                <a:latin typeface="Proxima Nova Rg" panose="02000506030000020004" pitchFamily="2" charset="0"/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)</a:t>
            </a:r>
            <a:endParaRPr lang="ru-RU" sz="2500" dirty="0">
              <a:solidFill>
                <a:schemeClr val="tx1"/>
              </a:solidFill>
              <a:latin typeface="Proxima Nova Rg" panose="02000506030000020004" pitchFamily="2" charset="0"/>
            </a:endParaRPr>
          </a:p>
          <a:p>
            <a:pPr>
              <a:lnSpc>
                <a:spcPct val="100000"/>
              </a:lnSpc>
            </a:pPr>
            <a:endParaRPr lang="ru-RU" sz="2500" spc="-2" dirty="0">
              <a:latin typeface="Proxima Nova Rg" panose="02000506030000020004" pitchFamily="2" charset="0"/>
            </a:endParaRPr>
          </a:p>
          <a:p>
            <a:pPr>
              <a:lnSpc>
                <a:spcPct val="100000"/>
              </a:lnSpc>
            </a:pPr>
            <a:r>
              <a:rPr lang="ru-RU" sz="2500" dirty="0">
                <a:solidFill>
                  <a:schemeClr val="tx1"/>
                </a:solidFill>
                <a:latin typeface="Proxima Nova" panose="02000506030000020004" pitchFamily="50" charset="0"/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Финансовая культура </a:t>
            </a:r>
            <a:r>
              <a:rPr lang="ru-RU" sz="2500" dirty="0">
                <a:solidFill>
                  <a:schemeClr val="tx1"/>
                </a:solidFill>
                <a:latin typeface="Proxima Nova Rg" panose="02000506030000020004" pitchFamily="2" charset="0"/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(</a:t>
            </a:r>
            <a:r>
              <a:rPr lang="en-US" sz="2500" dirty="0">
                <a:solidFill>
                  <a:srgbClr val="26B7BC"/>
                </a:solidFill>
                <a:latin typeface="Proxima Nova Rg" panose="02000506030000020004" pitchFamily="2" charset="0"/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fincult.info</a:t>
            </a:r>
            <a:r>
              <a:rPr lang="en-US" sz="2500" dirty="0">
                <a:solidFill>
                  <a:schemeClr val="tx1"/>
                </a:solidFill>
                <a:latin typeface="Proxima Nova Rg" panose="02000506030000020004" pitchFamily="2" charset="0"/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)</a:t>
            </a:r>
            <a:endParaRPr lang="ru-RU" sz="2500" spc="-2" dirty="0">
              <a:solidFill>
                <a:schemeClr val="tx1"/>
              </a:solidFill>
              <a:latin typeface="Proxima Nova Rg" panose="02000506030000020004" pitchFamily="2" charset="0"/>
            </a:endParaRPr>
          </a:p>
          <a:p>
            <a:pPr>
              <a:lnSpc>
                <a:spcPct val="100000"/>
              </a:lnSpc>
            </a:pPr>
            <a:endParaRPr lang="ru-RU" sz="3112" spc="-2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3112" spc="-2" dirty="0">
              <a:latin typeface="Arial"/>
            </a:endParaRPr>
          </a:p>
        </p:txBody>
      </p:sp>
      <p:pic>
        <p:nvPicPr>
          <p:cNvPr id="333" name="Рисунок 25"/>
          <p:cNvPicPr/>
          <p:nvPr/>
        </p:nvPicPr>
        <p:blipFill>
          <a:blip r:embed="rId9"/>
          <a:srcRect l="8173" t="12252" r="7532" b="11969"/>
          <a:stretch/>
        </p:blipFill>
        <p:spPr>
          <a:xfrm>
            <a:off x="894644" y="2950477"/>
            <a:ext cx="6882656" cy="7394121"/>
          </a:xfrm>
          <a:prstGeom prst="rect">
            <a:avLst/>
          </a:prstGeom>
          <a:ln w="0">
            <a:noFill/>
          </a:ln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46C0908-6A7F-45A2-899E-9E32C92EC00A}"/>
              </a:ext>
            </a:extLst>
          </p:cNvPr>
          <p:cNvSpPr/>
          <p:nvPr/>
        </p:nvSpPr>
        <p:spPr>
          <a:xfrm>
            <a:off x="18544674" y="10090484"/>
            <a:ext cx="427539" cy="385011"/>
          </a:xfrm>
          <a:prstGeom prst="rect">
            <a:avLst/>
          </a:prstGeom>
          <a:solidFill>
            <a:srgbClr val="26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Google Shape;107;p3">
            <a:extLst>
              <a:ext uri="{FF2B5EF4-FFF2-40B4-BE49-F238E27FC236}">
                <a16:creationId xmlns:a16="http://schemas.microsoft.com/office/drawing/2014/main" id="{1E96EFAD-78DB-4082-825E-3162F53A1085}"/>
              </a:ext>
            </a:extLst>
          </p:cNvPr>
          <p:cNvSpPr txBox="1">
            <a:spLocks/>
          </p:cNvSpPr>
          <p:nvPr/>
        </p:nvSpPr>
        <p:spPr>
          <a:xfrm>
            <a:off x="18127776" y="10090484"/>
            <a:ext cx="773113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b="1" dirty="0">
                <a:solidFill>
                  <a:schemeClr val="bg1"/>
                </a:solidFill>
                <a:latin typeface="Proxima Nova Rg" panose="02000506030000020004" pitchFamily="2" charset="0"/>
              </a:rPr>
              <a:t>2</a:t>
            </a:r>
            <a:r>
              <a:rPr lang="en-US" b="1" dirty="0">
                <a:solidFill>
                  <a:schemeClr val="bg1"/>
                </a:solidFill>
                <a:latin typeface="Proxima Nova Rg" panose="02000506030000020004" pitchFamily="2" charset="0"/>
              </a:rPr>
              <a:t>5</a:t>
            </a:r>
            <a:endParaRPr lang="ru-RU" b="1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EB4F328-453C-4CCF-B660-513C79460EE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Прямоугольник 14"/>
          <p:cNvSpPr/>
          <p:nvPr/>
        </p:nvSpPr>
        <p:spPr>
          <a:xfrm>
            <a:off x="1799932" y="432364"/>
            <a:ext cx="9801314" cy="109924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0051" tIns="70025" rIns="140051" bIns="70025">
            <a:spAutoFit/>
          </a:bodyPr>
          <a:lstStyle/>
          <a:p>
            <a:pPr>
              <a:lnSpc>
                <a:spcPct val="100000"/>
              </a:lnSpc>
            </a:pPr>
            <a:r>
              <a:rPr lang="ru-RU" sz="3112" b="1" spc="-2">
                <a:solidFill>
                  <a:srgbClr val="FFFFFF"/>
                </a:solidFill>
                <a:latin typeface="Verdana"/>
                <a:ea typeface="Verdana"/>
              </a:rPr>
              <a:t>Вспомогательные ресурсы </a:t>
            </a:r>
            <a:endParaRPr lang="ru-RU" sz="3112" spc="-2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3112" b="1" spc="-2">
                <a:solidFill>
                  <a:srgbClr val="FFFFFF"/>
                </a:solidFill>
                <a:latin typeface="Verdana"/>
                <a:ea typeface="Verdana"/>
              </a:rPr>
              <a:t>по финансовой грамотности</a:t>
            </a:r>
            <a:endParaRPr lang="ru-RU" sz="3112" spc="-2">
              <a:latin typeface="Arial"/>
            </a:endParaRPr>
          </a:p>
        </p:txBody>
      </p:sp>
      <p:pic>
        <p:nvPicPr>
          <p:cNvPr id="337" name="Picture 4"/>
          <p:cNvPicPr/>
          <p:nvPr/>
        </p:nvPicPr>
        <p:blipFill>
          <a:blip r:embed="rId4"/>
          <a:stretch/>
        </p:blipFill>
        <p:spPr>
          <a:xfrm>
            <a:off x="1478936" y="1943793"/>
            <a:ext cx="6587429" cy="1178667"/>
          </a:xfrm>
          <a:prstGeom prst="rect">
            <a:avLst/>
          </a:prstGeom>
          <a:ln w="9525">
            <a:noFill/>
          </a:ln>
        </p:spPr>
      </p:pic>
      <p:pic>
        <p:nvPicPr>
          <p:cNvPr id="338" name="Picture 2"/>
          <p:cNvPicPr/>
          <p:nvPr/>
        </p:nvPicPr>
        <p:blipFill>
          <a:blip r:embed="rId5"/>
          <a:srcRect l="18847" t="35864" r="20557" b="24903"/>
          <a:stretch/>
        </p:blipFill>
        <p:spPr>
          <a:xfrm>
            <a:off x="1145686" y="3793395"/>
            <a:ext cx="7253928" cy="5329628"/>
          </a:xfrm>
          <a:prstGeom prst="rect">
            <a:avLst/>
          </a:prstGeom>
          <a:ln w="0">
            <a:noFill/>
          </a:ln>
        </p:spPr>
      </p:pic>
      <p:sp>
        <p:nvSpPr>
          <p:cNvPr id="339" name="Прямоугольник 22"/>
          <p:cNvSpPr/>
          <p:nvPr/>
        </p:nvSpPr>
        <p:spPr>
          <a:xfrm>
            <a:off x="1478936" y="3173064"/>
            <a:ext cx="4458661" cy="62033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40051" tIns="70025" rIns="140051" bIns="70025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000" u="sng" spc="-2" dirty="0">
                <a:solidFill>
                  <a:srgbClr val="26B7BC"/>
                </a:solidFill>
                <a:latin typeface="Proxima Nova" panose="02000506030000020004" pitchFamily="50" charset="0"/>
                <a:ea typeface="DejaVu Sans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https://fingrabli.inp.ru/</a:t>
            </a:r>
            <a:endParaRPr lang="ru-RU" sz="3000" spc="-2" dirty="0">
              <a:solidFill>
                <a:srgbClr val="26B7BC"/>
              </a:solidFill>
              <a:latin typeface="Proxima Nova" panose="02000506030000020004" pitchFamily="50" charset="0"/>
            </a:endParaRPr>
          </a:p>
        </p:txBody>
      </p:sp>
      <p:sp>
        <p:nvSpPr>
          <p:cNvPr id="340" name="Прямоугольник 2"/>
          <p:cNvSpPr/>
          <p:nvPr/>
        </p:nvSpPr>
        <p:spPr>
          <a:xfrm>
            <a:off x="8806953" y="1958918"/>
            <a:ext cx="8188720" cy="60308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40051" tIns="70025" rIns="140051" bIns="70025">
            <a:spAutoFit/>
          </a:bodyPr>
          <a:lstStyle/>
          <a:p>
            <a:pPr>
              <a:lnSpc>
                <a:spcPct val="100000"/>
              </a:lnSpc>
            </a:pPr>
            <a:r>
              <a:rPr lang="ru-RU" sz="3000" spc="-2" dirty="0">
                <a:solidFill>
                  <a:schemeClr val="tx1"/>
                </a:solidFill>
                <a:latin typeface="Proxima Nova" panose="02000506030000020004" pitchFamily="50" charset="0"/>
                <a:ea typeface="DejaVu Sans"/>
              </a:rPr>
              <a:t>Онлайн квест по финансовой грамотности</a:t>
            </a:r>
            <a:endParaRPr lang="ru-RU" sz="3000" spc="-2" dirty="0">
              <a:solidFill>
                <a:schemeClr val="tx1"/>
              </a:solidFill>
              <a:latin typeface="Proxima Nova" panose="02000506030000020004" pitchFamily="50" charset="0"/>
            </a:endParaRPr>
          </a:p>
        </p:txBody>
      </p:sp>
      <p:sp>
        <p:nvSpPr>
          <p:cNvPr id="341" name="Прямоугольник 3"/>
          <p:cNvSpPr/>
          <p:nvPr/>
        </p:nvSpPr>
        <p:spPr>
          <a:xfrm>
            <a:off x="8939722" y="2836196"/>
            <a:ext cx="8501177" cy="57243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40051" tIns="70025" rIns="140051" bIns="70025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801" u="sng" spc="-2" dirty="0">
                <a:solidFill>
                  <a:srgbClr val="26B7BC"/>
                </a:solidFill>
                <a:latin typeface="Proxima Nova Rg" panose="02000506030000020004" pitchFamily="2" charset="0"/>
                <a:ea typeface="DejaVu Sans"/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http://xn--b1agn4af.xn--80afmshcb2bdox6g.xn--p1ai/</a:t>
            </a:r>
            <a:r>
              <a:rPr lang="ru-RU" sz="2801" spc="-2" dirty="0">
                <a:solidFill>
                  <a:srgbClr val="26B7BC"/>
                </a:solidFill>
                <a:latin typeface="Proxima Nova Rg" panose="02000506030000020004" pitchFamily="2" charset="0"/>
                <a:ea typeface="DejaVu Sans"/>
              </a:rPr>
              <a:t> </a:t>
            </a:r>
            <a:endParaRPr lang="ru-RU" sz="2801" spc="-2" dirty="0">
              <a:solidFill>
                <a:srgbClr val="26B7BC"/>
              </a:solidFill>
              <a:latin typeface="Proxima Nova Rg" panose="02000506030000020004" pitchFamily="2" charset="0"/>
            </a:endParaRPr>
          </a:p>
        </p:txBody>
      </p:sp>
      <p:pic>
        <p:nvPicPr>
          <p:cNvPr id="342" name="Picture 3"/>
          <p:cNvPicPr/>
          <p:nvPr/>
        </p:nvPicPr>
        <p:blipFill>
          <a:blip r:embed="rId8"/>
          <a:srcRect l="25099" t="19962" r="25160" b="20192"/>
          <a:stretch/>
        </p:blipFill>
        <p:spPr>
          <a:xfrm>
            <a:off x="8968292" y="3483230"/>
            <a:ext cx="6713474" cy="4690021"/>
          </a:xfrm>
          <a:prstGeom prst="rect">
            <a:avLst/>
          </a:prstGeom>
          <a:ln w="0">
            <a:noFill/>
          </a:ln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538674B-CFA0-4A57-9ABE-080732FD5E8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F2B69765-8513-4CB6-9209-B3FDA04592BF}"/>
              </a:ext>
            </a:extLst>
          </p:cNvPr>
          <p:cNvSpPr/>
          <p:nvPr/>
        </p:nvSpPr>
        <p:spPr>
          <a:xfrm>
            <a:off x="18544674" y="10090484"/>
            <a:ext cx="427539" cy="385011"/>
          </a:xfrm>
          <a:prstGeom prst="rect">
            <a:avLst/>
          </a:prstGeom>
          <a:solidFill>
            <a:srgbClr val="26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Google Shape;107;p3">
            <a:extLst>
              <a:ext uri="{FF2B5EF4-FFF2-40B4-BE49-F238E27FC236}">
                <a16:creationId xmlns:a16="http://schemas.microsoft.com/office/drawing/2014/main" id="{BF008A4F-1DB6-4372-B19B-B602A4CCA909}"/>
              </a:ext>
            </a:extLst>
          </p:cNvPr>
          <p:cNvSpPr txBox="1">
            <a:spLocks/>
          </p:cNvSpPr>
          <p:nvPr/>
        </p:nvSpPr>
        <p:spPr>
          <a:xfrm>
            <a:off x="18127776" y="10090484"/>
            <a:ext cx="773113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b="1" dirty="0">
                <a:solidFill>
                  <a:schemeClr val="bg1"/>
                </a:solidFill>
                <a:latin typeface="Proxima Nova Rg" panose="02000506030000020004" pitchFamily="2" charset="0"/>
              </a:rPr>
              <a:t>2</a:t>
            </a:r>
            <a:r>
              <a:rPr lang="en-US" b="1" dirty="0">
                <a:solidFill>
                  <a:schemeClr val="bg1"/>
                </a:solidFill>
                <a:latin typeface="Proxima Nova Rg" panose="02000506030000020004" pitchFamily="2" charset="0"/>
              </a:rPr>
              <a:t>6</a:t>
            </a:r>
            <a:endParaRPr lang="ru-RU" b="1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/>
          <p:nvPr/>
        </p:nvSpPr>
        <p:spPr>
          <a:xfrm>
            <a:off x="929869" y="1275801"/>
            <a:ext cx="17852803" cy="1251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4000" strike="noStrike" spc="-1" dirty="0">
                <a:solidFill>
                  <a:schemeClr val="tx1"/>
                </a:solidFill>
                <a:latin typeface="Proxima Nova" panose="02000506030000020004" pitchFamily="50" charset="0"/>
              </a:rPr>
              <a:t>Нормативные основы обучения финансовой грамотности в общеобразовательной организации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05A9D57-AC79-4F29-93DA-8B7251E47870}"/>
              </a:ext>
            </a:extLst>
          </p:cNvPr>
          <p:cNvSpPr/>
          <p:nvPr/>
        </p:nvSpPr>
        <p:spPr>
          <a:xfrm>
            <a:off x="18544674" y="10090484"/>
            <a:ext cx="427539" cy="385011"/>
          </a:xfrm>
          <a:prstGeom prst="rect">
            <a:avLst/>
          </a:prstGeom>
          <a:solidFill>
            <a:srgbClr val="26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Google Shape;107;p3"/>
          <p:cNvSpPr txBox="1">
            <a:spLocks noGrp="1"/>
          </p:cNvSpPr>
          <p:nvPr>
            <p:ph type="sldNum" idx="4294967295"/>
          </p:nvPr>
        </p:nvSpPr>
        <p:spPr>
          <a:xfrm>
            <a:off x="18127776" y="10090484"/>
            <a:ext cx="773113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Proxima Nova Rg" panose="02000506030000020004" pitchFamily="2" charset="0"/>
              </a:rPr>
              <a:t>6</a:t>
            </a:r>
            <a:endParaRPr b="1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3C71E914-82D9-4E3F-9584-86FECE7A8A07}"/>
              </a:ext>
            </a:extLst>
          </p:cNvPr>
          <p:cNvSpPr/>
          <p:nvPr/>
        </p:nvSpPr>
        <p:spPr>
          <a:xfrm>
            <a:off x="1302409" y="2905413"/>
            <a:ext cx="16956093" cy="3746109"/>
          </a:xfrm>
          <a:prstGeom prst="rect">
            <a:avLst/>
          </a:prstGeom>
          <a:solidFill>
            <a:srgbClr val="FFFFFF"/>
          </a:solidFill>
          <a:ln w="28440">
            <a:solidFill>
              <a:srgbClr val="E6175A"/>
            </a:solidFill>
            <a:prstDash val="lgDash"/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343620" lvl="1" indent="-342900" algn="just">
              <a:lnSpc>
                <a:spcPct val="90000"/>
              </a:lnSpc>
              <a:spcBef>
                <a:spcPts val="1001"/>
              </a:spcBef>
              <a:buClr>
                <a:srgbClr val="009657"/>
              </a:buClr>
              <a:buFont typeface="Wingdings" panose="05000000000000000000" pitchFamily="2" charset="2"/>
              <a:buChar char="ü"/>
            </a:pPr>
            <a:r>
              <a:rPr lang="ru-RU" sz="3600" b="1" strike="noStrike" spc="-1" dirty="0">
                <a:solidFill>
                  <a:srgbClr val="000000"/>
                </a:solidFill>
                <a:latin typeface="Proxima Nova" panose="02000506030000020004" pitchFamily="50" charset="0"/>
              </a:rPr>
              <a:t>Приказ Министерства просвещения РФ от 31.05.2021 №286 </a:t>
            </a:r>
            <a:endParaRPr lang="ru-RU" sz="3600" b="0" strike="noStrike" spc="-1" dirty="0">
              <a:latin typeface="Proxima Nova" panose="02000506030000020004" pitchFamily="50" charset="0"/>
            </a:endParaRPr>
          </a:p>
          <a:p>
            <a:pPr lvl="1">
              <a:lnSpc>
                <a:spcPct val="90000"/>
              </a:lnSpc>
              <a:buClr>
                <a:srgbClr val="009657"/>
              </a:buClr>
              <a:tabLst>
                <a:tab pos="0" algn="l"/>
              </a:tabLst>
            </a:pPr>
            <a:r>
              <a:rPr lang="ru-RU" sz="3600" b="0" strike="noStrike" spc="-1" dirty="0">
                <a:solidFill>
                  <a:srgbClr val="000000"/>
                </a:solidFill>
                <a:latin typeface="Proxima Nova Rg" panose="02000506030000020004" pitchFamily="2" charset="0"/>
              </a:rPr>
              <a:t>«Об утверждении федерального государственного образовательного стандарта начального общего образования»</a:t>
            </a:r>
            <a:endParaRPr lang="en-US" sz="3600" spc="-1" dirty="0">
              <a:latin typeface="Proxima Nova Rg" panose="02000506030000020004" pitchFamily="2" charset="0"/>
            </a:endParaRPr>
          </a:p>
          <a:p>
            <a:pPr marL="342900" lvl="1" indent="-342900">
              <a:lnSpc>
                <a:spcPct val="90000"/>
              </a:lnSpc>
              <a:buClr>
                <a:srgbClr val="009657"/>
              </a:buClr>
              <a:buFont typeface="Wingdings" panose="05000000000000000000" pitchFamily="2" charset="2"/>
              <a:buChar char="ü"/>
              <a:tabLst>
                <a:tab pos="0" algn="l"/>
              </a:tabLst>
            </a:pPr>
            <a:r>
              <a:rPr lang="ru-RU" sz="3600" b="1" strike="noStrike" spc="-1" dirty="0">
                <a:solidFill>
                  <a:srgbClr val="000000"/>
                </a:solidFill>
                <a:latin typeface="Proxima Nova" panose="02000506030000020004" pitchFamily="50" charset="0"/>
              </a:rPr>
              <a:t>Приказ Министерства просвещения РФ от 31 мая 2021 г. № 287 </a:t>
            </a:r>
            <a:endParaRPr lang="ru-RU" sz="3600" b="0" strike="noStrike" spc="-1" dirty="0">
              <a:latin typeface="Proxima Nova" panose="02000506030000020004" pitchFamily="50" charset="0"/>
            </a:endParaRPr>
          </a:p>
          <a:p>
            <a:pPr lvl="1">
              <a:lnSpc>
                <a:spcPct val="90000"/>
              </a:lnSpc>
              <a:buClr>
                <a:srgbClr val="009657"/>
              </a:buClr>
              <a:tabLst>
                <a:tab pos="0" algn="l"/>
              </a:tabLst>
            </a:pPr>
            <a:r>
              <a:rPr lang="ru-RU" sz="3600" b="0" strike="noStrike" spc="-1" dirty="0">
                <a:solidFill>
                  <a:srgbClr val="000000"/>
                </a:solidFill>
                <a:latin typeface="Proxima Nova Rg" panose="02000506030000020004" pitchFamily="2" charset="0"/>
              </a:rPr>
              <a:t>«Об утверждении федерального государственного образовательного стандарта основного общего образования»</a:t>
            </a:r>
            <a:endParaRPr lang="ru-RU" sz="3600" b="0" strike="noStrike" spc="-1" dirty="0">
              <a:latin typeface="Proxima Nova Rg" panose="02000506030000020004" pitchFamily="2" charset="0"/>
            </a:endParaRP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FE7E9ABC-9FB7-4A67-AC17-87AA8AF19BBC}"/>
              </a:ext>
            </a:extLst>
          </p:cNvPr>
          <p:cNvSpPr/>
          <p:nvPr/>
        </p:nvSpPr>
        <p:spPr>
          <a:xfrm>
            <a:off x="1302409" y="7262918"/>
            <a:ext cx="16956092" cy="1954824"/>
          </a:xfrm>
          <a:prstGeom prst="rect">
            <a:avLst/>
          </a:prstGeom>
          <a:solidFill>
            <a:srgbClr val="FFFFFF"/>
          </a:solidFill>
          <a:ln w="28575">
            <a:solidFill>
              <a:srgbClr val="E6175A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marL="228600" indent="-227880">
              <a:lnSpc>
                <a:spcPct val="90000"/>
              </a:lnSpc>
              <a:buClr>
                <a:srgbClr val="009657"/>
              </a:buClr>
              <a:buFont typeface="Wingdings" charset="2"/>
              <a:buChar char=""/>
              <a:tabLst>
                <a:tab pos="0" algn="l"/>
              </a:tabLst>
            </a:pPr>
            <a:r>
              <a:rPr lang="ru-RU" sz="3600" b="1" spc="-1" dirty="0">
                <a:latin typeface="Proxima Nova" panose="02000506030000020004" pitchFamily="50" charset="0"/>
              </a:rPr>
              <a:t>Единая рамка компетенций по финансовой грамотности, </a:t>
            </a:r>
            <a:r>
              <a:rPr lang="ru-RU" sz="3600" spc="-1" dirty="0">
                <a:latin typeface="Proxima Nova Rg" panose="02000506030000020004" pitchFamily="2" charset="0"/>
              </a:rPr>
              <a:t>разработанная в целях реализации </a:t>
            </a:r>
            <a:r>
              <a:rPr lang="ru-RU" sz="3600" spc="-1" dirty="0">
                <a:solidFill>
                  <a:srgbClr val="054E9E"/>
                </a:solidFill>
                <a:latin typeface="Proxima Nova Rg" panose="02000506030000020004" pitchFamily="2" charset="0"/>
              </a:rPr>
              <a:t>Стратегии повышения финансовой грамотности в Российской Федерации на 2017 - 2023 годы.</a:t>
            </a:r>
          </a:p>
        </p:txBody>
      </p:sp>
    </p:spTree>
    <p:extLst>
      <p:ext uri="{BB962C8B-B14F-4D97-AF65-F5344CB8AC3E}">
        <p14:creationId xmlns:p14="http://schemas.microsoft.com/office/powerpoint/2010/main" val="24636543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91" y="4196444"/>
            <a:ext cx="8827691" cy="75111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/>
          <p:nvPr/>
        </p:nvSpPr>
        <p:spPr>
          <a:xfrm>
            <a:off x="929869" y="1275801"/>
            <a:ext cx="17852803" cy="1898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spAutoFit/>
          </a:bodyPr>
          <a:lstStyle/>
          <a:p>
            <a:pPr algn="ctr"/>
            <a:r>
              <a:rPr lang="ru-RU" sz="3800" b="1" dirty="0">
                <a:solidFill>
                  <a:schemeClr val="tx1"/>
                </a:solidFill>
                <a:latin typeface="Proxima Nova" panose="02000506030000020004" pitchFamily="50" charset="0"/>
              </a:rPr>
              <a:t>Федеральный методический центр </a:t>
            </a:r>
            <a:r>
              <a:rPr lang="ru-RU" sz="3800" b="1" dirty="0">
                <a:solidFill>
                  <a:schemeClr val="tx1"/>
                </a:solidFill>
                <a:latin typeface="Proxima Nova" panose="02000506030000020004" pitchFamily="50" charset="0"/>
              </a:rPr>
              <a:t>НИУ ВШЭ</a:t>
            </a:r>
          </a:p>
          <a:p>
            <a:pPr algn="ctr"/>
            <a:r>
              <a:rPr lang="ru-RU" sz="3800" b="1" dirty="0" smtClean="0">
                <a:solidFill>
                  <a:schemeClr val="tx1"/>
                </a:solidFill>
                <a:latin typeface="Proxima Nova" panose="02000506030000020004" pitchFamily="50" charset="0"/>
              </a:rPr>
              <a:t>по </a:t>
            </a:r>
            <a:r>
              <a:rPr lang="ru-RU" sz="3800" b="1" dirty="0">
                <a:solidFill>
                  <a:schemeClr val="tx1"/>
                </a:solidFill>
                <a:latin typeface="Proxima Nova" panose="02000506030000020004" pitchFamily="50" charset="0"/>
              </a:rPr>
              <a:t>финансовой грамотности системы общего и среднего профессионального </a:t>
            </a:r>
            <a:r>
              <a:rPr lang="ru-RU" sz="3800" b="1" dirty="0" smtClean="0">
                <a:solidFill>
                  <a:schemeClr val="tx1"/>
                </a:solidFill>
                <a:latin typeface="Proxima Nova" panose="02000506030000020004" pitchFamily="50" charset="0"/>
              </a:rPr>
              <a:t>образования</a:t>
            </a:r>
            <a:endParaRPr lang="ru-RU" sz="3800" b="1" dirty="0">
              <a:solidFill>
                <a:schemeClr val="tx1"/>
              </a:solidFill>
              <a:latin typeface="Proxima Nova" panose="02000506030000020004" pitchFamily="50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D09FB9C-430D-40BC-9357-CC2C377BDA6B}"/>
              </a:ext>
            </a:extLst>
          </p:cNvPr>
          <p:cNvSpPr txBox="1"/>
          <p:nvPr/>
        </p:nvSpPr>
        <p:spPr>
          <a:xfrm>
            <a:off x="559705" y="3266348"/>
            <a:ext cx="9808412" cy="58531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2800" spc="-1" dirty="0">
                <a:solidFill>
                  <a:srgbClr val="26B7BC"/>
                </a:solidFill>
                <a:latin typeface="Proxima Nova Rg" panose="02000506030000020004" pitchFamily="2" charset="0"/>
                <a:ea typeface="Verdana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Методический клуб</a:t>
            </a:r>
            <a:endParaRPr lang="ru-RU" sz="2800" spc="-1" dirty="0">
              <a:solidFill>
                <a:srgbClr val="26B7BC"/>
              </a:solidFill>
              <a:latin typeface="Proxima Nova Rg" panose="02000506030000020004" pitchFamily="2" charset="0"/>
              <a:ea typeface="Verdana"/>
              <a:hlinkClick r:id="rId6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2800" spc="-1" dirty="0">
                <a:solidFill>
                  <a:srgbClr val="26B7BC"/>
                </a:solidFill>
                <a:latin typeface="Proxima Nova" panose="02000506030000020004" pitchFamily="50" charset="0"/>
                <a:ea typeface="Verdana"/>
              </a:rPr>
              <a:t>Учебно-методические материалы: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800" spc="-1" dirty="0">
                <a:solidFill>
                  <a:srgbClr val="26B7BC"/>
                </a:solidFill>
                <a:latin typeface="Proxima Nova Rg" panose="02000506030000020004" pitchFamily="2" charset="0"/>
                <a:ea typeface="Verdana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Для общеобразовательных организаций</a:t>
            </a:r>
            <a:endParaRPr lang="en-US" sz="2800" spc="-1" dirty="0">
              <a:solidFill>
                <a:srgbClr val="26B7BC"/>
              </a:solidFill>
              <a:latin typeface="Proxima Nova Rg" panose="02000506030000020004" pitchFamily="2" charset="0"/>
              <a:ea typeface="Verdana"/>
              <a:hlinkClick r:id="rId6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800" spc="-1" dirty="0">
                <a:solidFill>
                  <a:srgbClr val="26B7BC"/>
                </a:solidFill>
                <a:latin typeface="Proxima Nova Rg" panose="02000506030000020004" pitchFamily="2" charset="0"/>
                <a:ea typeface="Verdana"/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Для организаций СПО</a:t>
            </a:r>
            <a:endParaRPr lang="ru-RU" sz="2800" spc="-1" dirty="0">
              <a:solidFill>
                <a:srgbClr val="26B7BC"/>
              </a:solidFill>
              <a:latin typeface="Proxima Nova Rg" panose="02000506030000020004" pitchFamily="2" charset="0"/>
              <a:ea typeface="Verdana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800" spc="-1" dirty="0">
                <a:solidFill>
                  <a:srgbClr val="26B7BC"/>
                </a:solidFill>
                <a:latin typeface="Proxima Nova Rg" panose="02000506030000020004" pitchFamily="2" charset="0"/>
                <a:ea typeface="Verdana"/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Для детских домов и школ-интернатов</a:t>
            </a:r>
            <a:endParaRPr lang="ru-RU" sz="2800" spc="-1" dirty="0">
              <a:solidFill>
                <a:srgbClr val="26B7BC"/>
              </a:solidFill>
              <a:latin typeface="Proxima Nova Rg" panose="02000506030000020004" pitchFamily="2" charset="0"/>
              <a:ea typeface="Verdana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800" spc="-1" dirty="0">
                <a:solidFill>
                  <a:srgbClr val="26B7BC"/>
                </a:solidFill>
                <a:latin typeface="Proxima Nova Rg" panose="02000506030000020004" pitchFamily="2" charset="0"/>
                <a:ea typeface="Verdana"/>
                <a:hlinkClick r:id="rId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Специальные курсы по финансовой грамотности</a:t>
            </a:r>
            <a:endParaRPr lang="ru-RU" sz="2800" spc="-1" dirty="0">
              <a:solidFill>
                <a:srgbClr val="26B7BC"/>
              </a:solidFill>
              <a:latin typeface="Proxima Nova Rg" panose="02000506030000020004" pitchFamily="2" charset="0"/>
              <a:ea typeface="Verdana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800" spc="-1" dirty="0">
                <a:solidFill>
                  <a:srgbClr val="26B7BC"/>
                </a:solidFill>
                <a:latin typeface="Proxima Nova Rg" panose="02000506030000020004" pitchFamily="2" charset="0"/>
                <a:ea typeface="Verdana"/>
                <a:hlinkClick r:id="rId10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Методические рекомендации для школ и СПО</a:t>
            </a:r>
            <a:endParaRPr lang="ru-RU" sz="2800" spc="-1" dirty="0">
              <a:solidFill>
                <a:srgbClr val="26B7BC"/>
              </a:solidFill>
              <a:latin typeface="Proxima Nova Rg" panose="02000506030000020004" pitchFamily="2" charset="0"/>
              <a:ea typeface="Verdana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800" spc="-1" dirty="0">
                <a:solidFill>
                  <a:srgbClr val="26B7BC"/>
                </a:solidFill>
                <a:latin typeface="Proxima Nova Rg" panose="02000506030000020004" pitchFamily="2" charset="0"/>
                <a:ea typeface="Verdana"/>
                <a:hlinkClick r:id="rId11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Пособие по решению учебных заданий по финансовой грамотности</a:t>
            </a:r>
            <a:endParaRPr lang="ru-RU" sz="2800" spc="-1" dirty="0">
              <a:solidFill>
                <a:srgbClr val="26B7BC"/>
              </a:solidFill>
              <a:latin typeface="Proxima Nova Rg" panose="02000506030000020004" pitchFamily="2" charset="0"/>
              <a:ea typeface="Verdana"/>
              <a:hlinkClick r:id="rId6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05A9D57-AC79-4F29-93DA-8B7251E47870}"/>
              </a:ext>
            </a:extLst>
          </p:cNvPr>
          <p:cNvSpPr/>
          <p:nvPr/>
        </p:nvSpPr>
        <p:spPr>
          <a:xfrm>
            <a:off x="18544674" y="10090484"/>
            <a:ext cx="427539" cy="385011"/>
          </a:xfrm>
          <a:prstGeom prst="rect">
            <a:avLst/>
          </a:prstGeom>
          <a:solidFill>
            <a:srgbClr val="26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Google Shape;107;p3"/>
          <p:cNvSpPr txBox="1">
            <a:spLocks noGrp="1"/>
          </p:cNvSpPr>
          <p:nvPr>
            <p:ph type="sldNum" idx="4294967295"/>
          </p:nvPr>
        </p:nvSpPr>
        <p:spPr>
          <a:xfrm>
            <a:off x="18127776" y="10090484"/>
            <a:ext cx="773113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Proxima Nova Rg" panose="02000506030000020004" pitchFamily="2" charset="0"/>
              </a:rPr>
              <a:t>3</a:t>
            </a:r>
            <a:endParaRPr b="1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17DE83-BD0F-41D7-9427-146D62FC9AD4}"/>
              </a:ext>
            </a:extLst>
          </p:cNvPr>
          <p:cNvSpPr txBox="1"/>
          <p:nvPr/>
        </p:nvSpPr>
        <p:spPr>
          <a:xfrm>
            <a:off x="10368117" y="3266348"/>
            <a:ext cx="8532772" cy="64994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2800" spc="-1" dirty="0">
                <a:solidFill>
                  <a:srgbClr val="26B7BC"/>
                </a:solidFill>
                <a:latin typeface="Proxima Nova Rg" panose="02000506030000020004" pitchFamily="2" charset="0"/>
                <a:ea typeface="Verdana"/>
                <a:hlinkClick r:id="rId1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Видеолекции</a:t>
            </a:r>
            <a:endParaRPr lang="ru-RU" sz="2800" spc="-1" dirty="0">
              <a:solidFill>
                <a:srgbClr val="26B7BC"/>
              </a:solidFill>
              <a:latin typeface="Proxima Nova Rg" panose="02000506030000020004" pitchFamily="2" charset="0"/>
              <a:ea typeface="Verdana"/>
              <a:hlinkClick r:id="rId6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2800" spc="-1" dirty="0">
                <a:solidFill>
                  <a:srgbClr val="26B7BC"/>
                </a:solidFill>
                <a:latin typeface="Proxima Nova Rg" panose="02000506030000020004" pitchFamily="2" charset="0"/>
                <a:ea typeface="Verdana"/>
                <a:hlinkClick r:id="rId1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Банк методических разработок</a:t>
            </a:r>
            <a:endParaRPr lang="ru-RU" sz="2800" spc="-1" dirty="0">
              <a:solidFill>
                <a:srgbClr val="26B7BC"/>
              </a:solidFill>
              <a:latin typeface="Proxima Nova Rg" panose="02000506030000020004" pitchFamily="2" charset="0"/>
              <a:ea typeface="Verdana"/>
              <a:hlinkClick r:id="rId6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2800" spc="-1" dirty="0">
                <a:solidFill>
                  <a:srgbClr val="26B7BC"/>
                </a:solidFill>
                <a:latin typeface="Proxima Nova Rg" panose="02000506030000020004" pitchFamily="2" charset="0"/>
                <a:ea typeface="Verdana"/>
                <a:hlinkClick r:id="rId1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Вебинары</a:t>
            </a:r>
            <a:endParaRPr lang="ru-RU" sz="2800" spc="-1" dirty="0">
              <a:solidFill>
                <a:srgbClr val="26B7BC"/>
              </a:solidFill>
              <a:latin typeface="Proxima Nova Rg" panose="02000506030000020004" pitchFamily="2" charset="0"/>
              <a:ea typeface="Verdana"/>
              <a:hlinkClick r:id="rId6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2800" spc="-1" dirty="0">
                <a:solidFill>
                  <a:srgbClr val="26B7BC"/>
                </a:solidFill>
                <a:latin typeface="Proxima Nova Rg" panose="02000506030000020004" pitchFamily="2" charset="0"/>
                <a:ea typeface="Verdana"/>
                <a:hlinkClick r:id="rId1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Всероссийская Олимпиада школьников по финансовой грамотности «Высшая проба»</a:t>
            </a:r>
            <a:endParaRPr lang="ru-RU" sz="2800" spc="-1" dirty="0">
              <a:solidFill>
                <a:srgbClr val="26B7BC"/>
              </a:solidFill>
              <a:latin typeface="Proxima Nova Rg" panose="02000506030000020004" pitchFamily="2" charset="0"/>
              <a:ea typeface="Verdana"/>
              <a:hlinkClick r:id="rId6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2800" spc="-1" dirty="0">
                <a:solidFill>
                  <a:srgbClr val="26B7BC"/>
                </a:solidFill>
                <a:latin typeface="Proxima Nova Rg" panose="02000506030000020004" pitchFamily="2" charset="0"/>
                <a:ea typeface="Verdana"/>
                <a:hlinkClick r:id="rId1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Конференции</a:t>
            </a:r>
            <a:endParaRPr lang="ru-RU" sz="2800" spc="-1" dirty="0">
              <a:solidFill>
                <a:srgbClr val="26B7BC"/>
              </a:solidFill>
              <a:latin typeface="Proxima Nova Rg" panose="02000506030000020004" pitchFamily="2" charset="0"/>
              <a:ea typeface="Verdana"/>
              <a:hlinkClick r:id="rId6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2800" spc="-1" dirty="0">
                <a:solidFill>
                  <a:srgbClr val="26B7BC"/>
                </a:solidFill>
                <a:latin typeface="Proxima Nova Rg" panose="02000506030000020004" pitchFamily="2" charset="0"/>
                <a:ea typeface="Verdana"/>
                <a:hlinkClick r:id="rId1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Всероссийский конкурс профессионального мастерства педагогов «Финансовая перемена»</a:t>
            </a:r>
            <a:endParaRPr lang="ru-RU" sz="2800" spc="-1" dirty="0">
              <a:solidFill>
                <a:srgbClr val="26B7BC"/>
              </a:solidFill>
              <a:latin typeface="Proxima Nova Rg" panose="02000506030000020004" pitchFamily="2" charset="0"/>
              <a:ea typeface="Verdana"/>
              <a:hlinkClick r:id="rId6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2800" spc="-1" dirty="0">
                <a:solidFill>
                  <a:srgbClr val="26B7BC"/>
                </a:solidFill>
                <a:latin typeface="Proxima Nova Rg" panose="02000506030000020004" pitchFamily="2" charset="0"/>
                <a:ea typeface="Verdana"/>
                <a:hlinkClick r:id="rId1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Электронный учебник</a:t>
            </a:r>
            <a:endParaRPr lang="ru-RU" sz="2800" spc="-1" dirty="0">
              <a:solidFill>
                <a:srgbClr val="26B7BC"/>
              </a:solidFill>
              <a:latin typeface="Proxima Nova Rg" panose="02000506030000020004" pitchFamily="2" charset="0"/>
              <a:ea typeface="Verdana"/>
              <a:hlinkClick r:id="rId6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800" u="sng" spc="-1" dirty="0">
                <a:solidFill>
                  <a:srgbClr val="26B7BC"/>
                </a:solidFill>
                <a:latin typeface="Proxima Nova Rg" panose="02000506030000020004" pitchFamily="2" charset="0"/>
                <a:ea typeface="Verdana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https://fmc.hse.ru/methodology</a:t>
            </a:r>
            <a:endParaRPr lang="ru-RU" sz="2800" dirty="0">
              <a:solidFill>
                <a:srgbClr val="26B7BC"/>
              </a:solidFill>
              <a:latin typeface="Proxima Nova Rg" panose="0200050603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987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/>
          <p:nvPr/>
        </p:nvSpPr>
        <p:spPr>
          <a:xfrm>
            <a:off x="929869" y="1275801"/>
            <a:ext cx="17852803" cy="75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spAutoFit/>
          </a:bodyPr>
          <a:lstStyle/>
          <a:p>
            <a:r>
              <a:rPr lang="ru-RU" sz="4000" dirty="0">
                <a:solidFill>
                  <a:schemeClr val="tx1"/>
                </a:solidFill>
                <a:latin typeface="Proxima Nova" panose="02000506030000020004" pitchFamily="50" charset="0"/>
              </a:rPr>
              <a:t>Академия Минпросвещения России</a:t>
            </a:r>
            <a:endParaRPr lang="ru-RU" sz="3800" dirty="0">
              <a:solidFill>
                <a:schemeClr val="tx1"/>
              </a:solidFill>
              <a:latin typeface="Proxima Nova" panose="02000506030000020004" pitchFamily="50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D09FB9C-430D-40BC-9357-CC2C377BDA6B}"/>
              </a:ext>
            </a:extLst>
          </p:cNvPr>
          <p:cNvSpPr txBox="1"/>
          <p:nvPr/>
        </p:nvSpPr>
        <p:spPr>
          <a:xfrm>
            <a:off x="559704" y="3356032"/>
            <a:ext cx="17852803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600" dirty="0">
                <a:solidFill>
                  <a:srgbClr val="26B7BC"/>
                </a:solidFill>
                <a:latin typeface="Proxima Nova" panose="02000506030000020004" pitchFamily="50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https://apkpro.ru</a:t>
            </a:r>
            <a:endParaRPr lang="en-US" sz="3600" dirty="0">
              <a:solidFill>
                <a:srgbClr val="26B7BC"/>
              </a:solidFill>
              <a:latin typeface="Proxima Nova" panose="02000506030000020004" pitchFamily="50" charset="0"/>
            </a:endParaRPr>
          </a:p>
          <a:p>
            <a:pPr marL="0" indent="0">
              <a:buNone/>
            </a:pPr>
            <a:endParaRPr lang="en-US" sz="3600" b="1" dirty="0"/>
          </a:p>
          <a:p>
            <a:pPr marL="0" indent="0">
              <a:buNone/>
            </a:pPr>
            <a:r>
              <a:rPr lang="ru-RU" sz="3600" b="1" dirty="0">
                <a:latin typeface="Proxima Nova" panose="02000506030000020004" pitchFamily="50" charset="0"/>
              </a:rPr>
              <a:t>Федеральный реестр дополнительных профессиональных программ</a:t>
            </a:r>
          </a:p>
          <a:p>
            <a:pPr marL="0" indent="0">
              <a:buNone/>
            </a:pPr>
            <a:endParaRPr lang="ru-RU" sz="3600" b="1" dirty="0">
              <a:latin typeface="Proxima Nova" panose="02000506030000020004" pitchFamily="50" charset="0"/>
            </a:endParaRPr>
          </a:p>
          <a:p>
            <a:pPr marL="0" indent="0">
              <a:buNone/>
            </a:pPr>
            <a:r>
              <a:rPr lang="ru-RU" sz="3600" b="1" dirty="0">
                <a:latin typeface="Proxima Nova" panose="02000506030000020004" pitchFamily="50" charset="0"/>
              </a:rPr>
              <a:t> 4</a:t>
            </a:r>
            <a:r>
              <a:rPr lang="ru-RU" sz="3600" dirty="0">
                <a:latin typeface="Proxima Nova" panose="02000506030000020004" pitchFamily="50" charset="0"/>
              </a:rPr>
              <a:t> </a:t>
            </a:r>
            <a:r>
              <a:rPr lang="ru-RU" sz="3600" dirty="0">
                <a:latin typeface="Proxima Nova Rg" panose="02000506030000020004" pitchFamily="2" charset="0"/>
              </a:rPr>
              <a:t>программы Повышения квалификации педагогов (24 часа)</a:t>
            </a:r>
            <a:endParaRPr lang="ru-RU" sz="3600" spc="-1" dirty="0">
              <a:solidFill>
                <a:srgbClr val="26B7BC"/>
              </a:solidFill>
              <a:latin typeface="Proxima Nova Rg" panose="02000506030000020004" pitchFamily="2" charset="0"/>
              <a:ea typeface="Verdana"/>
              <a:hlinkClick r:id="rId6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05A9D57-AC79-4F29-93DA-8B7251E47870}"/>
              </a:ext>
            </a:extLst>
          </p:cNvPr>
          <p:cNvSpPr/>
          <p:nvPr/>
        </p:nvSpPr>
        <p:spPr>
          <a:xfrm>
            <a:off x="18544674" y="10090484"/>
            <a:ext cx="427539" cy="385011"/>
          </a:xfrm>
          <a:prstGeom prst="rect">
            <a:avLst/>
          </a:prstGeom>
          <a:solidFill>
            <a:srgbClr val="26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Google Shape;107;p3"/>
          <p:cNvSpPr txBox="1">
            <a:spLocks noGrp="1"/>
          </p:cNvSpPr>
          <p:nvPr>
            <p:ph type="sldNum" idx="4294967295"/>
          </p:nvPr>
        </p:nvSpPr>
        <p:spPr>
          <a:xfrm>
            <a:off x="18127776" y="10090484"/>
            <a:ext cx="773113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Proxima Nova Rg" panose="02000506030000020004" pitchFamily="2" charset="0"/>
              </a:rPr>
              <a:t>4</a:t>
            </a:r>
            <a:endParaRPr b="1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23944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/>
          <p:nvPr/>
        </p:nvSpPr>
        <p:spPr>
          <a:xfrm>
            <a:off x="929869" y="1275801"/>
            <a:ext cx="17852803" cy="2236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400" i="0" u="none" strike="noStrike" kern="1200" cap="none" spc="-1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roxima Nova" panose="02000506030000020004" pitchFamily="50" charset="0"/>
                <a:ea typeface="Times New Roman"/>
              </a:rPr>
              <a:t>Методические рекомендации по обеспечению</a:t>
            </a:r>
            <a:r>
              <a:rPr kumimoji="0" lang="en-US" sz="3400" i="0" u="none" strike="noStrike" kern="1200" cap="none" spc="-1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roxima Nova" panose="02000506030000020004" pitchFamily="50" charset="0"/>
                <a:ea typeface="Times New Roman"/>
              </a:rPr>
              <a:t> </a:t>
            </a:r>
            <a:r>
              <a:rPr kumimoji="0" lang="ru-RU" sz="3400" i="0" u="none" strike="noStrike" kern="1200" cap="none" spc="-1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roxima Nova" panose="02000506030000020004" pitchFamily="50" charset="0"/>
                <a:ea typeface="Times New Roman"/>
              </a:rPr>
              <a:t>общеобразовательными организациями достижения результатов реализации основных образовательных программ по финансовой грамотности на уровне начального общего и основного общего образования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05A9D57-AC79-4F29-93DA-8B7251E47870}"/>
              </a:ext>
            </a:extLst>
          </p:cNvPr>
          <p:cNvSpPr/>
          <p:nvPr/>
        </p:nvSpPr>
        <p:spPr>
          <a:xfrm>
            <a:off x="18544674" y="10090484"/>
            <a:ext cx="427539" cy="385011"/>
          </a:xfrm>
          <a:prstGeom prst="rect">
            <a:avLst/>
          </a:prstGeom>
          <a:solidFill>
            <a:srgbClr val="26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Google Shape;107;p3"/>
          <p:cNvSpPr txBox="1">
            <a:spLocks noGrp="1"/>
          </p:cNvSpPr>
          <p:nvPr>
            <p:ph type="sldNum" idx="4294967295"/>
          </p:nvPr>
        </p:nvSpPr>
        <p:spPr>
          <a:xfrm>
            <a:off x="18127776" y="10090484"/>
            <a:ext cx="773113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Proxima Nova Rg" panose="02000506030000020004" pitchFamily="2" charset="0"/>
              </a:rPr>
              <a:t>5</a:t>
            </a:r>
            <a:endParaRPr b="1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A0BD9D2-A89E-4B05-9EC3-06A226C5B1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6264" y="3765288"/>
            <a:ext cx="10899683" cy="5650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2157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/>
          <p:nvPr/>
        </p:nvSpPr>
        <p:spPr>
          <a:xfrm>
            <a:off x="929869" y="1275801"/>
            <a:ext cx="17852803" cy="1380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sp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4000" strike="noStrike" spc="-1" dirty="0">
                <a:solidFill>
                  <a:schemeClr val="tx1"/>
                </a:solidFill>
                <a:latin typeface="Proxima Nova" panose="02000506030000020004" pitchFamily="50" charset="0"/>
              </a:rPr>
              <a:t>Обязательные предметы, предусматривающие образовательные результаты, включающие финансовую грамотность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05A9D57-AC79-4F29-93DA-8B7251E47870}"/>
              </a:ext>
            </a:extLst>
          </p:cNvPr>
          <p:cNvSpPr/>
          <p:nvPr/>
        </p:nvSpPr>
        <p:spPr>
          <a:xfrm>
            <a:off x="18544674" y="10090484"/>
            <a:ext cx="427539" cy="385011"/>
          </a:xfrm>
          <a:prstGeom prst="rect">
            <a:avLst/>
          </a:prstGeom>
          <a:solidFill>
            <a:srgbClr val="26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Google Shape;107;p3"/>
          <p:cNvSpPr txBox="1">
            <a:spLocks noGrp="1"/>
          </p:cNvSpPr>
          <p:nvPr>
            <p:ph type="sldNum" idx="4294967295"/>
          </p:nvPr>
        </p:nvSpPr>
        <p:spPr>
          <a:xfrm>
            <a:off x="18127776" y="10090484"/>
            <a:ext cx="773113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Proxima Nova Rg" panose="02000506030000020004" pitchFamily="2" charset="0"/>
              </a:rPr>
              <a:t>6</a:t>
            </a:r>
            <a:endParaRPr b="1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  <p:sp>
        <p:nvSpPr>
          <p:cNvPr id="72" name="Прямоугольник: скругленные углы 27">
            <a:extLst>
              <a:ext uri="{FF2B5EF4-FFF2-40B4-BE49-F238E27FC236}">
                <a16:creationId xmlns:a16="http://schemas.microsoft.com/office/drawing/2014/main" id="{70BD9E11-0361-46DE-9873-17C6DD5AE23E}"/>
              </a:ext>
            </a:extLst>
          </p:cNvPr>
          <p:cNvSpPr/>
          <p:nvPr/>
        </p:nvSpPr>
        <p:spPr>
          <a:xfrm>
            <a:off x="13620342" y="7490060"/>
            <a:ext cx="4307897" cy="185297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solidFill>
              <a:srgbClr val="054E9E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i="1" strike="noStrike" spc="-1" dirty="0">
                <a:solidFill>
                  <a:srgbClr val="000000"/>
                </a:solidFill>
                <a:latin typeface="Proxima Nova" panose="02000506030000020004" pitchFamily="50" charset="0"/>
                <a:ea typeface="DejaVu Sans"/>
              </a:rPr>
              <a:t>Дополнительно</a:t>
            </a:r>
            <a:r>
              <a:rPr lang="ru-RU" sz="1800" b="0" strike="noStrike" spc="-1" dirty="0">
                <a:solidFill>
                  <a:srgbClr val="000000"/>
                </a:solidFill>
                <a:latin typeface="Proxima Nova" panose="02000506030000020004" pitchFamily="50" charset="0"/>
                <a:ea typeface="DejaVu Sans"/>
              </a:rPr>
              <a:t> </a:t>
            </a:r>
            <a:endParaRPr lang="ru-RU" sz="1800" b="0" strike="noStrike" spc="-1" dirty="0">
              <a:latin typeface="Proxima Nova" panose="02000506030000020004" pitchFamily="50" charset="0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latin typeface="Proxima Nova Rg" panose="02000506030000020004" pitchFamily="2" charset="0"/>
                <a:ea typeface="DejaVu Sans"/>
              </a:rPr>
              <a:t>можно включить элементы финансовой грамотности в уроки ОБЖ, Литературы, Физики и др. </a:t>
            </a:r>
            <a:endParaRPr lang="ru-RU" sz="1800" b="0" strike="noStrike" spc="-1" dirty="0">
              <a:latin typeface="Proxima Nova Rg" panose="02000506030000020004" pitchFamily="2" charset="0"/>
            </a:endParaRPr>
          </a:p>
        </p:txBody>
      </p:sp>
      <p:sp>
        <p:nvSpPr>
          <p:cNvPr id="73" name="Знак ''плюс'' 28">
            <a:extLst>
              <a:ext uri="{FF2B5EF4-FFF2-40B4-BE49-F238E27FC236}">
                <a16:creationId xmlns:a16="http://schemas.microsoft.com/office/drawing/2014/main" id="{DDA00043-C5AD-41B4-954C-BF19541B94D2}"/>
              </a:ext>
            </a:extLst>
          </p:cNvPr>
          <p:cNvSpPr/>
          <p:nvPr/>
        </p:nvSpPr>
        <p:spPr>
          <a:xfrm>
            <a:off x="12048737" y="8095186"/>
            <a:ext cx="1202790" cy="1080340"/>
          </a:xfrm>
          <a:prstGeom prst="mathPlus">
            <a:avLst>
              <a:gd name="adj1" fmla="val 23520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54E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4" name="Rectangle 56">
            <a:extLst>
              <a:ext uri="{FF2B5EF4-FFF2-40B4-BE49-F238E27FC236}">
                <a16:creationId xmlns:a16="http://schemas.microsoft.com/office/drawing/2014/main" id="{E913CD85-C91C-45F2-B18F-1FE96BDB5395}"/>
              </a:ext>
            </a:extLst>
          </p:cNvPr>
          <p:cNvSpPr/>
          <p:nvPr/>
        </p:nvSpPr>
        <p:spPr>
          <a:xfrm>
            <a:off x="6743041" y="3003086"/>
            <a:ext cx="4034157" cy="4933224"/>
          </a:xfrm>
          <a:custGeom>
            <a:avLst/>
            <a:gdLst/>
            <a:ahLst/>
            <a:cxnLst/>
            <a:rect l="l" t="t" r="r" b="b"/>
            <a:pathLst>
              <a:path w="2484001" h="3216063">
                <a:moveTo>
                  <a:pt x="214881" y="2675904"/>
                </a:moveTo>
                <a:cubicBezTo>
                  <a:pt x="161809" y="2675904"/>
                  <a:pt x="118785" y="2718928"/>
                  <a:pt x="118785" y="2772000"/>
                </a:cubicBezTo>
                <a:cubicBezTo>
                  <a:pt x="118785" y="2825072"/>
                  <a:pt x="161809" y="2868096"/>
                  <a:pt x="214881" y="2868096"/>
                </a:cubicBezTo>
                <a:cubicBezTo>
                  <a:pt x="267953" y="2868096"/>
                  <a:pt x="310977" y="2825072"/>
                  <a:pt x="310977" y="2772000"/>
                </a:cubicBezTo>
                <a:cubicBezTo>
                  <a:pt x="310977" y="2718928"/>
                  <a:pt x="267953" y="2675904"/>
                  <a:pt x="214881" y="2675904"/>
                </a:cubicBezTo>
                <a:close/>
                <a:moveTo>
                  <a:pt x="214881" y="2257909"/>
                </a:moveTo>
                <a:cubicBezTo>
                  <a:pt x="161809" y="2257909"/>
                  <a:pt x="118785" y="2300933"/>
                  <a:pt x="118785" y="2354005"/>
                </a:cubicBezTo>
                <a:cubicBezTo>
                  <a:pt x="118785" y="2407077"/>
                  <a:pt x="161809" y="2450101"/>
                  <a:pt x="214881" y="2450101"/>
                </a:cubicBezTo>
                <a:cubicBezTo>
                  <a:pt x="267953" y="2450101"/>
                  <a:pt x="310977" y="2407077"/>
                  <a:pt x="310977" y="2354005"/>
                </a:cubicBezTo>
                <a:cubicBezTo>
                  <a:pt x="310977" y="2300933"/>
                  <a:pt x="267953" y="2257909"/>
                  <a:pt x="214881" y="2257909"/>
                </a:cubicBezTo>
                <a:close/>
                <a:moveTo>
                  <a:pt x="214881" y="1839914"/>
                </a:moveTo>
                <a:cubicBezTo>
                  <a:pt x="161809" y="1839914"/>
                  <a:pt x="118785" y="1882938"/>
                  <a:pt x="118785" y="1936010"/>
                </a:cubicBezTo>
                <a:cubicBezTo>
                  <a:pt x="118785" y="1989082"/>
                  <a:pt x="161809" y="2032106"/>
                  <a:pt x="214881" y="2032106"/>
                </a:cubicBezTo>
                <a:cubicBezTo>
                  <a:pt x="267953" y="2032106"/>
                  <a:pt x="310977" y="1989082"/>
                  <a:pt x="310977" y="1936010"/>
                </a:cubicBezTo>
                <a:cubicBezTo>
                  <a:pt x="310977" y="1882938"/>
                  <a:pt x="267953" y="1839914"/>
                  <a:pt x="214881" y="1839914"/>
                </a:cubicBezTo>
                <a:close/>
                <a:moveTo>
                  <a:pt x="214881" y="1421919"/>
                </a:moveTo>
                <a:cubicBezTo>
                  <a:pt x="161809" y="1421919"/>
                  <a:pt x="118785" y="1464943"/>
                  <a:pt x="118785" y="1518015"/>
                </a:cubicBezTo>
                <a:cubicBezTo>
                  <a:pt x="118785" y="1571087"/>
                  <a:pt x="161809" y="1614111"/>
                  <a:pt x="214881" y="1614111"/>
                </a:cubicBezTo>
                <a:cubicBezTo>
                  <a:pt x="267953" y="1614111"/>
                  <a:pt x="310977" y="1571087"/>
                  <a:pt x="310977" y="1518015"/>
                </a:cubicBezTo>
                <a:cubicBezTo>
                  <a:pt x="310977" y="1464943"/>
                  <a:pt x="267953" y="1421919"/>
                  <a:pt x="214881" y="1421919"/>
                </a:cubicBezTo>
                <a:close/>
                <a:moveTo>
                  <a:pt x="214881" y="1003924"/>
                </a:moveTo>
                <a:cubicBezTo>
                  <a:pt x="161809" y="1003924"/>
                  <a:pt x="118785" y="1046948"/>
                  <a:pt x="118785" y="1100020"/>
                </a:cubicBezTo>
                <a:cubicBezTo>
                  <a:pt x="118785" y="1153092"/>
                  <a:pt x="161809" y="1196116"/>
                  <a:pt x="214881" y="1196116"/>
                </a:cubicBezTo>
                <a:cubicBezTo>
                  <a:pt x="267953" y="1196116"/>
                  <a:pt x="310977" y="1153092"/>
                  <a:pt x="310977" y="1100020"/>
                </a:cubicBezTo>
                <a:cubicBezTo>
                  <a:pt x="310977" y="1046948"/>
                  <a:pt x="267953" y="1003924"/>
                  <a:pt x="214881" y="1003924"/>
                </a:cubicBezTo>
                <a:close/>
                <a:moveTo>
                  <a:pt x="214881" y="585929"/>
                </a:moveTo>
                <a:cubicBezTo>
                  <a:pt x="161809" y="585929"/>
                  <a:pt x="118785" y="628953"/>
                  <a:pt x="118785" y="682025"/>
                </a:cubicBezTo>
                <a:cubicBezTo>
                  <a:pt x="118785" y="735097"/>
                  <a:pt x="161809" y="778121"/>
                  <a:pt x="214881" y="778121"/>
                </a:cubicBezTo>
                <a:cubicBezTo>
                  <a:pt x="267953" y="778121"/>
                  <a:pt x="310977" y="735097"/>
                  <a:pt x="310977" y="682025"/>
                </a:cubicBezTo>
                <a:cubicBezTo>
                  <a:pt x="310977" y="628953"/>
                  <a:pt x="267953" y="585929"/>
                  <a:pt x="214881" y="585929"/>
                </a:cubicBezTo>
                <a:close/>
                <a:moveTo>
                  <a:pt x="214881" y="167934"/>
                </a:moveTo>
                <a:cubicBezTo>
                  <a:pt x="161809" y="167934"/>
                  <a:pt x="118785" y="210958"/>
                  <a:pt x="118785" y="264030"/>
                </a:cubicBezTo>
                <a:cubicBezTo>
                  <a:pt x="118785" y="317102"/>
                  <a:pt x="161809" y="360126"/>
                  <a:pt x="214881" y="360126"/>
                </a:cubicBezTo>
                <a:cubicBezTo>
                  <a:pt x="267953" y="360126"/>
                  <a:pt x="310977" y="317102"/>
                  <a:pt x="310977" y="264030"/>
                </a:cubicBezTo>
                <a:cubicBezTo>
                  <a:pt x="310977" y="210958"/>
                  <a:pt x="267953" y="167934"/>
                  <a:pt x="214881" y="167934"/>
                </a:cubicBezTo>
                <a:close/>
                <a:moveTo>
                  <a:pt x="0" y="0"/>
                </a:moveTo>
                <a:lnTo>
                  <a:pt x="2484001" y="0"/>
                </a:lnTo>
                <a:lnTo>
                  <a:pt x="2484001" y="232022"/>
                </a:lnTo>
                <a:lnTo>
                  <a:pt x="2484001" y="500040"/>
                </a:lnTo>
                <a:lnTo>
                  <a:pt x="2484001" y="732062"/>
                </a:lnTo>
                <a:lnTo>
                  <a:pt x="0" y="3216063"/>
                </a:lnTo>
                <a:lnTo>
                  <a:pt x="0" y="2984041"/>
                </a:lnTo>
                <a:lnTo>
                  <a:pt x="0" y="232022"/>
                </a:lnTo>
                <a:close/>
              </a:path>
            </a:pathLst>
          </a:custGeom>
          <a:solidFill>
            <a:srgbClr val="054E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75" name="Group 3">
            <a:extLst>
              <a:ext uri="{FF2B5EF4-FFF2-40B4-BE49-F238E27FC236}">
                <a16:creationId xmlns:a16="http://schemas.microsoft.com/office/drawing/2014/main" id="{9B5DB62D-A14D-464A-8E62-D18CF16B80EF}"/>
              </a:ext>
            </a:extLst>
          </p:cNvPr>
          <p:cNvGrpSpPr/>
          <p:nvPr/>
        </p:nvGrpSpPr>
        <p:grpSpPr>
          <a:xfrm rot="160647">
            <a:off x="3441311" y="4138513"/>
            <a:ext cx="8302648" cy="5430232"/>
            <a:chOff x="1520640" y="2341800"/>
            <a:chExt cx="6274080" cy="4099680"/>
          </a:xfrm>
        </p:grpSpPr>
        <p:sp>
          <p:nvSpPr>
            <p:cNvPr id="76" name="Freeform 55">
              <a:extLst>
                <a:ext uri="{FF2B5EF4-FFF2-40B4-BE49-F238E27FC236}">
                  <a16:creationId xmlns:a16="http://schemas.microsoft.com/office/drawing/2014/main" id="{00580F03-431D-45F3-AE43-28D00202874F}"/>
                </a:ext>
              </a:extLst>
            </p:cNvPr>
            <p:cNvSpPr/>
            <p:nvPr/>
          </p:nvSpPr>
          <p:spPr>
            <a:xfrm flipH="1">
              <a:off x="1520280" y="6023520"/>
              <a:ext cx="2594520" cy="417960"/>
            </a:xfrm>
            <a:custGeom>
              <a:avLst/>
              <a:gdLst/>
              <a:ahLst/>
              <a:cxnLst/>
              <a:rect l="l" t="t" r="r" b="b"/>
              <a:pathLst>
                <a:path w="4071019" h="838698">
                  <a:moveTo>
                    <a:pt x="0" y="0"/>
                  </a:moveTo>
                  <a:lnTo>
                    <a:pt x="0" y="0"/>
                  </a:lnTo>
                  <a:cubicBezTo>
                    <a:pt x="107950" y="19050"/>
                    <a:pt x="386654" y="-32693"/>
                    <a:pt x="323850" y="57150"/>
                  </a:cubicBezTo>
                  <a:cubicBezTo>
                    <a:pt x="233116" y="186948"/>
                    <a:pt x="70540" y="342942"/>
                    <a:pt x="238125" y="352425"/>
                  </a:cubicBezTo>
                  <a:cubicBezTo>
                    <a:pt x="482600" y="320675"/>
                    <a:pt x="985493" y="129899"/>
                    <a:pt x="971550" y="257175"/>
                  </a:cubicBezTo>
                  <a:cubicBezTo>
                    <a:pt x="942229" y="426333"/>
                    <a:pt x="475587" y="595492"/>
                    <a:pt x="704684" y="629478"/>
                  </a:cubicBezTo>
                  <a:cubicBezTo>
                    <a:pt x="963446" y="669165"/>
                    <a:pt x="2681964" y="361122"/>
                    <a:pt x="2524125" y="495300"/>
                  </a:cubicBezTo>
                  <a:cubicBezTo>
                    <a:pt x="2413000" y="609600"/>
                    <a:pt x="1912261" y="851121"/>
                    <a:pt x="2190750" y="838200"/>
                  </a:cubicBezTo>
                  <a:lnTo>
                    <a:pt x="4071019" y="693716"/>
                  </a:lnTo>
                </a:path>
              </a:pathLst>
            </a:custGeom>
            <a:noFill/>
            <a:ln w="34925">
              <a:solidFill>
                <a:srgbClr val="054E9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grpSp>
          <p:nvGrpSpPr>
            <p:cNvPr id="77" name="Group 5">
              <a:extLst>
                <a:ext uri="{FF2B5EF4-FFF2-40B4-BE49-F238E27FC236}">
                  <a16:creationId xmlns:a16="http://schemas.microsoft.com/office/drawing/2014/main" id="{8D3931B6-934A-4015-AB26-737B95C363E6}"/>
                </a:ext>
              </a:extLst>
            </p:cNvPr>
            <p:cNvGrpSpPr/>
            <p:nvPr/>
          </p:nvGrpSpPr>
          <p:grpSpPr>
            <a:xfrm>
              <a:off x="3816000" y="2341800"/>
              <a:ext cx="3978720" cy="3973320"/>
              <a:chOff x="3816000" y="2341800"/>
              <a:chExt cx="3978720" cy="3973320"/>
            </a:xfrm>
          </p:grpSpPr>
          <p:grpSp>
            <p:nvGrpSpPr>
              <p:cNvPr id="78" name="Group 6">
                <a:extLst>
                  <a:ext uri="{FF2B5EF4-FFF2-40B4-BE49-F238E27FC236}">
                    <a16:creationId xmlns:a16="http://schemas.microsoft.com/office/drawing/2014/main" id="{431C37CF-8940-450A-AF3B-780FB607B006}"/>
                  </a:ext>
                </a:extLst>
              </p:cNvPr>
              <p:cNvGrpSpPr/>
              <p:nvPr/>
            </p:nvGrpSpPr>
            <p:grpSpPr>
              <a:xfrm>
                <a:off x="3816000" y="5109120"/>
                <a:ext cx="1202760" cy="1206000"/>
                <a:chOff x="3816000" y="5109120"/>
                <a:chExt cx="1202760" cy="1206000"/>
              </a:xfrm>
            </p:grpSpPr>
            <p:sp>
              <p:nvSpPr>
                <p:cNvPr id="90" name="Rectangle 8">
                  <a:extLst>
                    <a:ext uri="{FF2B5EF4-FFF2-40B4-BE49-F238E27FC236}">
                      <a16:creationId xmlns:a16="http://schemas.microsoft.com/office/drawing/2014/main" id="{328D5315-4328-4801-B39A-E98498ADE8D2}"/>
                    </a:ext>
                  </a:extLst>
                </p:cNvPr>
                <p:cNvSpPr/>
                <p:nvPr/>
              </p:nvSpPr>
              <p:spPr>
                <a:xfrm rot="2700000">
                  <a:off x="4011840" y="5268600"/>
                  <a:ext cx="810720" cy="8902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2378" h="1800199">
                      <a:moveTo>
                        <a:pt x="0" y="0"/>
                      </a:moveTo>
                      <a:lnTo>
                        <a:pt x="1802378" y="0"/>
                      </a:lnTo>
                      <a:lnTo>
                        <a:pt x="1802378" y="289727"/>
                      </a:lnTo>
                      <a:lnTo>
                        <a:pt x="1801366" y="289727"/>
                      </a:lnTo>
                      <a:lnTo>
                        <a:pt x="901188" y="1800199"/>
                      </a:lnTo>
                      <a:lnTo>
                        <a:pt x="1012" y="289727"/>
                      </a:lnTo>
                      <a:lnTo>
                        <a:pt x="0" y="289727"/>
                      </a:lnTo>
                      <a:lnTo>
                        <a:pt x="0" y="28803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B0D497"/>
                    </a:gs>
                    <a:gs pos="50000">
                      <a:srgbClr val="B0D497"/>
                    </a:gs>
                    <a:gs pos="100000">
                      <a:srgbClr val="B0D497"/>
                    </a:gs>
                  </a:gsLst>
                  <a:lin ang="198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  <p:sp>
              <p:nvSpPr>
                <p:cNvPr id="91" name="Rectangle 8">
                  <a:extLst>
                    <a:ext uri="{FF2B5EF4-FFF2-40B4-BE49-F238E27FC236}">
                      <a16:creationId xmlns:a16="http://schemas.microsoft.com/office/drawing/2014/main" id="{8976BF15-08C2-4309-9646-C388CFDBC735}"/>
                    </a:ext>
                  </a:extLst>
                </p:cNvPr>
                <p:cNvSpPr/>
                <p:nvPr/>
              </p:nvSpPr>
              <p:spPr>
                <a:xfrm rot="2700000">
                  <a:off x="4048560" y="5196600"/>
                  <a:ext cx="614160" cy="884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9043" h="1787331">
                      <a:moveTo>
                        <a:pt x="0" y="0"/>
                      </a:moveTo>
                      <a:lnTo>
                        <a:pt x="1359043" y="0"/>
                      </a:lnTo>
                      <a:lnTo>
                        <a:pt x="1359043" y="212596"/>
                      </a:lnTo>
                      <a:lnTo>
                        <a:pt x="893519" y="1787331"/>
                      </a:lnTo>
                      <a:lnTo>
                        <a:pt x="1012" y="289727"/>
                      </a:lnTo>
                      <a:lnTo>
                        <a:pt x="0" y="289727"/>
                      </a:lnTo>
                      <a:lnTo>
                        <a:pt x="0" y="28803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BEDCAA"/>
                    </a:gs>
                    <a:gs pos="50000">
                      <a:srgbClr val="BEDCAA"/>
                    </a:gs>
                    <a:gs pos="100000">
                      <a:srgbClr val="BEDCAA"/>
                    </a:gs>
                  </a:gsLst>
                  <a:lin ang="198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  <p:sp>
              <p:nvSpPr>
                <p:cNvPr id="92" name="Rectangle 8">
                  <a:extLst>
                    <a:ext uri="{FF2B5EF4-FFF2-40B4-BE49-F238E27FC236}">
                      <a16:creationId xmlns:a16="http://schemas.microsoft.com/office/drawing/2014/main" id="{9CCEF409-ABD1-4BBE-BA80-0B9A58FC3069}"/>
                    </a:ext>
                  </a:extLst>
                </p:cNvPr>
                <p:cNvSpPr/>
                <p:nvPr/>
              </p:nvSpPr>
              <p:spPr>
                <a:xfrm rot="2700000">
                  <a:off x="4078440" y="5123160"/>
                  <a:ext cx="407160" cy="8852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843" h="1789890">
                      <a:moveTo>
                        <a:pt x="0" y="0"/>
                      </a:moveTo>
                      <a:lnTo>
                        <a:pt x="897414" y="0"/>
                      </a:lnTo>
                      <a:lnTo>
                        <a:pt x="901843" y="212596"/>
                      </a:lnTo>
                      <a:lnTo>
                        <a:pt x="895045" y="1789890"/>
                      </a:lnTo>
                      <a:lnTo>
                        <a:pt x="1012" y="289727"/>
                      </a:lnTo>
                      <a:lnTo>
                        <a:pt x="0" y="289727"/>
                      </a:lnTo>
                      <a:lnTo>
                        <a:pt x="0" y="28803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D4E8C6"/>
                    </a:gs>
                    <a:gs pos="50000">
                      <a:srgbClr val="D4E8C6"/>
                    </a:gs>
                    <a:gs pos="100000">
                      <a:srgbClr val="D4E8C6"/>
                    </a:gs>
                  </a:gsLst>
                  <a:lin ang="198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  <p:sp>
              <p:nvSpPr>
                <p:cNvPr id="93" name="Rectangle 8">
                  <a:extLst>
                    <a:ext uri="{FF2B5EF4-FFF2-40B4-BE49-F238E27FC236}">
                      <a16:creationId xmlns:a16="http://schemas.microsoft.com/office/drawing/2014/main" id="{13948BEE-E6F9-4D9E-BB40-A92DAFDEA27A}"/>
                    </a:ext>
                  </a:extLst>
                </p:cNvPr>
                <p:cNvSpPr/>
                <p:nvPr/>
              </p:nvSpPr>
              <p:spPr>
                <a:xfrm rot="2700000">
                  <a:off x="4078440" y="5122440"/>
                  <a:ext cx="404640" cy="886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6246" h="1791906">
                      <a:moveTo>
                        <a:pt x="0" y="0"/>
                      </a:moveTo>
                      <a:lnTo>
                        <a:pt x="440115" y="0"/>
                      </a:lnTo>
                      <a:lnTo>
                        <a:pt x="452263" y="212596"/>
                      </a:lnTo>
                      <a:lnTo>
                        <a:pt x="896246" y="1791906"/>
                      </a:lnTo>
                      <a:lnTo>
                        <a:pt x="1012" y="289727"/>
                      </a:lnTo>
                      <a:lnTo>
                        <a:pt x="0" y="289727"/>
                      </a:lnTo>
                      <a:lnTo>
                        <a:pt x="0" y="28803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E2F0D9"/>
                    </a:gs>
                    <a:gs pos="50000">
                      <a:srgbClr val="E2F0D9"/>
                    </a:gs>
                    <a:gs pos="100000">
                      <a:srgbClr val="E2F0D9"/>
                    </a:gs>
                  </a:gsLst>
                  <a:lin ang="198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  <p:sp>
              <p:nvSpPr>
                <p:cNvPr id="94" name="Rectangle 8">
                  <a:extLst>
                    <a:ext uri="{FF2B5EF4-FFF2-40B4-BE49-F238E27FC236}">
                      <a16:creationId xmlns:a16="http://schemas.microsoft.com/office/drawing/2014/main" id="{286ED0B8-5A67-4188-A9AE-9B4AB8943F5E}"/>
                    </a:ext>
                  </a:extLst>
                </p:cNvPr>
                <p:cNvSpPr/>
                <p:nvPr/>
              </p:nvSpPr>
              <p:spPr>
                <a:xfrm rot="2700000">
                  <a:off x="4088880" y="5852520"/>
                  <a:ext cx="183600" cy="20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1810" h="1800199">
                      <a:moveTo>
                        <a:pt x="229620" y="140779"/>
                      </a:moveTo>
                      <a:cubicBezTo>
                        <a:pt x="334730" y="140779"/>
                        <a:pt x="422984" y="212958"/>
                        <a:pt x="445844" y="310765"/>
                      </a:cubicBezTo>
                      <a:lnTo>
                        <a:pt x="454300" y="310765"/>
                      </a:lnTo>
                      <a:lnTo>
                        <a:pt x="462757" y="310765"/>
                      </a:lnTo>
                      <a:cubicBezTo>
                        <a:pt x="485617" y="212958"/>
                        <a:pt x="573869" y="140779"/>
                        <a:pt x="678980" y="140779"/>
                      </a:cubicBezTo>
                      <a:cubicBezTo>
                        <a:pt x="784090" y="140779"/>
                        <a:pt x="872344" y="212958"/>
                        <a:pt x="895204" y="310765"/>
                      </a:cubicBezTo>
                      <a:lnTo>
                        <a:pt x="903659" y="310765"/>
                      </a:lnTo>
                      <a:lnTo>
                        <a:pt x="903660" y="310765"/>
                      </a:lnTo>
                      <a:lnTo>
                        <a:pt x="912116" y="310765"/>
                      </a:lnTo>
                      <a:cubicBezTo>
                        <a:pt x="934976" y="212958"/>
                        <a:pt x="1023228" y="140779"/>
                        <a:pt x="1128339" y="140779"/>
                      </a:cubicBezTo>
                      <a:cubicBezTo>
                        <a:pt x="1233450" y="140779"/>
                        <a:pt x="1321703" y="212958"/>
                        <a:pt x="1344563" y="310765"/>
                      </a:cubicBezTo>
                      <a:lnTo>
                        <a:pt x="1353019" y="310765"/>
                      </a:lnTo>
                      <a:lnTo>
                        <a:pt x="1361476" y="310765"/>
                      </a:lnTo>
                      <a:cubicBezTo>
                        <a:pt x="1384336" y="212958"/>
                        <a:pt x="1472588" y="140779"/>
                        <a:pt x="1577699" y="140779"/>
                      </a:cubicBezTo>
                      <a:cubicBezTo>
                        <a:pt x="1680932" y="140779"/>
                        <a:pt x="1767904" y="210402"/>
                        <a:pt x="1791810" y="305762"/>
                      </a:cubicBezTo>
                      <a:lnTo>
                        <a:pt x="901188" y="1800199"/>
                      </a:lnTo>
                      <a:lnTo>
                        <a:pt x="13460" y="310615"/>
                      </a:lnTo>
                      <a:cubicBezTo>
                        <a:pt x="36351" y="212881"/>
                        <a:pt x="124565" y="140779"/>
                        <a:pt x="229620" y="140779"/>
                      </a:cubicBezTo>
                      <a:close/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4940" y="0"/>
                      </a:lnTo>
                      <a:lnTo>
                        <a:pt x="4940" y="296318"/>
                      </a:lnTo>
                      <a:lnTo>
                        <a:pt x="1012" y="289727"/>
                      </a:lnTo>
                      <a:lnTo>
                        <a:pt x="1" y="289727"/>
                      </a:lnTo>
                      <a:lnTo>
                        <a:pt x="0" y="289727"/>
                      </a:lnTo>
                      <a:lnTo>
                        <a:pt x="0" y="288030"/>
                      </a:lnTo>
                      <a:close/>
                    </a:path>
                  </a:pathLst>
                </a:custGeom>
                <a:gradFill rotWithShape="0">
                  <a:gsLst>
                    <a:gs pos="15000">
                      <a:srgbClr val="385623"/>
                    </a:gs>
                    <a:gs pos="100000">
                      <a:srgbClr val="A9D18E"/>
                    </a:gs>
                  </a:gsLst>
                  <a:lin ang="108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</p:grpSp>
          <p:grpSp>
            <p:nvGrpSpPr>
              <p:cNvPr id="79" name="Group 7">
                <a:extLst>
                  <a:ext uri="{FF2B5EF4-FFF2-40B4-BE49-F238E27FC236}">
                    <a16:creationId xmlns:a16="http://schemas.microsoft.com/office/drawing/2014/main" id="{08FF2CA0-C7D9-4891-B91C-1CC6115E3CFC}"/>
                  </a:ext>
                </a:extLst>
              </p:cNvPr>
              <p:cNvGrpSpPr/>
              <p:nvPr/>
            </p:nvGrpSpPr>
            <p:grpSpPr>
              <a:xfrm>
                <a:off x="4403160" y="2454120"/>
                <a:ext cx="3270960" cy="3279240"/>
                <a:chOff x="4403160" y="2454120"/>
                <a:chExt cx="3270960" cy="3279240"/>
              </a:xfrm>
            </p:grpSpPr>
            <p:grpSp>
              <p:nvGrpSpPr>
                <p:cNvPr id="82" name="Group 10">
                  <a:extLst>
                    <a:ext uri="{FF2B5EF4-FFF2-40B4-BE49-F238E27FC236}">
                      <a16:creationId xmlns:a16="http://schemas.microsoft.com/office/drawing/2014/main" id="{5D602D32-103E-459A-9693-06D5B0CB99BB}"/>
                    </a:ext>
                  </a:extLst>
                </p:cNvPr>
                <p:cNvGrpSpPr/>
                <p:nvPr/>
              </p:nvGrpSpPr>
              <p:grpSpPr>
                <a:xfrm>
                  <a:off x="4403160" y="4250520"/>
                  <a:ext cx="1474200" cy="1482840"/>
                  <a:chOff x="4403160" y="4250520"/>
                  <a:chExt cx="1474200" cy="1482840"/>
                </a:xfrm>
              </p:grpSpPr>
              <p:sp>
                <p:nvSpPr>
                  <p:cNvPr id="87" name="Rectangle 2">
                    <a:extLst>
                      <a:ext uri="{FF2B5EF4-FFF2-40B4-BE49-F238E27FC236}">
                        <a16:creationId xmlns:a16="http://schemas.microsoft.com/office/drawing/2014/main" id="{9BF08706-4006-4FCB-8E33-EF2A4B2B9A9B}"/>
                      </a:ext>
                    </a:extLst>
                  </p:cNvPr>
                  <p:cNvSpPr/>
                  <p:nvPr/>
                </p:nvSpPr>
                <p:spPr>
                  <a:xfrm rot="2700000">
                    <a:off x="4816800" y="4158360"/>
                    <a:ext cx="271080" cy="12823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71061" h="4392488">
                        <a:moveTo>
                          <a:pt x="0" y="0"/>
                        </a:moveTo>
                        <a:lnTo>
                          <a:pt x="571061" y="0"/>
                        </a:lnTo>
                        <a:lnTo>
                          <a:pt x="571061" y="4392488"/>
                        </a:lnTo>
                        <a:lnTo>
                          <a:pt x="560315" y="4392488"/>
                        </a:lnTo>
                        <a:cubicBezTo>
                          <a:pt x="531263" y="4268191"/>
                          <a:pt x="419108" y="4176464"/>
                          <a:pt x="285530" y="4176464"/>
                        </a:cubicBezTo>
                        <a:cubicBezTo>
                          <a:pt x="151952" y="4176464"/>
                          <a:pt x="39798" y="4268191"/>
                          <a:pt x="10747" y="4392488"/>
                        </a:cubicBezTo>
                        <a:lnTo>
                          <a:pt x="0" y="4392488"/>
                        </a:lnTo>
                        <a:close/>
                      </a:path>
                    </a:pathLst>
                  </a:custGeom>
                  <a:solidFill>
                    <a:srgbClr val="F07D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/>
                </p:style>
              </p:sp>
              <p:sp>
                <p:nvSpPr>
                  <p:cNvPr id="88" name="Rectangle 2">
                    <a:extLst>
                      <a:ext uri="{FF2B5EF4-FFF2-40B4-BE49-F238E27FC236}">
                        <a16:creationId xmlns:a16="http://schemas.microsoft.com/office/drawing/2014/main" id="{86480D01-AC75-43BC-91F2-99D296906CF8}"/>
                      </a:ext>
                    </a:extLst>
                  </p:cNvPr>
                  <p:cNvSpPr/>
                  <p:nvPr/>
                </p:nvSpPr>
                <p:spPr>
                  <a:xfrm rot="2700000">
                    <a:off x="5009040" y="4350600"/>
                    <a:ext cx="271080" cy="12823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71061" h="4392488">
                        <a:moveTo>
                          <a:pt x="0" y="0"/>
                        </a:moveTo>
                        <a:lnTo>
                          <a:pt x="571061" y="0"/>
                        </a:lnTo>
                        <a:lnTo>
                          <a:pt x="571061" y="4392488"/>
                        </a:lnTo>
                        <a:lnTo>
                          <a:pt x="560315" y="4392488"/>
                        </a:lnTo>
                        <a:cubicBezTo>
                          <a:pt x="531263" y="4268191"/>
                          <a:pt x="419108" y="4176464"/>
                          <a:pt x="285530" y="4176464"/>
                        </a:cubicBezTo>
                        <a:cubicBezTo>
                          <a:pt x="151952" y="4176464"/>
                          <a:pt x="39798" y="4268191"/>
                          <a:pt x="10747" y="4392488"/>
                        </a:cubicBezTo>
                        <a:lnTo>
                          <a:pt x="0" y="4392488"/>
                        </a:lnTo>
                        <a:close/>
                      </a:path>
                    </a:pathLst>
                  </a:custGeom>
                  <a:solidFill>
                    <a:srgbClr val="E6175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/>
                </p:style>
              </p:sp>
              <p:sp>
                <p:nvSpPr>
                  <p:cNvPr id="89" name="Rectangle 2">
                    <a:extLst>
                      <a:ext uri="{FF2B5EF4-FFF2-40B4-BE49-F238E27FC236}">
                        <a16:creationId xmlns:a16="http://schemas.microsoft.com/office/drawing/2014/main" id="{CF0ABB44-3C08-4AF0-890C-15467E9AE74D}"/>
                      </a:ext>
                    </a:extLst>
                  </p:cNvPr>
                  <p:cNvSpPr/>
                  <p:nvPr/>
                </p:nvSpPr>
                <p:spPr>
                  <a:xfrm rot="2700000">
                    <a:off x="5192640" y="4542840"/>
                    <a:ext cx="271080" cy="12823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71061" h="4392488">
                        <a:moveTo>
                          <a:pt x="0" y="0"/>
                        </a:moveTo>
                        <a:lnTo>
                          <a:pt x="571061" y="0"/>
                        </a:lnTo>
                        <a:lnTo>
                          <a:pt x="571061" y="4392488"/>
                        </a:lnTo>
                        <a:lnTo>
                          <a:pt x="560315" y="4392488"/>
                        </a:lnTo>
                        <a:cubicBezTo>
                          <a:pt x="531263" y="4268191"/>
                          <a:pt x="419108" y="4176464"/>
                          <a:pt x="285530" y="4176464"/>
                        </a:cubicBezTo>
                        <a:cubicBezTo>
                          <a:pt x="151952" y="4176464"/>
                          <a:pt x="39798" y="4268191"/>
                          <a:pt x="10747" y="4392488"/>
                        </a:cubicBezTo>
                        <a:lnTo>
                          <a:pt x="0" y="4392488"/>
                        </a:lnTo>
                        <a:close/>
                      </a:path>
                    </a:pathLst>
                  </a:custGeom>
                  <a:solidFill>
                    <a:srgbClr val="054E9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/>
                </p:style>
              </p:sp>
            </p:grpSp>
            <p:grpSp>
              <p:nvGrpSpPr>
                <p:cNvPr id="83" name="Group 11">
                  <a:extLst>
                    <a:ext uri="{FF2B5EF4-FFF2-40B4-BE49-F238E27FC236}">
                      <a16:creationId xmlns:a16="http://schemas.microsoft.com/office/drawing/2014/main" id="{2F1E1813-D33B-423E-8F44-79E1E75975ED}"/>
                    </a:ext>
                  </a:extLst>
                </p:cNvPr>
                <p:cNvGrpSpPr/>
                <p:nvPr/>
              </p:nvGrpSpPr>
              <p:grpSpPr>
                <a:xfrm>
                  <a:off x="5302080" y="2454120"/>
                  <a:ext cx="2372040" cy="2381040"/>
                  <a:chOff x="5302080" y="2454120"/>
                  <a:chExt cx="2372040" cy="2381040"/>
                </a:xfrm>
              </p:grpSpPr>
              <p:sp>
                <p:nvSpPr>
                  <p:cNvPr id="84" name="Rectangle 12">
                    <a:extLst>
                      <a:ext uri="{FF2B5EF4-FFF2-40B4-BE49-F238E27FC236}">
                        <a16:creationId xmlns:a16="http://schemas.microsoft.com/office/drawing/2014/main" id="{40380BE9-8406-4E48-8149-40CA4C016F73}"/>
                      </a:ext>
                    </a:extLst>
                  </p:cNvPr>
                  <p:cNvSpPr/>
                  <p:nvPr/>
                </p:nvSpPr>
                <p:spPr>
                  <a:xfrm rot="2700000">
                    <a:off x="6540480" y="2560320"/>
                    <a:ext cx="271080" cy="2552400"/>
                  </a:xfrm>
                  <a:prstGeom prst="rect">
                    <a:avLst/>
                  </a:prstGeom>
                  <a:solidFill>
                    <a:srgbClr val="054E9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/>
                </p:style>
              </p:sp>
              <p:sp>
                <p:nvSpPr>
                  <p:cNvPr id="85" name="Rectangle 13">
                    <a:extLst>
                      <a:ext uri="{FF2B5EF4-FFF2-40B4-BE49-F238E27FC236}">
                        <a16:creationId xmlns:a16="http://schemas.microsoft.com/office/drawing/2014/main" id="{8947F864-4299-4A58-8A3F-6A7BFC8FBC37}"/>
                      </a:ext>
                    </a:extLst>
                  </p:cNvPr>
                  <p:cNvSpPr/>
                  <p:nvPr/>
                </p:nvSpPr>
                <p:spPr>
                  <a:xfrm rot="2700000">
                    <a:off x="6357240" y="2368440"/>
                    <a:ext cx="271080" cy="2552400"/>
                  </a:xfrm>
                  <a:prstGeom prst="rect">
                    <a:avLst/>
                  </a:prstGeom>
                  <a:solidFill>
                    <a:srgbClr val="E6175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/>
                </p:style>
              </p:sp>
              <p:sp>
                <p:nvSpPr>
                  <p:cNvPr id="86" name="Rectangle 14">
                    <a:extLst>
                      <a:ext uri="{FF2B5EF4-FFF2-40B4-BE49-F238E27FC236}">
                        <a16:creationId xmlns:a16="http://schemas.microsoft.com/office/drawing/2014/main" id="{0B67F64E-C45C-49AB-ABDE-A9A60A37EBB9}"/>
                      </a:ext>
                    </a:extLst>
                  </p:cNvPr>
                  <p:cNvSpPr/>
                  <p:nvPr/>
                </p:nvSpPr>
                <p:spPr>
                  <a:xfrm rot="2700000">
                    <a:off x="6164640" y="2175840"/>
                    <a:ext cx="271080" cy="2552400"/>
                  </a:xfrm>
                  <a:prstGeom prst="rect">
                    <a:avLst/>
                  </a:prstGeom>
                  <a:solidFill>
                    <a:srgbClr val="F07D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/>
                </p:style>
              </p:sp>
            </p:grpSp>
          </p:grpSp>
          <p:sp>
            <p:nvSpPr>
              <p:cNvPr id="80" name="Hexagon 1">
                <a:extLst>
                  <a:ext uri="{FF2B5EF4-FFF2-40B4-BE49-F238E27FC236}">
                    <a16:creationId xmlns:a16="http://schemas.microsoft.com/office/drawing/2014/main" id="{0970B585-8371-4CCE-A292-6F23B773AA30}"/>
                  </a:ext>
                </a:extLst>
              </p:cNvPr>
              <p:cNvSpPr/>
              <p:nvPr/>
            </p:nvSpPr>
            <p:spPr>
              <a:xfrm rot="13500000" flipH="1" flipV="1">
                <a:off x="6986520" y="2582640"/>
                <a:ext cx="814680" cy="317160"/>
              </a:xfrm>
              <a:custGeom>
                <a:avLst/>
                <a:gdLst/>
                <a:ahLst/>
                <a:cxnLst/>
                <a:rect l="l" t="t" r="r" b="b"/>
                <a:pathLst>
                  <a:path w="713024" h="555383">
                    <a:moveTo>
                      <a:pt x="0" y="277692"/>
                    </a:moveTo>
                    <a:lnTo>
                      <a:pt x="217427" y="0"/>
                    </a:lnTo>
                    <a:lnTo>
                      <a:pt x="486072" y="0"/>
                    </a:lnTo>
                    <a:lnTo>
                      <a:pt x="713024" y="277692"/>
                    </a:lnTo>
                    <a:lnTo>
                      <a:pt x="490834" y="553001"/>
                    </a:lnTo>
                    <a:lnTo>
                      <a:pt x="231715" y="555383"/>
                    </a:lnTo>
                    <a:lnTo>
                      <a:pt x="0" y="277692"/>
                    </a:lnTo>
                    <a:close/>
                  </a:path>
                </a:pathLst>
              </a:custGeom>
              <a:blipFill rotWithShape="0">
                <a:blip r:embed="rId5"/>
                <a:srcRect/>
                <a:tile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81" name="Oval 9">
                <a:extLst>
                  <a:ext uri="{FF2B5EF4-FFF2-40B4-BE49-F238E27FC236}">
                    <a16:creationId xmlns:a16="http://schemas.microsoft.com/office/drawing/2014/main" id="{6B5CD483-19B4-4A68-BAB0-2272E727A83F}"/>
                  </a:ext>
                </a:extLst>
              </p:cNvPr>
              <p:cNvSpPr/>
              <p:nvPr/>
            </p:nvSpPr>
            <p:spPr>
              <a:xfrm rot="2700000">
                <a:off x="7282800" y="2680560"/>
                <a:ext cx="225000" cy="12276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</p:grpSp>
      </p:grpSp>
      <p:sp>
        <p:nvSpPr>
          <p:cNvPr id="95" name="Rectangle 56">
            <a:extLst>
              <a:ext uri="{FF2B5EF4-FFF2-40B4-BE49-F238E27FC236}">
                <a16:creationId xmlns:a16="http://schemas.microsoft.com/office/drawing/2014/main" id="{F0FE5087-A91F-4D11-92CD-BD9F36C47848}"/>
              </a:ext>
            </a:extLst>
          </p:cNvPr>
          <p:cNvSpPr/>
          <p:nvPr/>
        </p:nvSpPr>
        <p:spPr>
          <a:xfrm rot="10800000">
            <a:off x="7592637" y="5443800"/>
            <a:ext cx="4087286" cy="4636191"/>
          </a:xfrm>
          <a:custGeom>
            <a:avLst/>
            <a:gdLst/>
            <a:ahLst/>
            <a:cxnLst/>
            <a:rect l="l" t="t" r="r" b="b"/>
            <a:pathLst>
              <a:path w="2484001" h="2984041">
                <a:moveTo>
                  <a:pt x="198155" y="398133"/>
                </a:moveTo>
                <a:cubicBezTo>
                  <a:pt x="251227" y="398133"/>
                  <a:pt x="294251" y="355109"/>
                  <a:pt x="294251" y="302037"/>
                </a:cubicBezTo>
                <a:cubicBezTo>
                  <a:pt x="294251" y="248965"/>
                  <a:pt x="251227" y="205941"/>
                  <a:pt x="198155" y="205941"/>
                </a:cubicBezTo>
                <a:cubicBezTo>
                  <a:pt x="145083" y="205941"/>
                  <a:pt x="102059" y="248965"/>
                  <a:pt x="102059" y="302037"/>
                </a:cubicBezTo>
                <a:cubicBezTo>
                  <a:pt x="102059" y="355109"/>
                  <a:pt x="145083" y="398133"/>
                  <a:pt x="198155" y="398133"/>
                </a:cubicBezTo>
                <a:close/>
                <a:moveTo>
                  <a:pt x="198155" y="816128"/>
                </a:moveTo>
                <a:cubicBezTo>
                  <a:pt x="251227" y="816128"/>
                  <a:pt x="294251" y="773104"/>
                  <a:pt x="294251" y="720032"/>
                </a:cubicBezTo>
                <a:cubicBezTo>
                  <a:pt x="294251" y="666960"/>
                  <a:pt x="251227" y="623936"/>
                  <a:pt x="198155" y="623936"/>
                </a:cubicBezTo>
                <a:cubicBezTo>
                  <a:pt x="145083" y="623936"/>
                  <a:pt x="102059" y="666960"/>
                  <a:pt x="102059" y="720032"/>
                </a:cubicBezTo>
                <a:cubicBezTo>
                  <a:pt x="102059" y="773104"/>
                  <a:pt x="145083" y="816128"/>
                  <a:pt x="198155" y="816128"/>
                </a:cubicBezTo>
                <a:close/>
                <a:moveTo>
                  <a:pt x="198155" y="1234123"/>
                </a:moveTo>
                <a:cubicBezTo>
                  <a:pt x="251227" y="1234123"/>
                  <a:pt x="294251" y="1191099"/>
                  <a:pt x="294251" y="1138027"/>
                </a:cubicBezTo>
                <a:cubicBezTo>
                  <a:pt x="294251" y="1084955"/>
                  <a:pt x="251227" y="1041931"/>
                  <a:pt x="198155" y="1041931"/>
                </a:cubicBezTo>
                <a:cubicBezTo>
                  <a:pt x="145083" y="1041931"/>
                  <a:pt x="102059" y="1084955"/>
                  <a:pt x="102059" y="1138027"/>
                </a:cubicBezTo>
                <a:cubicBezTo>
                  <a:pt x="102059" y="1191099"/>
                  <a:pt x="145083" y="1234123"/>
                  <a:pt x="198155" y="1234123"/>
                </a:cubicBezTo>
                <a:close/>
                <a:moveTo>
                  <a:pt x="198155" y="1652118"/>
                </a:moveTo>
                <a:cubicBezTo>
                  <a:pt x="251227" y="1652118"/>
                  <a:pt x="294251" y="1609094"/>
                  <a:pt x="294251" y="1556022"/>
                </a:cubicBezTo>
                <a:cubicBezTo>
                  <a:pt x="294251" y="1502950"/>
                  <a:pt x="251227" y="1459926"/>
                  <a:pt x="198155" y="1459926"/>
                </a:cubicBezTo>
                <a:cubicBezTo>
                  <a:pt x="145083" y="1459926"/>
                  <a:pt x="102059" y="1502950"/>
                  <a:pt x="102059" y="1556022"/>
                </a:cubicBezTo>
                <a:cubicBezTo>
                  <a:pt x="102059" y="1609094"/>
                  <a:pt x="145083" y="1652118"/>
                  <a:pt x="198155" y="1652118"/>
                </a:cubicBezTo>
                <a:close/>
                <a:moveTo>
                  <a:pt x="198155" y="2070113"/>
                </a:moveTo>
                <a:cubicBezTo>
                  <a:pt x="251227" y="2070113"/>
                  <a:pt x="294251" y="2027089"/>
                  <a:pt x="294251" y="1974017"/>
                </a:cubicBezTo>
                <a:cubicBezTo>
                  <a:pt x="294251" y="1920945"/>
                  <a:pt x="251227" y="1877921"/>
                  <a:pt x="198155" y="1877921"/>
                </a:cubicBezTo>
                <a:cubicBezTo>
                  <a:pt x="145083" y="1877921"/>
                  <a:pt x="102059" y="1920945"/>
                  <a:pt x="102059" y="1974017"/>
                </a:cubicBezTo>
                <a:cubicBezTo>
                  <a:pt x="102059" y="2027089"/>
                  <a:pt x="145083" y="2070113"/>
                  <a:pt x="198155" y="2070113"/>
                </a:cubicBezTo>
                <a:close/>
                <a:moveTo>
                  <a:pt x="198155" y="2488108"/>
                </a:moveTo>
                <a:cubicBezTo>
                  <a:pt x="251227" y="2488108"/>
                  <a:pt x="294251" y="2445084"/>
                  <a:pt x="294251" y="2392012"/>
                </a:cubicBezTo>
                <a:cubicBezTo>
                  <a:pt x="294251" y="2338940"/>
                  <a:pt x="251227" y="2295916"/>
                  <a:pt x="198155" y="2295916"/>
                </a:cubicBezTo>
                <a:cubicBezTo>
                  <a:pt x="145083" y="2295916"/>
                  <a:pt x="102059" y="2338940"/>
                  <a:pt x="102059" y="2392012"/>
                </a:cubicBezTo>
                <a:cubicBezTo>
                  <a:pt x="102059" y="2445084"/>
                  <a:pt x="145083" y="2488108"/>
                  <a:pt x="198155" y="2488108"/>
                </a:cubicBezTo>
                <a:close/>
                <a:moveTo>
                  <a:pt x="0" y="2984041"/>
                </a:moveTo>
                <a:lnTo>
                  <a:pt x="0" y="0"/>
                </a:lnTo>
                <a:lnTo>
                  <a:pt x="2484001" y="0"/>
                </a:lnTo>
                <a:lnTo>
                  <a:pt x="2484001" y="500040"/>
                </a:lnTo>
                <a:close/>
              </a:path>
            </a:pathLst>
          </a:custGeom>
          <a:solidFill>
            <a:srgbClr val="054E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6" name="Rectangle 56">
            <a:extLst>
              <a:ext uri="{FF2B5EF4-FFF2-40B4-BE49-F238E27FC236}">
                <a16:creationId xmlns:a16="http://schemas.microsoft.com/office/drawing/2014/main" id="{BD09B6E4-0376-4688-863C-184C89662974}"/>
              </a:ext>
            </a:extLst>
          </p:cNvPr>
          <p:cNvSpPr/>
          <p:nvPr/>
        </p:nvSpPr>
        <p:spPr>
          <a:xfrm>
            <a:off x="7424076" y="3383257"/>
            <a:ext cx="3079949" cy="3732351"/>
          </a:xfrm>
          <a:custGeom>
            <a:avLst/>
            <a:gdLst/>
            <a:ahLst/>
            <a:cxnLst/>
            <a:rect l="l" t="t" r="r" b="b"/>
            <a:pathLst>
              <a:path w="2484001" h="3216063">
                <a:moveTo>
                  <a:pt x="0" y="0"/>
                </a:moveTo>
                <a:lnTo>
                  <a:pt x="2484001" y="0"/>
                </a:lnTo>
                <a:lnTo>
                  <a:pt x="2484001" y="232022"/>
                </a:lnTo>
                <a:lnTo>
                  <a:pt x="2484001" y="500040"/>
                </a:lnTo>
                <a:lnTo>
                  <a:pt x="2484001" y="732062"/>
                </a:lnTo>
                <a:lnTo>
                  <a:pt x="0" y="3216063"/>
                </a:lnTo>
                <a:lnTo>
                  <a:pt x="0" y="2984041"/>
                </a:lnTo>
                <a:lnTo>
                  <a:pt x="0" y="23202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8" name="Rectangle 56">
            <a:extLst>
              <a:ext uri="{FF2B5EF4-FFF2-40B4-BE49-F238E27FC236}">
                <a16:creationId xmlns:a16="http://schemas.microsoft.com/office/drawing/2014/main" id="{47BD477E-ECCD-4A23-B96A-A13161EA097E}"/>
              </a:ext>
            </a:extLst>
          </p:cNvPr>
          <p:cNvSpPr/>
          <p:nvPr/>
        </p:nvSpPr>
        <p:spPr>
          <a:xfrm rot="10800000">
            <a:off x="7844852" y="6380965"/>
            <a:ext cx="3259120" cy="3500928"/>
          </a:xfrm>
          <a:custGeom>
            <a:avLst/>
            <a:gdLst/>
            <a:ahLst/>
            <a:cxnLst/>
            <a:rect l="l" t="t" r="r" b="b"/>
            <a:pathLst>
              <a:path w="2484001" h="2984041">
                <a:moveTo>
                  <a:pt x="0" y="0"/>
                </a:moveTo>
                <a:lnTo>
                  <a:pt x="2484001" y="0"/>
                </a:lnTo>
                <a:lnTo>
                  <a:pt x="2484001" y="500040"/>
                </a:lnTo>
                <a:lnTo>
                  <a:pt x="0" y="298404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855CEF-DA24-4F74-86FF-1A428D04FD9E}"/>
              </a:ext>
            </a:extLst>
          </p:cNvPr>
          <p:cNvSpPr txBox="1"/>
          <p:nvPr/>
        </p:nvSpPr>
        <p:spPr>
          <a:xfrm>
            <a:off x="13620344" y="3287856"/>
            <a:ext cx="40367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rgbClr val="E6175A"/>
                </a:solidFill>
                <a:latin typeface="Proxima Nova" panose="02000506030000020004" pitchFamily="50" charset="0"/>
              </a:rPr>
              <a:t>Основное общее образование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6235D6-0414-451F-9B93-6812658793ED}"/>
              </a:ext>
            </a:extLst>
          </p:cNvPr>
          <p:cNvSpPr txBox="1"/>
          <p:nvPr/>
        </p:nvSpPr>
        <p:spPr>
          <a:xfrm>
            <a:off x="13755932" y="4479812"/>
            <a:ext cx="4036715" cy="2802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000" dirty="0">
                <a:latin typeface="Proxima Nova Rg" panose="02000506030000020004" pitchFamily="2" charset="0"/>
              </a:rPr>
              <a:t>Математика</a:t>
            </a:r>
          </a:p>
          <a:p>
            <a:pPr>
              <a:lnSpc>
                <a:spcPct val="150000"/>
              </a:lnSpc>
            </a:pPr>
            <a:r>
              <a:rPr lang="ru-RU" sz="3000" dirty="0">
                <a:latin typeface="Proxima Nova Rg" panose="02000506030000020004" pitchFamily="2" charset="0"/>
              </a:rPr>
              <a:t>Информатика</a:t>
            </a:r>
          </a:p>
          <a:p>
            <a:pPr>
              <a:lnSpc>
                <a:spcPct val="150000"/>
              </a:lnSpc>
            </a:pPr>
            <a:r>
              <a:rPr lang="ru-RU" sz="3000" dirty="0">
                <a:latin typeface="Proxima Nova Rg" panose="02000506030000020004" pitchFamily="2" charset="0"/>
              </a:rPr>
              <a:t>Обществознание</a:t>
            </a:r>
          </a:p>
          <a:p>
            <a:pPr>
              <a:lnSpc>
                <a:spcPct val="150000"/>
              </a:lnSpc>
            </a:pPr>
            <a:r>
              <a:rPr lang="ru-RU" sz="3000" dirty="0">
                <a:latin typeface="Proxima Nova Rg" panose="02000506030000020004" pitchFamily="2" charset="0"/>
              </a:rPr>
              <a:t>География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6F14EFC1-B721-42CD-BB04-309DA9B7CAB2}"/>
              </a:ext>
            </a:extLst>
          </p:cNvPr>
          <p:cNvSpPr txBox="1"/>
          <p:nvPr/>
        </p:nvSpPr>
        <p:spPr>
          <a:xfrm>
            <a:off x="1315154" y="3212586"/>
            <a:ext cx="44662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rgbClr val="E6175A"/>
                </a:solidFill>
                <a:latin typeface="Proxima Nova" panose="02000506030000020004" pitchFamily="50" charset="0"/>
              </a:rPr>
              <a:t>Начальное общее образование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5ED3F4EA-244E-422F-AB90-4BB027FD9D7A}"/>
              </a:ext>
            </a:extLst>
          </p:cNvPr>
          <p:cNvSpPr txBox="1"/>
          <p:nvPr/>
        </p:nvSpPr>
        <p:spPr>
          <a:xfrm>
            <a:off x="1311352" y="4211224"/>
            <a:ext cx="4036715" cy="1417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000" dirty="0">
                <a:latin typeface="Proxima Nova Rg" panose="02000506030000020004" pitchFamily="2" charset="0"/>
              </a:rPr>
              <a:t>Окружающий мир</a:t>
            </a:r>
          </a:p>
          <a:p>
            <a:pPr>
              <a:lnSpc>
                <a:spcPct val="150000"/>
              </a:lnSpc>
            </a:pPr>
            <a:r>
              <a:rPr lang="ru-RU" sz="3000" dirty="0">
                <a:latin typeface="Proxima Nova Rg" panose="02000506030000020004" pitchFamily="2" charset="0"/>
              </a:rPr>
              <a:t>Математика</a:t>
            </a:r>
          </a:p>
        </p:txBody>
      </p:sp>
    </p:spTree>
    <p:extLst>
      <p:ext uri="{BB962C8B-B14F-4D97-AF65-F5344CB8AC3E}">
        <p14:creationId xmlns:p14="http://schemas.microsoft.com/office/powerpoint/2010/main" val="29958626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/>
          <p:nvPr/>
        </p:nvSpPr>
        <p:spPr>
          <a:xfrm>
            <a:off x="929869" y="1275801"/>
            <a:ext cx="17852803" cy="75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4000" strike="noStrike" spc="-1" dirty="0">
                <a:solidFill>
                  <a:schemeClr val="tx1"/>
                </a:solidFill>
                <a:latin typeface="Proxima Nova" panose="02000506030000020004" pitchFamily="50" charset="0"/>
                <a:ea typeface="DejaVu Sans"/>
              </a:rPr>
              <a:t>Начальное общее образование</a:t>
            </a:r>
            <a:endParaRPr lang="ru-RU" sz="4000" strike="noStrike" spc="-1" dirty="0">
              <a:solidFill>
                <a:schemeClr val="tx1"/>
              </a:solidFill>
              <a:latin typeface="Proxima Nova" panose="02000506030000020004" pitchFamily="50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D09FB9C-430D-40BC-9357-CC2C377BDA6B}"/>
              </a:ext>
            </a:extLst>
          </p:cNvPr>
          <p:cNvSpPr txBox="1"/>
          <p:nvPr/>
        </p:nvSpPr>
        <p:spPr>
          <a:xfrm>
            <a:off x="691871" y="2754265"/>
            <a:ext cx="17852803" cy="68531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2800" b="0" strike="noStrike" spc="-1" dirty="0">
                <a:solidFill>
                  <a:srgbClr val="000000"/>
                </a:solidFill>
                <a:latin typeface="Proxima Nova Rg" panose="02000506030000020004" pitchFamily="2" charset="0"/>
              </a:rPr>
              <a:t>43.4. Предметные результаты по учебному предмету </a:t>
            </a:r>
            <a:r>
              <a:rPr lang="ru-RU" sz="2800" strike="noStrike" spc="-1" dirty="0">
                <a:solidFill>
                  <a:srgbClr val="F07D00"/>
                </a:solidFill>
                <a:latin typeface="Proxima Nova" panose="02000506030000020004" pitchFamily="50" charset="0"/>
              </a:rPr>
              <a:t>"Математика" </a:t>
            </a:r>
            <a:r>
              <a:rPr lang="ru-RU" sz="2800" strike="noStrike" spc="-1" dirty="0">
                <a:solidFill>
                  <a:srgbClr val="000000"/>
                </a:solidFill>
                <a:latin typeface="Proxima Nova Rg" panose="02000506030000020004" pitchFamily="2" charset="0"/>
              </a:rPr>
              <a:t>предметной области "Математика и информатика" должны обеспечивать:</a:t>
            </a:r>
            <a:endParaRPr lang="ru-RU" sz="2800" strike="noStrike" spc="-1" dirty="0">
              <a:latin typeface="Proxima Nova Rg" panose="02000506030000020004" pitchFamily="2" charset="0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2800" strike="noStrike" spc="-1" dirty="0">
                <a:solidFill>
                  <a:srgbClr val="F07D00"/>
                </a:solidFill>
                <a:latin typeface="Proxima Nova" panose="02000506030000020004" pitchFamily="50" charset="0"/>
              </a:rPr>
              <a:t>7) использование начальных математических знаний при решении учебных и практических задач </a:t>
            </a:r>
            <a:r>
              <a:rPr lang="ru-RU" sz="2800" strike="noStrike" spc="-1" dirty="0">
                <a:solidFill>
                  <a:srgbClr val="000000"/>
                </a:solidFill>
                <a:latin typeface="Proxima Nova Rg" panose="02000506030000020004" pitchFamily="2" charset="0"/>
              </a:rPr>
              <a:t>и в повседневных ситуациях для описания и объяснения окружающих предметов, процессов и явлений, оценки их количественных и пространственных отношений, </a:t>
            </a:r>
            <a:r>
              <a:rPr lang="ru-RU" sz="2800" strike="noStrike" spc="-1" dirty="0">
                <a:solidFill>
                  <a:srgbClr val="F07D00"/>
                </a:solidFill>
                <a:latin typeface="Proxima Nova" panose="02000506030000020004" pitchFamily="50" charset="0"/>
              </a:rPr>
              <a:t>в том числе в сфере личных и семейных финансов.</a:t>
            </a:r>
          </a:p>
          <a:p>
            <a:pPr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2800" strike="noStrike" spc="-1" dirty="0">
                <a:solidFill>
                  <a:srgbClr val="000000"/>
                </a:solidFill>
                <a:latin typeface="Proxima Nova Rg" panose="02000506030000020004" pitchFamily="2" charset="0"/>
              </a:rPr>
              <a:t>43.5. Предметные результаты по учебному предмету </a:t>
            </a:r>
            <a:r>
              <a:rPr lang="ru-RU" sz="2800" strike="noStrike" spc="-1" dirty="0">
                <a:solidFill>
                  <a:srgbClr val="F07D00"/>
                </a:solidFill>
                <a:latin typeface="Proxima Nova" panose="02000506030000020004" pitchFamily="50" charset="0"/>
              </a:rPr>
              <a:t>"Окружающий мир" </a:t>
            </a:r>
            <a:r>
              <a:rPr lang="ru-RU" sz="2800" b="0" strike="noStrike" spc="-1" dirty="0">
                <a:solidFill>
                  <a:srgbClr val="000000"/>
                </a:solidFill>
                <a:latin typeface="Proxima Nova Rg" panose="02000506030000020004" pitchFamily="2" charset="0"/>
              </a:rPr>
              <a:t>предметной области "Обществознание и естествознание (окружающий мир)" должны обеспечивать:</a:t>
            </a:r>
            <a:endParaRPr lang="ru-RU" sz="2800" b="0" strike="noStrike" spc="-1" dirty="0">
              <a:latin typeface="Proxima Nova Rg" panose="02000506030000020004" pitchFamily="2" charset="0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2800" b="0" strike="noStrike" spc="-1" dirty="0">
                <a:solidFill>
                  <a:srgbClr val="000000"/>
                </a:solidFill>
                <a:latin typeface="Proxima Nova Rg" panose="02000506030000020004" pitchFamily="2" charset="0"/>
              </a:rPr>
              <a:t>2) первоначальные представления о природных и социальных объектах как компонентах единого мира, о многообразии объектов и явлений природы; связи мира живой и неживой природы; </a:t>
            </a:r>
            <a:r>
              <a:rPr lang="ru-RU" sz="2800" strike="noStrike" spc="-1" dirty="0">
                <a:solidFill>
                  <a:srgbClr val="F07D00"/>
                </a:solidFill>
                <a:latin typeface="Proxima Nova" panose="02000506030000020004" pitchFamily="50" charset="0"/>
              </a:rPr>
              <a:t>сформированность основ рационального поведения и обоснованного принятия решений;</a:t>
            </a:r>
          </a:p>
          <a:p>
            <a:pPr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2800" strike="noStrike" spc="-1" dirty="0">
                <a:solidFill>
                  <a:srgbClr val="F07D00"/>
                </a:solidFill>
                <a:latin typeface="Proxima Nova" panose="02000506030000020004" pitchFamily="50" charset="0"/>
              </a:rPr>
              <a:t>9) формирование навыков здорового и безопасного образа жизни </a:t>
            </a:r>
            <a:r>
              <a:rPr lang="ru-RU" sz="2800" strike="noStrike" spc="-1" dirty="0">
                <a:solidFill>
                  <a:srgbClr val="000000"/>
                </a:solidFill>
                <a:latin typeface="Proxima Nova Rg" panose="02000506030000020004" pitchFamily="2" charset="0"/>
              </a:rPr>
              <a:t>на основе выполнения правил безопасного поведения в окружающей среде, </a:t>
            </a:r>
            <a:r>
              <a:rPr lang="ru-RU" sz="2800" strike="noStrike" spc="-1" dirty="0">
                <a:solidFill>
                  <a:srgbClr val="F07D00"/>
                </a:solidFill>
                <a:latin typeface="Proxima Nova" panose="02000506030000020004" pitchFamily="50" charset="0"/>
              </a:rPr>
              <a:t>в том числе знаний о небезопасности разглашения личной и финансовой информации при общении с людьми вне семьи, в сети Интернет и опыта соблюдения правил безопасного поведения при использовании личных финансов;</a:t>
            </a:r>
          </a:p>
          <a:p>
            <a:endParaRPr lang="ru-RU" sz="2800" dirty="0">
              <a:solidFill>
                <a:schemeClr val="tx1"/>
              </a:solidFill>
              <a:latin typeface="Proxima Nova Rg" panose="02000506030000020004" pitchFamily="2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05A9D57-AC79-4F29-93DA-8B7251E47870}"/>
              </a:ext>
            </a:extLst>
          </p:cNvPr>
          <p:cNvSpPr/>
          <p:nvPr/>
        </p:nvSpPr>
        <p:spPr>
          <a:xfrm>
            <a:off x="18544674" y="10090484"/>
            <a:ext cx="427539" cy="385011"/>
          </a:xfrm>
          <a:prstGeom prst="rect">
            <a:avLst/>
          </a:prstGeom>
          <a:solidFill>
            <a:srgbClr val="26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Google Shape;107;p3"/>
          <p:cNvSpPr txBox="1">
            <a:spLocks noGrp="1"/>
          </p:cNvSpPr>
          <p:nvPr>
            <p:ph type="sldNum" idx="4294967295"/>
          </p:nvPr>
        </p:nvSpPr>
        <p:spPr>
          <a:xfrm>
            <a:off x="18127776" y="10090484"/>
            <a:ext cx="773113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Proxima Nova Rg" panose="02000506030000020004" pitchFamily="2" charset="0"/>
              </a:rPr>
              <a:t>2</a:t>
            </a:r>
            <a:endParaRPr b="1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246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/>
          <p:nvPr/>
        </p:nvSpPr>
        <p:spPr>
          <a:xfrm>
            <a:off x="929869" y="1275801"/>
            <a:ext cx="17852803" cy="75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4000" spc="-1" dirty="0">
                <a:solidFill>
                  <a:schemeClr val="tx1"/>
                </a:solidFill>
                <a:latin typeface="Proxima Nova" panose="02000506030000020004" pitchFamily="50" charset="0"/>
              </a:rPr>
              <a:t>«Математика»</a:t>
            </a:r>
            <a:endParaRPr lang="ru-RU" sz="4000" strike="noStrike" spc="-1" dirty="0">
              <a:solidFill>
                <a:schemeClr val="tx1"/>
              </a:solidFill>
              <a:latin typeface="Proxima Nova" panose="02000506030000020004" pitchFamily="50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05A9D57-AC79-4F29-93DA-8B7251E47870}"/>
              </a:ext>
            </a:extLst>
          </p:cNvPr>
          <p:cNvSpPr/>
          <p:nvPr/>
        </p:nvSpPr>
        <p:spPr>
          <a:xfrm>
            <a:off x="18544674" y="10090484"/>
            <a:ext cx="427539" cy="385011"/>
          </a:xfrm>
          <a:prstGeom prst="rect">
            <a:avLst/>
          </a:prstGeom>
          <a:solidFill>
            <a:srgbClr val="26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Google Shape;107;p3"/>
          <p:cNvSpPr txBox="1">
            <a:spLocks noGrp="1"/>
          </p:cNvSpPr>
          <p:nvPr>
            <p:ph type="sldNum" idx="4294967295"/>
          </p:nvPr>
        </p:nvSpPr>
        <p:spPr>
          <a:xfrm>
            <a:off x="18127776" y="10090484"/>
            <a:ext cx="773113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Proxima Nova Rg" panose="02000506030000020004" pitchFamily="2" charset="0"/>
              </a:rPr>
              <a:t>9</a:t>
            </a:r>
            <a:endParaRPr b="1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  <p:graphicFrame>
        <p:nvGraphicFramePr>
          <p:cNvPr id="8" name="Таблица 14">
            <a:extLst>
              <a:ext uri="{FF2B5EF4-FFF2-40B4-BE49-F238E27FC236}">
                <a16:creationId xmlns:a16="http://schemas.microsoft.com/office/drawing/2014/main" id="{D80C8710-4A11-47FF-BC56-8E940BAE57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44640376"/>
              </p:ext>
            </p:extLst>
          </p:nvPr>
        </p:nvGraphicFramePr>
        <p:xfrm>
          <a:off x="929868" y="2412972"/>
          <a:ext cx="17197907" cy="7809156"/>
        </p:xfrm>
        <a:graphic>
          <a:graphicData uri="http://schemas.openxmlformats.org/drawingml/2006/table">
            <a:tbl>
              <a:tblPr/>
              <a:tblGrid>
                <a:gridCol w="1666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119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548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645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53772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3000" b="0" strike="noStrike" spc="-1" dirty="0">
                          <a:solidFill>
                            <a:srgbClr val="E6175A"/>
                          </a:solidFill>
                          <a:latin typeface="Proxima Nova" panose="02000506030000020004" pitchFamily="50" charset="0"/>
                        </a:rPr>
                        <a:t>Примерная рабочая программа (ИСРО РАО)</a:t>
                      </a:r>
                    </a:p>
                  </a:txBody>
                  <a:tcPr anchor="ctr">
                    <a:lnL w="12240">
                      <a:solidFill>
                        <a:srgbClr val="4472C4"/>
                      </a:solidFill>
                    </a:lnL>
                    <a:lnR w="12240">
                      <a:solidFill>
                        <a:srgbClr val="4472C4"/>
                      </a:solidFill>
                    </a:lnR>
                    <a:lnT w="12240">
                      <a:solidFill>
                        <a:srgbClr val="4472C4"/>
                      </a:solidFill>
                    </a:lnT>
                    <a:lnB w="25200">
                      <a:solidFill>
                        <a:srgbClr val="4472C4"/>
                      </a:solidFill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2600" b="0" strike="noStrike" spc="-1" dirty="0">
                          <a:solidFill>
                            <a:srgbClr val="E6175A"/>
                          </a:solidFill>
                          <a:latin typeface="Proxima Nova" panose="02000506030000020004" pitchFamily="50" charset="0"/>
                        </a:rPr>
                        <a:t>Можно добавить в учебную программу в целях обеспечения достижения предметных результатов, заявленных в ФГОС </a:t>
                      </a:r>
                    </a:p>
                  </a:txBody>
                  <a:tcPr>
                    <a:lnL w="12240">
                      <a:solidFill>
                        <a:srgbClr val="4472C4"/>
                      </a:solidFill>
                    </a:lnL>
                    <a:lnR w="12240">
                      <a:solidFill>
                        <a:srgbClr val="4472C4"/>
                      </a:solidFill>
                    </a:lnR>
                    <a:lnT w="12240">
                      <a:solidFill>
                        <a:srgbClr val="4472C4"/>
                      </a:solidFill>
                    </a:lnT>
                    <a:lnB w="25200">
                      <a:solidFill>
                        <a:srgbClr val="4472C4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4893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0" strike="noStrike" spc="-1" dirty="0">
                          <a:solidFill>
                            <a:srgbClr val="E6175A"/>
                          </a:solidFill>
                          <a:latin typeface="Proxima Nova" panose="02000506030000020004" pitchFamily="50" charset="0"/>
                        </a:rPr>
                        <a:t>3 КЛАСС</a:t>
                      </a:r>
                    </a:p>
                  </a:txBody>
                  <a:tcPr anchor="ctr">
                    <a:lnL w="12240">
                      <a:solidFill>
                        <a:srgbClr val="4472C4"/>
                      </a:solidFill>
                    </a:lnL>
                    <a:lnR w="12240">
                      <a:solidFill>
                        <a:srgbClr val="4472C4"/>
                      </a:solidFill>
                    </a:lnR>
                    <a:lnT w="252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4472C4"/>
                      </a:solidFill>
                    </a:lnB>
                    <a:solidFill>
                      <a:srgbClr val="4472C4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2400" b="1" strike="noStrike" spc="-1" dirty="0">
                          <a:solidFill>
                            <a:srgbClr val="E6175A"/>
                          </a:solidFill>
                          <a:latin typeface="Proxima Nova" panose="02000506030000020004" pitchFamily="50" charset="0"/>
                        </a:rPr>
                        <a:t>3-4 КЛАСС</a:t>
                      </a:r>
                      <a:endParaRPr lang="ru-RU" sz="2400" b="0" strike="noStrike" spc="-1" dirty="0">
                        <a:solidFill>
                          <a:srgbClr val="E6175A"/>
                        </a:solidFill>
                        <a:latin typeface="Proxima Nova" panose="02000506030000020004" pitchFamily="50" charset="0"/>
                      </a:endParaRPr>
                    </a:p>
                  </a:txBody>
                  <a:tcPr anchor="ctr">
                    <a:lnL w="12240">
                      <a:solidFill>
                        <a:srgbClr val="4472C4"/>
                      </a:solidFill>
                    </a:lnL>
                    <a:lnR w="12240">
                      <a:solidFill>
                        <a:srgbClr val="4472C4"/>
                      </a:solidFill>
                    </a:lnR>
                    <a:lnT w="252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4472C4"/>
                      </a:solidFill>
                    </a:lnB>
                    <a:solidFill>
                      <a:srgbClr val="4472C4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335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800" b="0" strike="noStrike" spc="-1" dirty="0">
                          <a:solidFill>
                            <a:srgbClr val="000000"/>
                          </a:solidFill>
                          <a:latin typeface="Proxima Nova" panose="02000506030000020004" pitchFamily="50" charset="0"/>
                        </a:rPr>
                        <a:t>Тема раздела</a:t>
                      </a:r>
                      <a:endParaRPr lang="ru-RU" sz="1800" b="0" strike="noStrike" spc="-1" dirty="0">
                        <a:latin typeface="Proxima Nova" panose="02000506030000020004" pitchFamily="50" charset="0"/>
                      </a:endParaRPr>
                    </a:p>
                  </a:txBody>
                  <a:tcPr anchor="ctr">
                    <a:lnL w="12240">
                      <a:solidFill>
                        <a:srgbClr val="4472C4"/>
                      </a:solidFill>
                    </a:lnL>
                    <a:lnR w="12240">
                      <a:solidFill>
                        <a:srgbClr val="4472C4"/>
                      </a:solidFill>
                    </a:lnR>
                    <a:lnT w="12240">
                      <a:solidFill>
                        <a:srgbClr val="4472C4"/>
                      </a:solidFill>
                    </a:lnT>
                    <a:lnB w="12240">
                      <a:solidFill>
                        <a:srgbClr val="4472C4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800" b="0" strike="noStrike" spc="-1" dirty="0">
                          <a:solidFill>
                            <a:srgbClr val="000000"/>
                          </a:solidFill>
                          <a:latin typeface="Proxima Nova" panose="02000506030000020004" pitchFamily="50" charset="0"/>
                        </a:rPr>
                        <a:t>Программное содержание</a:t>
                      </a:r>
                      <a:endParaRPr lang="ru-RU" sz="1800" b="0" strike="noStrike" spc="-1" dirty="0">
                        <a:latin typeface="Proxima Nova" panose="02000506030000020004" pitchFamily="50" charset="0"/>
                      </a:endParaRPr>
                    </a:p>
                  </a:txBody>
                  <a:tcPr anchor="ctr">
                    <a:lnL w="12240">
                      <a:solidFill>
                        <a:srgbClr val="4472C4"/>
                      </a:solidFill>
                    </a:lnL>
                    <a:lnR w="12240">
                      <a:solidFill>
                        <a:srgbClr val="4472C4"/>
                      </a:solidFill>
                    </a:lnR>
                    <a:lnT w="12240">
                      <a:solidFill>
                        <a:srgbClr val="4472C4"/>
                      </a:solidFill>
                    </a:lnT>
                    <a:lnB w="12240">
                      <a:solidFill>
                        <a:srgbClr val="4472C4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800" b="0" strike="noStrike" spc="-1" dirty="0">
                          <a:solidFill>
                            <a:srgbClr val="000000"/>
                          </a:solidFill>
                          <a:latin typeface="Proxima Nova" panose="02000506030000020004" pitchFamily="50" charset="0"/>
                        </a:rPr>
                        <a:t>Предметные результаты </a:t>
                      </a:r>
                      <a:endParaRPr lang="ru-RU" sz="1800" b="0" strike="noStrike" spc="-1" dirty="0">
                        <a:latin typeface="Proxima Nova" panose="02000506030000020004" pitchFamily="50" charset="0"/>
                      </a:endParaRPr>
                    </a:p>
                  </a:txBody>
                  <a:tcPr anchor="ctr">
                    <a:lnL w="12240">
                      <a:solidFill>
                        <a:srgbClr val="4472C4"/>
                      </a:solidFill>
                    </a:lnL>
                    <a:lnR w="12240">
                      <a:solidFill>
                        <a:srgbClr val="4472C4"/>
                      </a:solidFill>
                    </a:lnR>
                    <a:lnT w="12240">
                      <a:solidFill>
                        <a:srgbClr val="4472C4"/>
                      </a:solidFill>
                    </a:lnT>
                    <a:lnB w="12240">
                      <a:solidFill>
                        <a:srgbClr val="4472C4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800" b="0" strike="noStrike" spc="-1" dirty="0">
                          <a:solidFill>
                            <a:srgbClr val="000000"/>
                          </a:solidFill>
                          <a:latin typeface="Proxima Nova" panose="02000506030000020004" pitchFamily="50" charset="0"/>
                        </a:rPr>
                        <a:t>Темы для достижения следующих предметных результатов </a:t>
                      </a:r>
                      <a:endParaRPr lang="ru-RU" sz="1800" b="0" strike="noStrike" spc="-1" dirty="0">
                        <a:latin typeface="Proxima Nova" panose="02000506030000020004" pitchFamily="50" charset="0"/>
                      </a:endParaRPr>
                    </a:p>
                  </a:txBody>
                  <a:tcPr anchor="ctr">
                    <a:lnL w="12240">
                      <a:solidFill>
                        <a:srgbClr val="4472C4"/>
                      </a:solidFill>
                    </a:lnL>
                    <a:lnR w="12240">
                      <a:solidFill>
                        <a:srgbClr val="4472C4"/>
                      </a:solidFill>
                    </a:lnR>
                    <a:lnT w="12240">
                      <a:solidFill>
                        <a:srgbClr val="4472C4"/>
                      </a:solidFill>
                    </a:lnT>
                    <a:lnB w="12240">
                      <a:solidFill>
                        <a:srgbClr val="4472C4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4873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800" b="0" strike="noStrike" spc="-1" dirty="0">
                          <a:solidFill>
                            <a:srgbClr val="000000"/>
                          </a:solidFill>
                          <a:latin typeface="Proxima Nova" panose="02000506030000020004" pitchFamily="50" charset="0"/>
                        </a:rPr>
                        <a:t>Величины </a:t>
                      </a:r>
                      <a:endParaRPr lang="ru-RU" sz="1800" b="0" strike="noStrike" spc="-1" dirty="0">
                        <a:latin typeface="Proxima Nova" panose="02000506030000020004" pitchFamily="50" charset="0"/>
                      </a:endParaRPr>
                    </a:p>
                  </a:txBody>
                  <a:tcPr anchor="ctr">
                    <a:lnL w="12240">
                      <a:solidFill>
                        <a:srgbClr val="4472C4"/>
                      </a:solidFill>
                    </a:lnL>
                    <a:lnR w="12240">
                      <a:solidFill>
                        <a:srgbClr val="4472C4"/>
                      </a:solidFill>
                    </a:lnR>
                    <a:lnT w="12240">
                      <a:solidFill>
                        <a:srgbClr val="4472C4"/>
                      </a:solidFill>
                    </a:lnT>
                    <a:lnB w="12240">
                      <a:solidFill>
                        <a:srgbClr val="4472C4"/>
                      </a:solidFill>
                    </a:lnB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strike="noStrike" spc="-1" dirty="0">
                          <a:solidFill>
                            <a:srgbClr val="000000"/>
                          </a:solidFill>
                          <a:latin typeface="Proxima Nova Rg" panose="02000506030000020004" pitchFamily="2" charset="0"/>
                        </a:rPr>
                        <a:t>Стоимость (единицы — рубль, копейка); установление отношения «дороже/дешевле на/в». Соотношение «цена, количество, стоимость» в практической ситуации. </a:t>
                      </a:r>
                      <a:endParaRPr lang="ru-RU" sz="1800" b="0" strike="noStrike" spc="-1" dirty="0">
                        <a:latin typeface="Proxima Nova Rg" panose="02000506030000020004" pitchFamily="2" charset="0"/>
                      </a:endParaRPr>
                    </a:p>
                  </a:txBody>
                  <a:tcPr anchor="ctr">
                    <a:lnL w="12240">
                      <a:solidFill>
                        <a:srgbClr val="4472C4"/>
                      </a:solidFill>
                    </a:lnL>
                    <a:lnR w="12240">
                      <a:solidFill>
                        <a:srgbClr val="4472C4"/>
                      </a:solidFill>
                    </a:lnR>
                    <a:lnT w="12240">
                      <a:solidFill>
                        <a:srgbClr val="4472C4"/>
                      </a:solidFill>
                    </a:lnT>
                    <a:lnB w="12240">
                      <a:solidFill>
                        <a:srgbClr val="4472C4"/>
                      </a:solidFill>
                    </a:lnB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800" b="0" strike="noStrike" spc="-1" dirty="0">
                          <a:solidFill>
                            <a:srgbClr val="000000"/>
                          </a:solidFill>
                          <a:latin typeface="Proxima Nova Rg" panose="02000506030000020004" pitchFamily="2" charset="0"/>
                        </a:rPr>
                        <a:t>Умение использовать при выполнении практических заданий и решении задач единицы: длины (миллиметр, сантиметр, дециметр, метр, километр), массы (грамм, килограмм), времени (минута, час, секунда),</a:t>
                      </a:r>
                      <a:r>
                        <a:rPr lang="ru-RU" sz="1800" b="0" strike="noStrike" spc="-1" dirty="0">
                          <a:solidFill>
                            <a:srgbClr val="000000"/>
                          </a:solidFill>
                          <a:latin typeface="Proxima Nova" panose="02000506030000020004" pitchFamily="50" charset="0"/>
                        </a:rPr>
                        <a:t> стоимости (копейка, рубль); преобразовывать одни единицы данной величины в другие</a:t>
                      </a:r>
                      <a:endParaRPr lang="ru-RU" sz="1800" b="0" strike="noStrike" spc="-1" dirty="0">
                        <a:latin typeface="Proxima Nova" panose="02000506030000020004" pitchFamily="50" charset="0"/>
                      </a:endParaRPr>
                    </a:p>
                  </a:txBody>
                  <a:tcPr anchor="ctr">
                    <a:lnL w="12240">
                      <a:solidFill>
                        <a:srgbClr val="4472C4"/>
                      </a:solidFill>
                    </a:lnL>
                    <a:lnR w="12240">
                      <a:solidFill>
                        <a:srgbClr val="4472C4"/>
                      </a:solidFill>
                    </a:lnR>
                    <a:lnT w="12240">
                      <a:solidFill>
                        <a:srgbClr val="4472C4"/>
                      </a:solidFill>
                    </a:lnT>
                    <a:lnB w="12240">
                      <a:solidFill>
                        <a:srgbClr val="4472C4"/>
                      </a:solidFill>
                    </a:lnB>
                    <a:solidFill>
                      <a:srgbClr val="4472C4">
                        <a:alpha val="20000"/>
                      </a:srgbClr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2000" b="1" strike="noStrike" spc="-1" dirty="0">
                          <a:solidFill>
                            <a:srgbClr val="000000"/>
                          </a:solidFill>
                          <a:latin typeface="Proxima Nova" panose="02000506030000020004" pitchFamily="50" charset="0"/>
                        </a:rPr>
                        <a:t>Умение использовать математические знания  при решении задач сфере личных и семейных финансов</a:t>
                      </a:r>
                      <a:r>
                        <a:rPr lang="ru-RU" sz="2000" b="0" strike="noStrike" spc="-1" dirty="0">
                          <a:solidFill>
                            <a:srgbClr val="000000"/>
                          </a:solidFill>
                          <a:latin typeface="Proxima Nova" panose="02000506030000020004" pitchFamily="50" charset="0"/>
                        </a:rPr>
                        <a:t>.</a:t>
                      </a:r>
                      <a:endParaRPr lang="ru-RU" sz="2000" b="0" strike="noStrike" spc="-1" dirty="0">
                        <a:latin typeface="Proxima Nova" panose="02000506030000020004" pitchFamily="50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ru-RU" sz="1300" b="0" strike="noStrike" spc="-1" dirty="0"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4472C4"/>
                      </a:solidFill>
                    </a:lnL>
                    <a:lnR w="12240">
                      <a:solidFill>
                        <a:srgbClr val="4472C4"/>
                      </a:solidFill>
                    </a:lnR>
                    <a:lnT w="12240">
                      <a:solidFill>
                        <a:srgbClr val="4472C4"/>
                      </a:solidFill>
                    </a:lnT>
                    <a:lnB w="12240">
                      <a:solidFill>
                        <a:srgbClr val="4472C4"/>
                      </a:solidFill>
                    </a:lnB>
                    <a:solidFill>
                      <a:srgbClr val="4472C4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8143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2400" b="0" strike="noStrike" spc="-1" dirty="0">
                          <a:solidFill>
                            <a:srgbClr val="E6175A"/>
                          </a:solidFill>
                          <a:latin typeface="Proxima Nova" panose="02000506030000020004" pitchFamily="50" charset="0"/>
                        </a:rPr>
                        <a:t>4 КЛАСС</a:t>
                      </a:r>
                    </a:p>
                  </a:txBody>
                  <a:tcPr>
                    <a:lnL w="12240">
                      <a:solidFill>
                        <a:srgbClr val="4472C4"/>
                      </a:solidFill>
                    </a:lnL>
                    <a:lnR w="12240">
                      <a:solidFill>
                        <a:srgbClr val="4472C4"/>
                      </a:solidFill>
                    </a:lnR>
                    <a:lnT w="12240">
                      <a:solidFill>
                        <a:srgbClr val="4472C4"/>
                      </a:solidFill>
                    </a:lnT>
                    <a:lnB w="12240">
                      <a:solidFill>
                        <a:srgbClr val="4472C4"/>
                      </a:solidFill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1858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800" b="1" strike="noStrike" spc="-1" dirty="0">
                          <a:solidFill>
                            <a:srgbClr val="000000"/>
                          </a:solidFill>
                          <a:latin typeface="Proxima Nova" panose="02000506030000020004" pitchFamily="50" charset="0"/>
                        </a:rPr>
                        <a:t>Текстовые задачи </a:t>
                      </a:r>
                      <a:endParaRPr lang="ru-RU" sz="1800" b="0" strike="noStrike" spc="-1" dirty="0">
                        <a:latin typeface="Proxima Nova" panose="02000506030000020004" pitchFamily="50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ru-RU" sz="1300" b="0" strike="noStrike" spc="-1" dirty="0"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4472C4"/>
                      </a:solidFill>
                    </a:lnL>
                    <a:lnR w="12240">
                      <a:solidFill>
                        <a:srgbClr val="4472C4"/>
                      </a:solidFill>
                    </a:lnR>
                    <a:lnT w="12240">
                      <a:solidFill>
                        <a:srgbClr val="4472C4"/>
                      </a:solidFill>
                    </a:lnT>
                    <a:lnB w="12240">
                      <a:solidFill>
                        <a:srgbClr val="4472C4"/>
                      </a:solidFill>
                    </a:lnB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strike="noStrike" spc="-1" dirty="0">
                          <a:solidFill>
                            <a:srgbClr val="000000"/>
                          </a:solidFill>
                          <a:latin typeface="Proxima Nova Rg" panose="02000506030000020004" pitchFamily="2" charset="0"/>
                        </a:rPr>
                        <a:t>Анализ зависимостей, характеризующих процессы: купли-продажи (цена, количество, стоимость) и решение соответствующих задач. </a:t>
                      </a:r>
                      <a:endParaRPr lang="ru-RU" sz="1800" b="0" strike="noStrike" spc="-1" dirty="0">
                        <a:latin typeface="Proxima Nova Rg" panose="02000506030000020004" pitchFamily="2" charset="0"/>
                      </a:endParaRPr>
                    </a:p>
                  </a:txBody>
                  <a:tcPr anchor="ctr">
                    <a:lnL w="12240">
                      <a:solidFill>
                        <a:srgbClr val="4472C4"/>
                      </a:solidFill>
                    </a:lnL>
                    <a:lnR w="12240">
                      <a:solidFill>
                        <a:srgbClr val="4472C4"/>
                      </a:solidFill>
                    </a:lnR>
                    <a:lnT w="12240">
                      <a:solidFill>
                        <a:srgbClr val="4472C4"/>
                      </a:solidFill>
                    </a:lnT>
                    <a:lnB w="12240">
                      <a:solidFill>
                        <a:srgbClr val="4472C4"/>
                      </a:solidFill>
                    </a:lnB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800" b="0" strike="noStrike" spc="-1" dirty="0">
                          <a:solidFill>
                            <a:srgbClr val="000000"/>
                          </a:solidFill>
                          <a:latin typeface="Proxima Nova Rg" panose="02000506030000020004" pitchFamily="2" charset="0"/>
                        </a:rPr>
                        <a:t>Использовать единицы величин для при решении задач (длина, масса, время, вместимость, </a:t>
                      </a:r>
                      <a:r>
                        <a:rPr lang="ru-RU" sz="1800" b="0" strike="noStrike" spc="-1" dirty="0">
                          <a:solidFill>
                            <a:srgbClr val="000000"/>
                          </a:solidFill>
                          <a:latin typeface="Proxima Nova" panose="02000506030000020004" pitchFamily="50" charset="0"/>
                        </a:rPr>
                        <a:t>стоимость,</a:t>
                      </a:r>
                      <a:r>
                        <a:rPr lang="ru-RU" sz="1800" b="0" strike="noStrike" spc="-1" dirty="0">
                          <a:solidFill>
                            <a:srgbClr val="000000"/>
                          </a:solidFill>
                          <a:latin typeface="Proxima Nova Rg" panose="02000506030000020004" pitchFamily="2" charset="0"/>
                        </a:rPr>
                        <a:t> площадь, скорость)</a:t>
                      </a:r>
                      <a:endParaRPr lang="ru-RU" sz="1800" b="0" strike="noStrike" spc="-1" dirty="0">
                        <a:latin typeface="Proxima Nova Rg" panose="02000506030000020004" pitchFamily="2" charset="0"/>
                      </a:endParaRPr>
                    </a:p>
                  </a:txBody>
                  <a:tcPr anchor="ctr">
                    <a:lnL w="12240">
                      <a:solidFill>
                        <a:srgbClr val="4472C4"/>
                      </a:solidFill>
                    </a:lnL>
                    <a:lnR w="12240">
                      <a:solidFill>
                        <a:srgbClr val="4472C4"/>
                      </a:solidFill>
                    </a:lnR>
                    <a:lnT w="12240">
                      <a:solidFill>
                        <a:srgbClr val="4472C4"/>
                      </a:solidFill>
                    </a:lnT>
                    <a:lnB w="12240">
                      <a:solidFill>
                        <a:srgbClr val="4472C4"/>
                      </a:solidFill>
                    </a:lnB>
                    <a:solidFill>
                      <a:srgbClr val="4472C4">
                        <a:alpha val="2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5863939"/>
      </p:ext>
    </p:extLst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604</TotalTime>
  <Words>3361</Words>
  <Application>Microsoft Office PowerPoint</Application>
  <PresentationFormat>Произвольный</PresentationFormat>
  <Paragraphs>352</Paragraphs>
  <Slides>30</Slides>
  <Notes>25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40" baseType="lpstr">
      <vt:lpstr>Verdana</vt:lpstr>
      <vt:lpstr>DejaVu Sans</vt:lpstr>
      <vt:lpstr>Proxima Nova Rg</vt:lpstr>
      <vt:lpstr>Calibri</vt:lpstr>
      <vt:lpstr>PT Sans</vt:lpstr>
      <vt:lpstr>Proxima Nova</vt:lpstr>
      <vt:lpstr>Wingdings</vt:lpstr>
      <vt:lpstr>Arial</vt:lpstr>
      <vt:lpstr>Times New Roman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Торичко Роман Анатольевич</dc:creator>
  <cp:lastModifiedBy>Силина Светлана Николаевна</cp:lastModifiedBy>
  <cp:revision>88</cp:revision>
  <dcterms:created xsi:type="dcterms:W3CDTF">2003-02-28T13:27:04Z</dcterms:created>
  <dcterms:modified xsi:type="dcterms:W3CDTF">2024-05-28T08:38:51Z</dcterms:modified>
</cp:coreProperties>
</file>