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52"/>
  </p:notesMasterIdLst>
  <p:sldIdLst>
    <p:sldId id="256" r:id="rId2"/>
    <p:sldId id="267" r:id="rId3"/>
    <p:sldId id="312" r:id="rId4"/>
    <p:sldId id="261" r:id="rId5"/>
    <p:sldId id="273" r:id="rId6"/>
    <p:sldId id="265" r:id="rId7"/>
    <p:sldId id="266" r:id="rId8"/>
    <p:sldId id="270" r:id="rId9"/>
    <p:sldId id="272" r:id="rId10"/>
    <p:sldId id="314" r:id="rId11"/>
    <p:sldId id="268" r:id="rId12"/>
    <p:sldId id="269" r:id="rId13"/>
    <p:sldId id="263" r:id="rId14"/>
    <p:sldId id="297" r:id="rId15"/>
    <p:sldId id="281" r:id="rId16"/>
    <p:sldId id="285" r:id="rId17"/>
    <p:sldId id="279" r:id="rId18"/>
    <p:sldId id="283" r:id="rId19"/>
    <p:sldId id="282" r:id="rId20"/>
    <p:sldId id="284" r:id="rId21"/>
    <p:sldId id="274" r:id="rId22"/>
    <p:sldId id="313" r:id="rId23"/>
    <p:sldId id="275" r:id="rId24"/>
    <p:sldId id="298" r:id="rId25"/>
    <p:sldId id="278" r:id="rId26"/>
    <p:sldId id="280" r:id="rId27"/>
    <p:sldId id="286" r:id="rId28"/>
    <p:sldId id="287" r:id="rId29"/>
    <p:sldId id="289" r:id="rId30"/>
    <p:sldId id="288" r:id="rId31"/>
    <p:sldId id="291" r:id="rId32"/>
    <p:sldId id="290" r:id="rId33"/>
    <p:sldId id="292" r:id="rId34"/>
    <p:sldId id="293" r:id="rId35"/>
    <p:sldId id="294" r:id="rId36"/>
    <p:sldId id="295" r:id="rId37"/>
    <p:sldId id="296" r:id="rId38"/>
    <p:sldId id="300" r:id="rId39"/>
    <p:sldId id="271" r:id="rId40"/>
    <p:sldId id="303" r:id="rId41"/>
    <p:sldId id="302" r:id="rId42"/>
    <p:sldId id="304" r:id="rId43"/>
    <p:sldId id="305" r:id="rId44"/>
    <p:sldId id="306" r:id="rId45"/>
    <p:sldId id="307" r:id="rId46"/>
    <p:sldId id="311" r:id="rId47"/>
    <p:sldId id="308" r:id="rId48"/>
    <p:sldId id="309" r:id="rId49"/>
    <p:sldId id="310" r:id="rId50"/>
    <p:sldId id="260" r:id="rId51"/>
  </p:sldIdLst>
  <p:sldSz cx="18972213" cy="10691813"/>
  <p:notesSz cx="6858000" cy="9144000"/>
  <p:embeddedFontLst>
    <p:embeddedFont>
      <p:font typeface="Proxima Nova" panose="020B0604020202020204" charset="0"/>
      <p:regular r:id="rId53"/>
      <p:bold r:id="rId54"/>
      <p:italic r:id="rId55"/>
      <p:boldItalic r:id="rId56"/>
    </p:embeddedFont>
    <p:embeddedFont>
      <p:font typeface="Calibri" panose="020F0502020204030204" pitchFamily="34" charset="0"/>
      <p:regular r:id="rId57"/>
      <p:bold r:id="rId58"/>
      <p:italic r:id="rId59"/>
      <p:boldItalic r:id="rId60"/>
    </p:embeddedFont>
    <p:embeddedFont>
      <p:font typeface="Proxima Nova Rg" panose="0200050603000002000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266" userDrawn="1">
          <p15:clr>
            <a:srgbClr val="A4A3A4"/>
          </p15:clr>
        </p15:guide>
        <p15:guide id="2" pos="1069"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5" roundtripDataSignature="AMtx7mg14KWEQAwqBeKW3ZawvbmYUjr6L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FFCC99"/>
    <a:srgbClr val="FF3300"/>
    <a:srgbClr val="7E3C18"/>
    <a:srgbClr val="0096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48"/>
  </p:normalViewPr>
  <p:slideViewPr>
    <p:cSldViewPr snapToGrid="0">
      <p:cViewPr varScale="1">
        <p:scale>
          <a:sx n="53" d="100"/>
          <a:sy n="53" d="100"/>
        </p:scale>
        <p:origin x="691" y="82"/>
      </p:cViewPr>
      <p:guideLst>
        <p:guide orient="horz" pos="1266"/>
        <p:guide pos="10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1.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3.fntdata"/></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96464A-44FB-4406-972F-7786AE909D14}"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ru-RU"/>
        </a:p>
      </dgm:t>
    </dgm:pt>
    <dgm:pt modelId="{3F235D87-989B-4DA8-81B0-16753508FC8E}">
      <dgm:prSet phldrT="[Текст]" custT="1"/>
      <dgm:spPr/>
      <dgm:t>
        <a:bodyPr/>
        <a:lstStyle/>
        <a:p>
          <a:r>
            <a:rPr lang="ru-RU" sz="2800" dirty="0" smtClean="0"/>
            <a:t>Системный</a:t>
          </a:r>
          <a:r>
            <a:rPr lang="ru-RU" sz="4200" dirty="0" smtClean="0"/>
            <a:t> </a:t>
          </a:r>
          <a:endParaRPr lang="ru-RU" sz="4200" dirty="0"/>
        </a:p>
      </dgm:t>
    </dgm:pt>
    <dgm:pt modelId="{5553BA1F-8FE5-44E5-B7AC-DEA53F187E23}" type="parTrans" cxnId="{60463FB7-ECCF-4545-A323-9F7AF62B8EE7}">
      <dgm:prSet/>
      <dgm:spPr/>
      <dgm:t>
        <a:bodyPr/>
        <a:lstStyle/>
        <a:p>
          <a:endParaRPr lang="ru-RU"/>
        </a:p>
      </dgm:t>
    </dgm:pt>
    <dgm:pt modelId="{7857ABA4-D8ED-418E-9D11-31DB4CACCB5F}" type="sibTrans" cxnId="{60463FB7-ECCF-4545-A323-9F7AF62B8EE7}">
      <dgm:prSet/>
      <dgm:spPr/>
      <dgm:t>
        <a:bodyPr/>
        <a:lstStyle/>
        <a:p>
          <a:endParaRPr lang="ru-RU"/>
        </a:p>
      </dgm:t>
    </dgm:pt>
    <dgm:pt modelId="{5501498A-4538-4A9E-8CAE-C373A5241CAC}">
      <dgm:prSet phldrT="[Текст]" custT="1"/>
      <dgm:spPr/>
      <dgm:t>
        <a:bodyPr/>
        <a:lstStyle/>
        <a:p>
          <a:r>
            <a:rPr lang="ru-RU" sz="2800" dirty="0" smtClean="0"/>
            <a:t>Процессуальный</a:t>
          </a:r>
          <a:r>
            <a:rPr lang="ru-RU" sz="4200" dirty="0" smtClean="0"/>
            <a:t> </a:t>
          </a:r>
          <a:endParaRPr lang="ru-RU" sz="4200" dirty="0"/>
        </a:p>
      </dgm:t>
    </dgm:pt>
    <dgm:pt modelId="{B7877AD7-7AEE-4AED-B90E-EEFF8E7DEBFF}" type="parTrans" cxnId="{1F266254-17FE-4107-89C9-83977882B92D}">
      <dgm:prSet/>
      <dgm:spPr/>
      <dgm:t>
        <a:bodyPr/>
        <a:lstStyle/>
        <a:p>
          <a:endParaRPr lang="ru-RU"/>
        </a:p>
      </dgm:t>
    </dgm:pt>
    <dgm:pt modelId="{EBE253E6-7982-488A-8C21-178525AFDD0C}" type="sibTrans" cxnId="{1F266254-17FE-4107-89C9-83977882B92D}">
      <dgm:prSet/>
      <dgm:spPr/>
      <dgm:t>
        <a:bodyPr/>
        <a:lstStyle/>
        <a:p>
          <a:endParaRPr lang="ru-RU"/>
        </a:p>
      </dgm:t>
    </dgm:pt>
    <dgm:pt modelId="{B78143D8-2374-40DD-9500-D3576C72B8E7}">
      <dgm:prSet phldrT="[Текст]" custT="1"/>
      <dgm:spPr/>
      <dgm:t>
        <a:bodyPr/>
        <a:lstStyle/>
        <a:p>
          <a:r>
            <a:rPr lang="ru-RU" sz="2800" dirty="0" smtClean="0"/>
            <a:t>Личностно-ориентированный</a:t>
          </a:r>
          <a:r>
            <a:rPr lang="ru-RU" sz="4200" dirty="0" smtClean="0"/>
            <a:t> </a:t>
          </a:r>
          <a:endParaRPr lang="ru-RU" sz="4200" dirty="0"/>
        </a:p>
      </dgm:t>
    </dgm:pt>
    <dgm:pt modelId="{287F21E0-BC64-449F-AFB0-98A515A1FFA7}" type="parTrans" cxnId="{04A6529A-93CD-4F01-99D9-BD5534411A7A}">
      <dgm:prSet/>
      <dgm:spPr/>
      <dgm:t>
        <a:bodyPr/>
        <a:lstStyle/>
        <a:p>
          <a:endParaRPr lang="ru-RU"/>
        </a:p>
      </dgm:t>
    </dgm:pt>
    <dgm:pt modelId="{2BD5217C-3624-4B47-80D9-70A4AE121D63}" type="sibTrans" cxnId="{04A6529A-93CD-4F01-99D9-BD5534411A7A}">
      <dgm:prSet/>
      <dgm:spPr/>
      <dgm:t>
        <a:bodyPr/>
        <a:lstStyle/>
        <a:p>
          <a:endParaRPr lang="ru-RU"/>
        </a:p>
      </dgm:t>
    </dgm:pt>
    <dgm:pt modelId="{962DBA53-8106-4E80-89AC-8F3BABE00F17}">
      <dgm:prSet custT="1"/>
      <dgm:spPr/>
      <dgm:t>
        <a:bodyPr/>
        <a:lstStyle/>
        <a:p>
          <a:r>
            <a:rPr lang="ru-RU" sz="2800" dirty="0" smtClean="0"/>
            <a:t>Ситуационный</a:t>
          </a:r>
          <a:r>
            <a:rPr lang="ru-RU" sz="4200" dirty="0" smtClean="0"/>
            <a:t> </a:t>
          </a:r>
          <a:endParaRPr lang="ru-RU" sz="4200" dirty="0"/>
        </a:p>
      </dgm:t>
    </dgm:pt>
    <dgm:pt modelId="{ECFF986B-C019-477E-83D0-75F95F420E1C}" type="parTrans" cxnId="{AD7AEAC4-678D-412E-B749-7D41D125FFC5}">
      <dgm:prSet/>
      <dgm:spPr/>
      <dgm:t>
        <a:bodyPr/>
        <a:lstStyle/>
        <a:p>
          <a:endParaRPr lang="ru-RU"/>
        </a:p>
      </dgm:t>
    </dgm:pt>
    <dgm:pt modelId="{E11F124E-52EB-440C-98C9-6DA99EC6A3CF}" type="sibTrans" cxnId="{AD7AEAC4-678D-412E-B749-7D41D125FFC5}">
      <dgm:prSet/>
      <dgm:spPr/>
      <dgm:t>
        <a:bodyPr/>
        <a:lstStyle/>
        <a:p>
          <a:endParaRPr lang="ru-RU"/>
        </a:p>
      </dgm:t>
    </dgm:pt>
    <dgm:pt modelId="{0D996AB8-DF56-4CBA-B85E-B51D0B177877}">
      <dgm:prSet custT="1"/>
      <dgm:spPr/>
      <dgm:t>
        <a:bodyPr/>
        <a:lstStyle/>
        <a:p>
          <a:r>
            <a:rPr lang="ru-RU" sz="2800" dirty="0" smtClean="0"/>
            <a:t>Интегративный</a:t>
          </a:r>
          <a:r>
            <a:rPr lang="ru-RU" sz="4200" dirty="0" smtClean="0"/>
            <a:t> </a:t>
          </a:r>
          <a:endParaRPr lang="ru-RU" sz="4200" dirty="0"/>
        </a:p>
      </dgm:t>
    </dgm:pt>
    <dgm:pt modelId="{30B98D98-0418-485E-A939-EFD8A1D68AA8}" type="parTrans" cxnId="{B5BC4469-0C88-41A9-8C06-291B2B467140}">
      <dgm:prSet/>
      <dgm:spPr/>
      <dgm:t>
        <a:bodyPr/>
        <a:lstStyle/>
        <a:p>
          <a:endParaRPr lang="ru-RU"/>
        </a:p>
      </dgm:t>
    </dgm:pt>
    <dgm:pt modelId="{04C82787-6264-4BCB-9B68-25E1CA8A2FA8}" type="sibTrans" cxnId="{B5BC4469-0C88-41A9-8C06-291B2B467140}">
      <dgm:prSet/>
      <dgm:spPr/>
      <dgm:t>
        <a:bodyPr/>
        <a:lstStyle/>
        <a:p>
          <a:endParaRPr lang="ru-RU"/>
        </a:p>
      </dgm:t>
    </dgm:pt>
    <dgm:pt modelId="{191FF662-3EB3-4EDD-90FC-F3F696FF2110}">
      <dgm:prSet custT="1"/>
      <dgm:spPr/>
      <dgm:t>
        <a:bodyPr/>
        <a:lstStyle/>
        <a:p>
          <a:r>
            <a:rPr lang="ru-RU" sz="2800" dirty="0" smtClean="0"/>
            <a:t>Управление по результатам </a:t>
          </a:r>
          <a:endParaRPr lang="ru-RU" sz="2800" dirty="0"/>
        </a:p>
      </dgm:t>
    </dgm:pt>
    <dgm:pt modelId="{E89F8898-3D19-4C4E-861F-9E2A2EC92B46}" type="parTrans" cxnId="{0D02812B-0167-4FC6-A15F-CD45CB260719}">
      <dgm:prSet/>
      <dgm:spPr/>
      <dgm:t>
        <a:bodyPr/>
        <a:lstStyle/>
        <a:p>
          <a:endParaRPr lang="ru-RU"/>
        </a:p>
      </dgm:t>
    </dgm:pt>
    <dgm:pt modelId="{156BDEB9-6C7A-4EE9-9156-FF43780F0989}" type="sibTrans" cxnId="{0D02812B-0167-4FC6-A15F-CD45CB260719}">
      <dgm:prSet/>
      <dgm:spPr/>
      <dgm:t>
        <a:bodyPr/>
        <a:lstStyle/>
        <a:p>
          <a:endParaRPr lang="ru-RU"/>
        </a:p>
      </dgm:t>
    </dgm:pt>
    <dgm:pt modelId="{4D56624D-4CBE-4DA5-AB45-C72260C1C0DE}">
      <dgm:prSet custT="1"/>
      <dgm:spPr/>
      <dgm:t>
        <a:bodyPr/>
        <a:lstStyle/>
        <a:p>
          <a:r>
            <a:rPr lang="ru-RU" sz="2800" dirty="0" smtClean="0"/>
            <a:t>Деятельностный</a:t>
          </a:r>
          <a:r>
            <a:rPr lang="ru-RU" sz="4200" dirty="0" smtClean="0"/>
            <a:t> </a:t>
          </a:r>
          <a:endParaRPr lang="ru-RU" sz="4200" dirty="0"/>
        </a:p>
      </dgm:t>
    </dgm:pt>
    <dgm:pt modelId="{3399EC40-A7CD-45B0-90B7-3A9AEB3A4B18}" type="parTrans" cxnId="{25EEB319-1FAF-4E63-AFAE-D47A42856CC3}">
      <dgm:prSet/>
      <dgm:spPr/>
      <dgm:t>
        <a:bodyPr/>
        <a:lstStyle/>
        <a:p>
          <a:endParaRPr lang="ru-RU"/>
        </a:p>
      </dgm:t>
    </dgm:pt>
    <dgm:pt modelId="{98DB1F49-1351-4404-B63C-77845E31CD14}" type="sibTrans" cxnId="{25EEB319-1FAF-4E63-AFAE-D47A42856CC3}">
      <dgm:prSet/>
      <dgm:spPr/>
      <dgm:t>
        <a:bodyPr/>
        <a:lstStyle/>
        <a:p>
          <a:endParaRPr lang="ru-RU"/>
        </a:p>
      </dgm:t>
    </dgm:pt>
    <dgm:pt modelId="{FE4347A8-E56D-4FC2-9BB0-2D12D19E8B03}" type="pres">
      <dgm:prSet presAssocID="{2596464A-44FB-4406-972F-7786AE909D14}" presName="Name0" presStyleCnt="0">
        <dgm:presLayoutVars>
          <dgm:chMax val="7"/>
          <dgm:chPref val="7"/>
          <dgm:dir/>
        </dgm:presLayoutVars>
      </dgm:prSet>
      <dgm:spPr/>
      <dgm:t>
        <a:bodyPr/>
        <a:lstStyle/>
        <a:p>
          <a:endParaRPr lang="ru-RU"/>
        </a:p>
      </dgm:t>
    </dgm:pt>
    <dgm:pt modelId="{DE2E9C37-63B5-4A76-85FE-9B777274EB9F}" type="pres">
      <dgm:prSet presAssocID="{2596464A-44FB-4406-972F-7786AE909D14}" presName="Name1" presStyleCnt="0"/>
      <dgm:spPr/>
    </dgm:pt>
    <dgm:pt modelId="{E9E37573-560B-4238-A4CB-B71FDD3B06AA}" type="pres">
      <dgm:prSet presAssocID="{2596464A-44FB-4406-972F-7786AE909D14}" presName="cycle" presStyleCnt="0"/>
      <dgm:spPr/>
    </dgm:pt>
    <dgm:pt modelId="{2CF98B09-A503-44CB-AF1C-3BD42B012F44}" type="pres">
      <dgm:prSet presAssocID="{2596464A-44FB-4406-972F-7786AE909D14}" presName="srcNode" presStyleLbl="node1" presStyleIdx="0" presStyleCnt="7"/>
      <dgm:spPr/>
    </dgm:pt>
    <dgm:pt modelId="{4BFFC8DF-86D7-4F89-B550-41C6B2E83670}" type="pres">
      <dgm:prSet presAssocID="{2596464A-44FB-4406-972F-7786AE909D14}" presName="conn" presStyleLbl="parChTrans1D2" presStyleIdx="0" presStyleCnt="1"/>
      <dgm:spPr/>
      <dgm:t>
        <a:bodyPr/>
        <a:lstStyle/>
        <a:p>
          <a:endParaRPr lang="ru-RU"/>
        </a:p>
      </dgm:t>
    </dgm:pt>
    <dgm:pt modelId="{4508786A-BA56-43C2-A7AE-FA26D710FCDA}" type="pres">
      <dgm:prSet presAssocID="{2596464A-44FB-4406-972F-7786AE909D14}" presName="extraNode" presStyleLbl="node1" presStyleIdx="0" presStyleCnt="7"/>
      <dgm:spPr/>
    </dgm:pt>
    <dgm:pt modelId="{742A94FC-B70C-47AB-8D2B-2ECCE4A419B8}" type="pres">
      <dgm:prSet presAssocID="{2596464A-44FB-4406-972F-7786AE909D14}" presName="dstNode" presStyleLbl="node1" presStyleIdx="0" presStyleCnt="7"/>
      <dgm:spPr/>
    </dgm:pt>
    <dgm:pt modelId="{CE4208AD-D321-4267-8DBB-54FA092A4F07}" type="pres">
      <dgm:prSet presAssocID="{3F235D87-989B-4DA8-81B0-16753508FC8E}" presName="text_1" presStyleLbl="node1" presStyleIdx="0" presStyleCnt="7">
        <dgm:presLayoutVars>
          <dgm:bulletEnabled val="1"/>
        </dgm:presLayoutVars>
      </dgm:prSet>
      <dgm:spPr/>
      <dgm:t>
        <a:bodyPr/>
        <a:lstStyle/>
        <a:p>
          <a:endParaRPr lang="ru-RU"/>
        </a:p>
      </dgm:t>
    </dgm:pt>
    <dgm:pt modelId="{CFC804BF-0E98-4E80-9CAA-BC35485653C2}" type="pres">
      <dgm:prSet presAssocID="{3F235D87-989B-4DA8-81B0-16753508FC8E}" presName="accent_1" presStyleCnt="0"/>
      <dgm:spPr/>
    </dgm:pt>
    <dgm:pt modelId="{7BAC4398-D94F-40C8-8D9F-B73F39A05498}" type="pres">
      <dgm:prSet presAssocID="{3F235D87-989B-4DA8-81B0-16753508FC8E}" presName="accentRepeatNode" presStyleLbl="solidFgAcc1" presStyleIdx="0" presStyleCnt="7"/>
      <dgm:spPr/>
    </dgm:pt>
    <dgm:pt modelId="{9673C980-9A4D-4D47-8586-C8E27BEB0902}" type="pres">
      <dgm:prSet presAssocID="{5501498A-4538-4A9E-8CAE-C373A5241CAC}" presName="text_2" presStyleLbl="node1" presStyleIdx="1" presStyleCnt="7">
        <dgm:presLayoutVars>
          <dgm:bulletEnabled val="1"/>
        </dgm:presLayoutVars>
      </dgm:prSet>
      <dgm:spPr/>
      <dgm:t>
        <a:bodyPr/>
        <a:lstStyle/>
        <a:p>
          <a:endParaRPr lang="ru-RU"/>
        </a:p>
      </dgm:t>
    </dgm:pt>
    <dgm:pt modelId="{9794EBB2-D22A-43C0-8AEB-AAA830E3F388}" type="pres">
      <dgm:prSet presAssocID="{5501498A-4538-4A9E-8CAE-C373A5241CAC}" presName="accent_2" presStyleCnt="0"/>
      <dgm:spPr/>
    </dgm:pt>
    <dgm:pt modelId="{178FCEC9-BACC-4729-B168-D509DEFA8C94}" type="pres">
      <dgm:prSet presAssocID="{5501498A-4538-4A9E-8CAE-C373A5241CAC}" presName="accentRepeatNode" presStyleLbl="solidFgAcc1" presStyleIdx="1" presStyleCnt="7"/>
      <dgm:spPr/>
    </dgm:pt>
    <dgm:pt modelId="{EDE49C9B-5EE7-4E6B-95C0-2115890BABBB}" type="pres">
      <dgm:prSet presAssocID="{0D996AB8-DF56-4CBA-B85E-B51D0B177877}" presName="text_3" presStyleLbl="node1" presStyleIdx="2" presStyleCnt="7">
        <dgm:presLayoutVars>
          <dgm:bulletEnabled val="1"/>
        </dgm:presLayoutVars>
      </dgm:prSet>
      <dgm:spPr/>
      <dgm:t>
        <a:bodyPr/>
        <a:lstStyle/>
        <a:p>
          <a:endParaRPr lang="ru-RU"/>
        </a:p>
      </dgm:t>
    </dgm:pt>
    <dgm:pt modelId="{7703626D-8EF2-486A-9975-31330AD824C6}" type="pres">
      <dgm:prSet presAssocID="{0D996AB8-DF56-4CBA-B85E-B51D0B177877}" presName="accent_3" presStyleCnt="0"/>
      <dgm:spPr/>
    </dgm:pt>
    <dgm:pt modelId="{A5CF0354-FDB0-4A44-9E28-B8BE716B95F1}" type="pres">
      <dgm:prSet presAssocID="{0D996AB8-DF56-4CBA-B85E-B51D0B177877}" presName="accentRepeatNode" presStyleLbl="solidFgAcc1" presStyleIdx="2" presStyleCnt="7"/>
      <dgm:spPr/>
    </dgm:pt>
    <dgm:pt modelId="{8C045D30-8869-4383-9835-BFE5383C293A}" type="pres">
      <dgm:prSet presAssocID="{B78143D8-2374-40DD-9500-D3576C72B8E7}" presName="text_4" presStyleLbl="node1" presStyleIdx="3" presStyleCnt="7">
        <dgm:presLayoutVars>
          <dgm:bulletEnabled val="1"/>
        </dgm:presLayoutVars>
      </dgm:prSet>
      <dgm:spPr/>
      <dgm:t>
        <a:bodyPr/>
        <a:lstStyle/>
        <a:p>
          <a:endParaRPr lang="ru-RU"/>
        </a:p>
      </dgm:t>
    </dgm:pt>
    <dgm:pt modelId="{167334B7-CB18-417F-A37D-BCB5DEA7FAA3}" type="pres">
      <dgm:prSet presAssocID="{B78143D8-2374-40DD-9500-D3576C72B8E7}" presName="accent_4" presStyleCnt="0"/>
      <dgm:spPr/>
    </dgm:pt>
    <dgm:pt modelId="{8FF65694-C585-45BA-A7F0-ED4EC92871C9}" type="pres">
      <dgm:prSet presAssocID="{B78143D8-2374-40DD-9500-D3576C72B8E7}" presName="accentRepeatNode" presStyleLbl="solidFgAcc1" presStyleIdx="3" presStyleCnt="7"/>
      <dgm:spPr/>
    </dgm:pt>
    <dgm:pt modelId="{F3FD00E9-73DD-4C20-BE4F-5E1FC7ED07E7}" type="pres">
      <dgm:prSet presAssocID="{4D56624D-4CBE-4DA5-AB45-C72260C1C0DE}" presName="text_5" presStyleLbl="node1" presStyleIdx="4" presStyleCnt="7">
        <dgm:presLayoutVars>
          <dgm:bulletEnabled val="1"/>
        </dgm:presLayoutVars>
      </dgm:prSet>
      <dgm:spPr/>
      <dgm:t>
        <a:bodyPr/>
        <a:lstStyle/>
        <a:p>
          <a:endParaRPr lang="ru-RU"/>
        </a:p>
      </dgm:t>
    </dgm:pt>
    <dgm:pt modelId="{8817EACD-687A-48A9-BB7E-CE1058DFF728}" type="pres">
      <dgm:prSet presAssocID="{4D56624D-4CBE-4DA5-AB45-C72260C1C0DE}" presName="accent_5" presStyleCnt="0"/>
      <dgm:spPr/>
    </dgm:pt>
    <dgm:pt modelId="{E00C92B9-0BEF-44E1-9696-87AF9E7FB186}" type="pres">
      <dgm:prSet presAssocID="{4D56624D-4CBE-4DA5-AB45-C72260C1C0DE}" presName="accentRepeatNode" presStyleLbl="solidFgAcc1" presStyleIdx="4" presStyleCnt="7"/>
      <dgm:spPr/>
    </dgm:pt>
    <dgm:pt modelId="{66C6AF46-00F6-424D-B5BA-850377746D28}" type="pres">
      <dgm:prSet presAssocID="{962DBA53-8106-4E80-89AC-8F3BABE00F17}" presName="text_6" presStyleLbl="node1" presStyleIdx="5" presStyleCnt="7">
        <dgm:presLayoutVars>
          <dgm:bulletEnabled val="1"/>
        </dgm:presLayoutVars>
      </dgm:prSet>
      <dgm:spPr/>
      <dgm:t>
        <a:bodyPr/>
        <a:lstStyle/>
        <a:p>
          <a:endParaRPr lang="ru-RU"/>
        </a:p>
      </dgm:t>
    </dgm:pt>
    <dgm:pt modelId="{F14E635B-136C-4946-A29C-7FC1B64747F5}" type="pres">
      <dgm:prSet presAssocID="{962DBA53-8106-4E80-89AC-8F3BABE00F17}" presName="accent_6" presStyleCnt="0"/>
      <dgm:spPr/>
    </dgm:pt>
    <dgm:pt modelId="{6D0F991F-7E62-4BF0-960D-CC3715969E07}" type="pres">
      <dgm:prSet presAssocID="{962DBA53-8106-4E80-89AC-8F3BABE00F17}" presName="accentRepeatNode" presStyleLbl="solidFgAcc1" presStyleIdx="5" presStyleCnt="7"/>
      <dgm:spPr/>
    </dgm:pt>
    <dgm:pt modelId="{790BD4A5-9324-4648-92F2-7E02E830E068}" type="pres">
      <dgm:prSet presAssocID="{191FF662-3EB3-4EDD-90FC-F3F696FF2110}" presName="text_7" presStyleLbl="node1" presStyleIdx="6" presStyleCnt="7">
        <dgm:presLayoutVars>
          <dgm:bulletEnabled val="1"/>
        </dgm:presLayoutVars>
      </dgm:prSet>
      <dgm:spPr/>
      <dgm:t>
        <a:bodyPr/>
        <a:lstStyle/>
        <a:p>
          <a:endParaRPr lang="ru-RU"/>
        </a:p>
      </dgm:t>
    </dgm:pt>
    <dgm:pt modelId="{E97C063A-7717-4ADF-ABC4-63FFA7A980C3}" type="pres">
      <dgm:prSet presAssocID="{191FF662-3EB3-4EDD-90FC-F3F696FF2110}" presName="accent_7" presStyleCnt="0"/>
      <dgm:spPr/>
    </dgm:pt>
    <dgm:pt modelId="{C4E0AFF8-25B8-4B32-81B9-67591301E74F}" type="pres">
      <dgm:prSet presAssocID="{191FF662-3EB3-4EDD-90FC-F3F696FF2110}" presName="accentRepeatNode" presStyleLbl="solidFgAcc1" presStyleIdx="6" presStyleCnt="7"/>
      <dgm:spPr/>
    </dgm:pt>
  </dgm:ptLst>
  <dgm:cxnLst>
    <dgm:cxn modelId="{25EEB319-1FAF-4E63-AFAE-D47A42856CC3}" srcId="{2596464A-44FB-4406-972F-7786AE909D14}" destId="{4D56624D-4CBE-4DA5-AB45-C72260C1C0DE}" srcOrd="4" destOrd="0" parTransId="{3399EC40-A7CD-45B0-90B7-3A9AEB3A4B18}" sibTransId="{98DB1F49-1351-4404-B63C-77845E31CD14}"/>
    <dgm:cxn modelId="{C00F47B6-B651-47E9-BC84-4778E4C07DDD}" type="presOf" srcId="{3F235D87-989B-4DA8-81B0-16753508FC8E}" destId="{CE4208AD-D321-4267-8DBB-54FA092A4F07}" srcOrd="0" destOrd="0" presId="urn:microsoft.com/office/officeart/2008/layout/VerticalCurvedList"/>
    <dgm:cxn modelId="{04A6529A-93CD-4F01-99D9-BD5534411A7A}" srcId="{2596464A-44FB-4406-972F-7786AE909D14}" destId="{B78143D8-2374-40DD-9500-D3576C72B8E7}" srcOrd="3" destOrd="0" parTransId="{287F21E0-BC64-449F-AFB0-98A515A1FFA7}" sibTransId="{2BD5217C-3624-4B47-80D9-70A4AE121D63}"/>
    <dgm:cxn modelId="{60463FB7-ECCF-4545-A323-9F7AF62B8EE7}" srcId="{2596464A-44FB-4406-972F-7786AE909D14}" destId="{3F235D87-989B-4DA8-81B0-16753508FC8E}" srcOrd="0" destOrd="0" parTransId="{5553BA1F-8FE5-44E5-B7AC-DEA53F187E23}" sibTransId="{7857ABA4-D8ED-418E-9D11-31DB4CACCB5F}"/>
    <dgm:cxn modelId="{40D39A79-15C6-47D8-A7BB-99254CCD99A6}" type="presOf" srcId="{5501498A-4538-4A9E-8CAE-C373A5241CAC}" destId="{9673C980-9A4D-4D47-8586-C8E27BEB0902}" srcOrd="0" destOrd="0" presId="urn:microsoft.com/office/officeart/2008/layout/VerticalCurvedList"/>
    <dgm:cxn modelId="{D961983C-D3F2-4B18-BB1F-C04CB19596BB}" type="presOf" srcId="{B78143D8-2374-40DD-9500-D3576C72B8E7}" destId="{8C045D30-8869-4383-9835-BFE5383C293A}" srcOrd="0" destOrd="0" presId="urn:microsoft.com/office/officeart/2008/layout/VerticalCurvedList"/>
    <dgm:cxn modelId="{5E6F1D5C-6194-46C6-A88C-106928E2B660}" type="presOf" srcId="{0D996AB8-DF56-4CBA-B85E-B51D0B177877}" destId="{EDE49C9B-5EE7-4E6B-95C0-2115890BABBB}" srcOrd="0" destOrd="0" presId="urn:microsoft.com/office/officeart/2008/layout/VerticalCurvedList"/>
    <dgm:cxn modelId="{0D02812B-0167-4FC6-A15F-CD45CB260719}" srcId="{2596464A-44FB-4406-972F-7786AE909D14}" destId="{191FF662-3EB3-4EDD-90FC-F3F696FF2110}" srcOrd="6" destOrd="0" parTransId="{E89F8898-3D19-4C4E-861F-9E2A2EC92B46}" sibTransId="{156BDEB9-6C7A-4EE9-9156-FF43780F0989}"/>
    <dgm:cxn modelId="{B5BC4469-0C88-41A9-8C06-291B2B467140}" srcId="{2596464A-44FB-4406-972F-7786AE909D14}" destId="{0D996AB8-DF56-4CBA-B85E-B51D0B177877}" srcOrd="2" destOrd="0" parTransId="{30B98D98-0418-485E-A939-EFD8A1D68AA8}" sibTransId="{04C82787-6264-4BCB-9B68-25E1CA8A2FA8}"/>
    <dgm:cxn modelId="{1F266254-17FE-4107-89C9-83977882B92D}" srcId="{2596464A-44FB-4406-972F-7786AE909D14}" destId="{5501498A-4538-4A9E-8CAE-C373A5241CAC}" srcOrd="1" destOrd="0" parTransId="{B7877AD7-7AEE-4AED-B90E-EEFF8E7DEBFF}" sibTransId="{EBE253E6-7982-488A-8C21-178525AFDD0C}"/>
    <dgm:cxn modelId="{C6F03105-B40E-4076-BF46-9B8EF791F8E3}" type="presOf" srcId="{4D56624D-4CBE-4DA5-AB45-C72260C1C0DE}" destId="{F3FD00E9-73DD-4C20-BE4F-5E1FC7ED07E7}" srcOrd="0" destOrd="0" presId="urn:microsoft.com/office/officeart/2008/layout/VerticalCurvedList"/>
    <dgm:cxn modelId="{EDAA6B9F-90A2-4E15-993E-26C6C596B4E8}" type="presOf" srcId="{191FF662-3EB3-4EDD-90FC-F3F696FF2110}" destId="{790BD4A5-9324-4648-92F2-7E02E830E068}" srcOrd="0" destOrd="0" presId="urn:microsoft.com/office/officeart/2008/layout/VerticalCurvedList"/>
    <dgm:cxn modelId="{82DC6E39-9923-4CFE-BA11-58EAD869F9CC}" type="presOf" srcId="{2596464A-44FB-4406-972F-7786AE909D14}" destId="{FE4347A8-E56D-4FC2-9BB0-2D12D19E8B03}" srcOrd="0" destOrd="0" presId="urn:microsoft.com/office/officeart/2008/layout/VerticalCurvedList"/>
    <dgm:cxn modelId="{AD7AEAC4-678D-412E-B749-7D41D125FFC5}" srcId="{2596464A-44FB-4406-972F-7786AE909D14}" destId="{962DBA53-8106-4E80-89AC-8F3BABE00F17}" srcOrd="5" destOrd="0" parTransId="{ECFF986B-C019-477E-83D0-75F95F420E1C}" sibTransId="{E11F124E-52EB-440C-98C9-6DA99EC6A3CF}"/>
    <dgm:cxn modelId="{98A55B7A-DB62-4D1C-980C-006DA26C3D1A}" type="presOf" srcId="{962DBA53-8106-4E80-89AC-8F3BABE00F17}" destId="{66C6AF46-00F6-424D-B5BA-850377746D28}" srcOrd="0" destOrd="0" presId="urn:microsoft.com/office/officeart/2008/layout/VerticalCurvedList"/>
    <dgm:cxn modelId="{A333B1B0-170C-46F5-A0BB-367FFCDA4B67}" type="presOf" srcId="{7857ABA4-D8ED-418E-9D11-31DB4CACCB5F}" destId="{4BFFC8DF-86D7-4F89-B550-41C6B2E83670}" srcOrd="0" destOrd="0" presId="urn:microsoft.com/office/officeart/2008/layout/VerticalCurvedList"/>
    <dgm:cxn modelId="{DCFA07D0-3A97-4595-916D-FE3C8CEAED09}" type="presParOf" srcId="{FE4347A8-E56D-4FC2-9BB0-2D12D19E8B03}" destId="{DE2E9C37-63B5-4A76-85FE-9B777274EB9F}" srcOrd="0" destOrd="0" presId="urn:microsoft.com/office/officeart/2008/layout/VerticalCurvedList"/>
    <dgm:cxn modelId="{9B245661-A695-433F-9007-8431204D95A3}" type="presParOf" srcId="{DE2E9C37-63B5-4A76-85FE-9B777274EB9F}" destId="{E9E37573-560B-4238-A4CB-B71FDD3B06AA}" srcOrd="0" destOrd="0" presId="urn:microsoft.com/office/officeart/2008/layout/VerticalCurvedList"/>
    <dgm:cxn modelId="{96E359C2-7A3C-40ED-96EA-BBC43D065FBB}" type="presParOf" srcId="{E9E37573-560B-4238-A4CB-B71FDD3B06AA}" destId="{2CF98B09-A503-44CB-AF1C-3BD42B012F44}" srcOrd="0" destOrd="0" presId="urn:microsoft.com/office/officeart/2008/layout/VerticalCurvedList"/>
    <dgm:cxn modelId="{68BE0583-954E-42D5-AF09-1B8183B60293}" type="presParOf" srcId="{E9E37573-560B-4238-A4CB-B71FDD3B06AA}" destId="{4BFFC8DF-86D7-4F89-B550-41C6B2E83670}" srcOrd="1" destOrd="0" presId="urn:microsoft.com/office/officeart/2008/layout/VerticalCurvedList"/>
    <dgm:cxn modelId="{B5DC18E2-0054-49CA-9A58-8E7668DCF76E}" type="presParOf" srcId="{E9E37573-560B-4238-A4CB-B71FDD3B06AA}" destId="{4508786A-BA56-43C2-A7AE-FA26D710FCDA}" srcOrd="2" destOrd="0" presId="urn:microsoft.com/office/officeart/2008/layout/VerticalCurvedList"/>
    <dgm:cxn modelId="{5BF3932A-19B6-49A9-B352-E4E9A32C8FE0}" type="presParOf" srcId="{E9E37573-560B-4238-A4CB-B71FDD3B06AA}" destId="{742A94FC-B70C-47AB-8D2B-2ECCE4A419B8}" srcOrd="3" destOrd="0" presId="urn:microsoft.com/office/officeart/2008/layout/VerticalCurvedList"/>
    <dgm:cxn modelId="{D89B30B0-D856-4CCD-BB3D-F425C465C6C5}" type="presParOf" srcId="{DE2E9C37-63B5-4A76-85FE-9B777274EB9F}" destId="{CE4208AD-D321-4267-8DBB-54FA092A4F07}" srcOrd="1" destOrd="0" presId="urn:microsoft.com/office/officeart/2008/layout/VerticalCurvedList"/>
    <dgm:cxn modelId="{F7FA09AD-9135-41FC-9B91-7AA74998B298}" type="presParOf" srcId="{DE2E9C37-63B5-4A76-85FE-9B777274EB9F}" destId="{CFC804BF-0E98-4E80-9CAA-BC35485653C2}" srcOrd="2" destOrd="0" presId="urn:microsoft.com/office/officeart/2008/layout/VerticalCurvedList"/>
    <dgm:cxn modelId="{1AE4E798-3A19-49B5-BC9B-47A3707E5C74}" type="presParOf" srcId="{CFC804BF-0E98-4E80-9CAA-BC35485653C2}" destId="{7BAC4398-D94F-40C8-8D9F-B73F39A05498}" srcOrd="0" destOrd="0" presId="urn:microsoft.com/office/officeart/2008/layout/VerticalCurvedList"/>
    <dgm:cxn modelId="{B6458C95-53B5-4FEF-A7D5-CD9BF02F00EA}" type="presParOf" srcId="{DE2E9C37-63B5-4A76-85FE-9B777274EB9F}" destId="{9673C980-9A4D-4D47-8586-C8E27BEB0902}" srcOrd="3" destOrd="0" presId="urn:microsoft.com/office/officeart/2008/layout/VerticalCurvedList"/>
    <dgm:cxn modelId="{C76C4F29-C841-4674-9E81-A5AF57EAFA59}" type="presParOf" srcId="{DE2E9C37-63B5-4A76-85FE-9B777274EB9F}" destId="{9794EBB2-D22A-43C0-8AEB-AAA830E3F388}" srcOrd="4" destOrd="0" presId="urn:microsoft.com/office/officeart/2008/layout/VerticalCurvedList"/>
    <dgm:cxn modelId="{F3E19FCE-AC24-434B-ABA6-E3B5BA06B206}" type="presParOf" srcId="{9794EBB2-D22A-43C0-8AEB-AAA830E3F388}" destId="{178FCEC9-BACC-4729-B168-D509DEFA8C94}" srcOrd="0" destOrd="0" presId="urn:microsoft.com/office/officeart/2008/layout/VerticalCurvedList"/>
    <dgm:cxn modelId="{27AF5053-74FC-4333-B538-EEAA9044FF92}" type="presParOf" srcId="{DE2E9C37-63B5-4A76-85FE-9B777274EB9F}" destId="{EDE49C9B-5EE7-4E6B-95C0-2115890BABBB}" srcOrd="5" destOrd="0" presId="urn:microsoft.com/office/officeart/2008/layout/VerticalCurvedList"/>
    <dgm:cxn modelId="{D3D2F42E-4B1C-4399-956D-30F4D671C2EE}" type="presParOf" srcId="{DE2E9C37-63B5-4A76-85FE-9B777274EB9F}" destId="{7703626D-8EF2-486A-9975-31330AD824C6}" srcOrd="6" destOrd="0" presId="urn:microsoft.com/office/officeart/2008/layout/VerticalCurvedList"/>
    <dgm:cxn modelId="{07A23172-1CCC-4CF9-8C98-ED25973D40DC}" type="presParOf" srcId="{7703626D-8EF2-486A-9975-31330AD824C6}" destId="{A5CF0354-FDB0-4A44-9E28-B8BE716B95F1}" srcOrd="0" destOrd="0" presId="urn:microsoft.com/office/officeart/2008/layout/VerticalCurvedList"/>
    <dgm:cxn modelId="{55093A33-3211-4261-864A-209AE68BA35A}" type="presParOf" srcId="{DE2E9C37-63B5-4A76-85FE-9B777274EB9F}" destId="{8C045D30-8869-4383-9835-BFE5383C293A}" srcOrd="7" destOrd="0" presId="urn:microsoft.com/office/officeart/2008/layout/VerticalCurvedList"/>
    <dgm:cxn modelId="{8AB898B7-A57D-4D1A-A9C1-C60AE27C61D7}" type="presParOf" srcId="{DE2E9C37-63B5-4A76-85FE-9B777274EB9F}" destId="{167334B7-CB18-417F-A37D-BCB5DEA7FAA3}" srcOrd="8" destOrd="0" presId="urn:microsoft.com/office/officeart/2008/layout/VerticalCurvedList"/>
    <dgm:cxn modelId="{6834AD7B-8D50-46EF-A095-12EF11A027D8}" type="presParOf" srcId="{167334B7-CB18-417F-A37D-BCB5DEA7FAA3}" destId="{8FF65694-C585-45BA-A7F0-ED4EC92871C9}" srcOrd="0" destOrd="0" presId="urn:microsoft.com/office/officeart/2008/layout/VerticalCurvedList"/>
    <dgm:cxn modelId="{FF7499EE-E3E4-4AB8-8F61-912857DC414D}" type="presParOf" srcId="{DE2E9C37-63B5-4A76-85FE-9B777274EB9F}" destId="{F3FD00E9-73DD-4C20-BE4F-5E1FC7ED07E7}" srcOrd="9" destOrd="0" presId="urn:microsoft.com/office/officeart/2008/layout/VerticalCurvedList"/>
    <dgm:cxn modelId="{9E9E5123-D915-4164-858D-8CF26CE15801}" type="presParOf" srcId="{DE2E9C37-63B5-4A76-85FE-9B777274EB9F}" destId="{8817EACD-687A-48A9-BB7E-CE1058DFF728}" srcOrd="10" destOrd="0" presId="urn:microsoft.com/office/officeart/2008/layout/VerticalCurvedList"/>
    <dgm:cxn modelId="{A73D0736-A818-429B-9FA8-68330C6D795D}" type="presParOf" srcId="{8817EACD-687A-48A9-BB7E-CE1058DFF728}" destId="{E00C92B9-0BEF-44E1-9696-87AF9E7FB186}" srcOrd="0" destOrd="0" presId="urn:microsoft.com/office/officeart/2008/layout/VerticalCurvedList"/>
    <dgm:cxn modelId="{97B77D47-8878-4BA1-A7C2-AF2557084CB7}" type="presParOf" srcId="{DE2E9C37-63B5-4A76-85FE-9B777274EB9F}" destId="{66C6AF46-00F6-424D-B5BA-850377746D28}" srcOrd="11" destOrd="0" presId="urn:microsoft.com/office/officeart/2008/layout/VerticalCurvedList"/>
    <dgm:cxn modelId="{1D3B8D7E-F81E-4628-83AE-144602E08E4D}" type="presParOf" srcId="{DE2E9C37-63B5-4A76-85FE-9B777274EB9F}" destId="{F14E635B-136C-4946-A29C-7FC1B64747F5}" srcOrd="12" destOrd="0" presId="urn:microsoft.com/office/officeart/2008/layout/VerticalCurvedList"/>
    <dgm:cxn modelId="{88303BDD-E405-428A-B2F3-0DD26D73CCCA}" type="presParOf" srcId="{F14E635B-136C-4946-A29C-7FC1B64747F5}" destId="{6D0F991F-7E62-4BF0-960D-CC3715969E07}" srcOrd="0" destOrd="0" presId="urn:microsoft.com/office/officeart/2008/layout/VerticalCurvedList"/>
    <dgm:cxn modelId="{D1DE9117-5E0F-43B1-A031-EF39EED3A620}" type="presParOf" srcId="{DE2E9C37-63B5-4A76-85FE-9B777274EB9F}" destId="{790BD4A5-9324-4648-92F2-7E02E830E068}" srcOrd="13" destOrd="0" presId="urn:microsoft.com/office/officeart/2008/layout/VerticalCurvedList"/>
    <dgm:cxn modelId="{78309923-E4ED-493F-8127-E20995CCCBB4}" type="presParOf" srcId="{DE2E9C37-63B5-4A76-85FE-9B777274EB9F}" destId="{E97C063A-7717-4ADF-ABC4-63FFA7A980C3}" srcOrd="14" destOrd="0" presId="urn:microsoft.com/office/officeart/2008/layout/VerticalCurvedList"/>
    <dgm:cxn modelId="{28BFB612-CC27-46D3-9668-4AAE06D013E6}" type="presParOf" srcId="{E97C063A-7717-4ADF-ABC4-63FFA7A980C3}" destId="{C4E0AFF8-25B8-4B32-81B9-67591301E74F}"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8BE2E9-46CA-4ED5-8265-239906A3A8B4}" type="doc">
      <dgm:prSet loTypeId="urn:microsoft.com/office/officeart/2009/layout/CirclePictureHierarchy" loCatId="hierarchy" qsTypeId="urn:microsoft.com/office/officeart/2005/8/quickstyle/simple1" qsCatId="simple" csTypeId="urn:microsoft.com/office/officeart/2005/8/colors/accent0_1" csCatId="mainScheme" phldr="1"/>
      <dgm:spPr/>
      <dgm:t>
        <a:bodyPr/>
        <a:lstStyle/>
        <a:p>
          <a:endParaRPr lang="ru-RU"/>
        </a:p>
      </dgm:t>
    </dgm:pt>
    <dgm:pt modelId="{FE7422A4-C84E-4DC5-9F1A-A29B910787C1}">
      <dgm:prSet phldrT="[Текст]" custT="1"/>
      <dgm:spPr/>
      <dgm:t>
        <a:bodyPr/>
        <a:lstStyle/>
        <a:p>
          <a:r>
            <a:rPr lang="ru-RU" sz="2000" dirty="0" smtClean="0">
              <a:latin typeface="Arial" panose="020B0604020202020204" pitchFamily="34" charset="0"/>
              <a:cs typeface="Arial" panose="020B0604020202020204" pitchFamily="34" charset="0"/>
            </a:rPr>
            <a:t>Дефициты профессиональных компетенций</a:t>
          </a:r>
          <a:endParaRPr lang="ru-RU" sz="2000" dirty="0">
            <a:latin typeface="Arial" panose="020B0604020202020204" pitchFamily="34" charset="0"/>
            <a:cs typeface="Arial" panose="020B0604020202020204" pitchFamily="34" charset="0"/>
          </a:endParaRPr>
        </a:p>
      </dgm:t>
    </dgm:pt>
    <dgm:pt modelId="{E34FDC19-AC5A-4F0E-8B5D-A0240688A89E}" type="parTrans" cxnId="{03581444-2B44-4BF2-97E0-F5C13D1009A5}">
      <dgm:prSet/>
      <dgm:spPr/>
      <dgm:t>
        <a:bodyPr/>
        <a:lstStyle/>
        <a:p>
          <a:endParaRPr lang="ru-RU" sz="2800">
            <a:latin typeface="Arial" panose="020B0604020202020204" pitchFamily="34" charset="0"/>
            <a:cs typeface="Arial" panose="020B0604020202020204" pitchFamily="34" charset="0"/>
          </a:endParaRPr>
        </a:p>
      </dgm:t>
    </dgm:pt>
    <dgm:pt modelId="{C88EB6F9-0035-4AC1-BA32-ACEF433B0A01}" type="sibTrans" cxnId="{03581444-2B44-4BF2-97E0-F5C13D1009A5}">
      <dgm:prSet/>
      <dgm:spPr/>
      <dgm:t>
        <a:bodyPr/>
        <a:lstStyle/>
        <a:p>
          <a:endParaRPr lang="ru-RU" sz="2800">
            <a:latin typeface="Arial" panose="020B0604020202020204" pitchFamily="34" charset="0"/>
            <a:cs typeface="Arial" panose="020B0604020202020204" pitchFamily="34" charset="0"/>
          </a:endParaRPr>
        </a:p>
      </dgm:t>
    </dgm:pt>
    <dgm:pt modelId="{886E4F96-B1EB-46C0-9E15-707EF6CC732D}">
      <dgm:prSet phldrT="[Текст]" custT="1"/>
      <dgm:spPr/>
      <dgm:t>
        <a:bodyPr/>
        <a:lstStyle/>
        <a:p>
          <a:r>
            <a:rPr lang="ru-RU" sz="2000" dirty="0" smtClean="0">
              <a:latin typeface="Arial" panose="020B0604020202020204" pitchFamily="34" charset="0"/>
              <a:cs typeface="Arial" panose="020B0604020202020204" pitchFamily="34" charset="0"/>
            </a:rPr>
            <a:t> в области предметных компетенций</a:t>
          </a:r>
          <a:endParaRPr lang="ru-RU" sz="2000" dirty="0">
            <a:latin typeface="Arial" panose="020B0604020202020204" pitchFamily="34" charset="0"/>
            <a:cs typeface="Arial" panose="020B0604020202020204" pitchFamily="34" charset="0"/>
          </a:endParaRPr>
        </a:p>
      </dgm:t>
    </dgm:pt>
    <dgm:pt modelId="{91B672E0-9CAE-457F-A531-3EA71DB180B6}" type="parTrans" cxnId="{9BB75251-211B-4F3C-9390-CF6C4B4C1C61}">
      <dgm:prSet/>
      <dgm:spPr/>
      <dgm:t>
        <a:bodyPr/>
        <a:lstStyle/>
        <a:p>
          <a:endParaRPr lang="ru-RU" sz="2800">
            <a:latin typeface="Arial" panose="020B0604020202020204" pitchFamily="34" charset="0"/>
            <a:cs typeface="Arial" panose="020B0604020202020204" pitchFamily="34" charset="0"/>
          </a:endParaRPr>
        </a:p>
      </dgm:t>
    </dgm:pt>
    <dgm:pt modelId="{D37B6E5F-D0FD-4B1B-9B36-752C2E002251}" type="sibTrans" cxnId="{9BB75251-211B-4F3C-9390-CF6C4B4C1C61}">
      <dgm:prSet/>
      <dgm:spPr/>
      <dgm:t>
        <a:bodyPr/>
        <a:lstStyle/>
        <a:p>
          <a:endParaRPr lang="ru-RU" sz="2800">
            <a:latin typeface="Arial" panose="020B0604020202020204" pitchFamily="34" charset="0"/>
            <a:cs typeface="Arial" panose="020B0604020202020204" pitchFamily="34" charset="0"/>
          </a:endParaRPr>
        </a:p>
      </dgm:t>
    </dgm:pt>
    <dgm:pt modelId="{0EC9F51E-A09E-4CEA-8710-7537D921EDE3}">
      <dgm:prSet phldrT="[Текст]" custT="1"/>
      <dgm:spPr/>
      <dgm:t>
        <a:bodyPr/>
        <a:lstStyle/>
        <a:p>
          <a:r>
            <a:rPr lang="ru-RU" sz="2000" dirty="0" smtClean="0">
              <a:solidFill>
                <a:srgbClr val="FF0000"/>
              </a:solidFill>
              <a:latin typeface="Arial" panose="020B0604020202020204" pitchFamily="34" charset="0"/>
              <a:cs typeface="Arial" panose="020B0604020202020204" pitchFamily="34" charset="0"/>
            </a:rPr>
            <a:t> в области методических компетенций</a:t>
          </a:r>
          <a:endParaRPr lang="ru-RU" sz="2000" dirty="0">
            <a:solidFill>
              <a:srgbClr val="FF0000"/>
            </a:solidFill>
            <a:latin typeface="Arial" panose="020B0604020202020204" pitchFamily="34" charset="0"/>
            <a:cs typeface="Arial" panose="020B0604020202020204" pitchFamily="34" charset="0"/>
          </a:endParaRPr>
        </a:p>
      </dgm:t>
    </dgm:pt>
    <dgm:pt modelId="{B052E295-5921-46AF-BF49-14B997979400}" type="parTrans" cxnId="{41530A2E-A2C5-4CAF-8F68-65277D53A49D}">
      <dgm:prSet/>
      <dgm:spPr/>
      <dgm:t>
        <a:bodyPr/>
        <a:lstStyle/>
        <a:p>
          <a:endParaRPr lang="ru-RU" sz="2800">
            <a:latin typeface="Arial" panose="020B0604020202020204" pitchFamily="34" charset="0"/>
            <a:cs typeface="Arial" panose="020B0604020202020204" pitchFamily="34" charset="0"/>
          </a:endParaRPr>
        </a:p>
      </dgm:t>
    </dgm:pt>
    <dgm:pt modelId="{2A1B1C0F-C525-4C9D-8227-41164BB3889B}" type="sibTrans" cxnId="{41530A2E-A2C5-4CAF-8F68-65277D53A49D}">
      <dgm:prSet/>
      <dgm:spPr/>
      <dgm:t>
        <a:bodyPr/>
        <a:lstStyle/>
        <a:p>
          <a:endParaRPr lang="ru-RU" sz="2800">
            <a:latin typeface="Arial" panose="020B0604020202020204" pitchFamily="34" charset="0"/>
            <a:cs typeface="Arial" panose="020B0604020202020204" pitchFamily="34" charset="0"/>
          </a:endParaRPr>
        </a:p>
      </dgm:t>
    </dgm:pt>
    <dgm:pt modelId="{122731E7-F366-4D00-A606-6987434C64F6}">
      <dgm:prSet custT="1"/>
      <dgm:spPr/>
      <dgm:t>
        <a:bodyPr/>
        <a:lstStyle/>
        <a:p>
          <a:r>
            <a:rPr lang="ru-RU" sz="2000" dirty="0" smtClean="0">
              <a:latin typeface="Arial" panose="020B0604020202020204" pitchFamily="34" charset="0"/>
              <a:cs typeface="Arial" panose="020B0604020202020204" pitchFamily="34" charset="0"/>
            </a:rPr>
            <a:t> в области коммуникативных компетенций</a:t>
          </a:r>
          <a:endParaRPr lang="ru-RU" sz="2000" dirty="0">
            <a:latin typeface="Arial" panose="020B0604020202020204" pitchFamily="34" charset="0"/>
            <a:cs typeface="Arial" panose="020B0604020202020204" pitchFamily="34" charset="0"/>
          </a:endParaRPr>
        </a:p>
      </dgm:t>
    </dgm:pt>
    <dgm:pt modelId="{D70EF121-F8ED-4AC1-8347-5477C100C0B4}" type="parTrans" cxnId="{8DA46A5C-E911-43C8-8227-19864CC7CEDA}">
      <dgm:prSet/>
      <dgm:spPr/>
      <dgm:t>
        <a:bodyPr/>
        <a:lstStyle/>
        <a:p>
          <a:endParaRPr lang="ru-RU" sz="2800">
            <a:latin typeface="Arial" panose="020B0604020202020204" pitchFamily="34" charset="0"/>
            <a:cs typeface="Arial" panose="020B0604020202020204" pitchFamily="34" charset="0"/>
          </a:endParaRPr>
        </a:p>
      </dgm:t>
    </dgm:pt>
    <dgm:pt modelId="{1E9EF333-DA6E-4410-A7F5-2A7D492D3A90}" type="sibTrans" cxnId="{8DA46A5C-E911-43C8-8227-19864CC7CEDA}">
      <dgm:prSet/>
      <dgm:spPr/>
      <dgm:t>
        <a:bodyPr/>
        <a:lstStyle/>
        <a:p>
          <a:endParaRPr lang="ru-RU" sz="2800">
            <a:latin typeface="Arial" panose="020B0604020202020204" pitchFamily="34" charset="0"/>
            <a:cs typeface="Arial" panose="020B0604020202020204" pitchFamily="34" charset="0"/>
          </a:endParaRPr>
        </a:p>
      </dgm:t>
    </dgm:pt>
    <dgm:pt modelId="{86BF5C98-461D-45FF-9F5E-BE63E3FC6387}">
      <dgm:prSet custT="1"/>
      <dgm:spPr/>
      <dgm:t>
        <a:bodyPr/>
        <a:lstStyle/>
        <a:p>
          <a:r>
            <a:rPr lang="ru-RU" sz="2000" dirty="0" smtClean="0">
              <a:latin typeface="Arial" panose="020B0604020202020204" pitchFamily="34" charset="0"/>
              <a:cs typeface="Arial" panose="020B0604020202020204" pitchFamily="34" charset="0"/>
            </a:rPr>
            <a:t>в области психолого-педагогических компетенций</a:t>
          </a:r>
          <a:endParaRPr lang="ru-RU" sz="2000" dirty="0">
            <a:latin typeface="Arial" panose="020B0604020202020204" pitchFamily="34" charset="0"/>
            <a:cs typeface="Arial" panose="020B0604020202020204" pitchFamily="34" charset="0"/>
          </a:endParaRPr>
        </a:p>
      </dgm:t>
    </dgm:pt>
    <dgm:pt modelId="{96A0C0A3-2826-44C0-B6AE-B26E92F041C7}" type="parTrans" cxnId="{AD612F32-3D96-4C39-BB09-F05F8E53E40B}">
      <dgm:prSet/>
      <dgm:spPr/>
      <dgm:t>
        <a:bodyPr/>
        <a:lstStyle/>
        <a:p>
          <a:endParaRPr lang="ru-RU" sz="2800">
            <a:latin typeface="Arial" panose="020B0604020202020204" pitchFamily="34" charset="0"/>
            <a:cs typeface="Arial" panose="020B0604020202020204" pitchFamily="34" charset="0"/>
          </a:endParaRPr>
        </a:p>
      </dgm:t>
    </dgm:pt>
    <dgm:pt modelId="{043D9027-1C2C-474C-9443-7EF456D14D9E}" type="sibTrans" cxnId="{AD612F32-3D96-4C39-BB09-F05F8E53E40B}">
      <dgm:prSet/>
      <dgm:spPr/>
      <dgm:t>
        <a:bodyPr/>
        <a:lstStyle/>
        <a:p>
          <a:endParaRPr lang="ru-RU" sz="2800">
            <a:latin typeface="Arial" panose="020B0604020202020204" pitchFamily="34" charset="0"/>
            <a:cs typeface="Arial" panose="020B0604020202020204" pitchFamily="34" charset="0"/>
          </a:endParaRPr>
        </a:p>
      </dgm:t>
    </dgm:pt>
    <dgm:pt modelId="{2B08FF28-24EA-4B97-9A67-C4CAC2AB9F25}" type="pres">
      <dgm:prSet presAssocID="{8B8BE2E9-46CA-4ED5-8265-239906A3A8B4}" presName="hierChild1" presStyleCnt="0">
        <dgm:presLayoutVars>
          <dgm:chPref val="1"/>
          <dgm:dir/>
          <dgm:animOne val="branch"/>
          <dgm:animLvl val="lvl"/>
          <dgm:resizeHandles/>
        </dgm:presLayoutVars>
      </dgm:prSet>
      <dgm:spPr/>
      <dgm:t>
        <a:bodyPr/>
        <a:lstStyle/>
        <a:p>
          <a:endParaRPr lang="ru-RU"/>
        </a:p>
      </dgm:t>
    </dgm:pt>
    <dgm:pt modelId="{B233239B-434D-4306-96C7-6EE9B7D1CE9E}" type="pres">
      <dgm:prSet presAssocID="{FE7422A4-C84E-4DC5-9F1A-A29B910787C1}" presName="hierRoot1" presStyleCnt="0"/>
      <dgm:spPr/>
    </dgm:pt>
    <dgm:pt modelId="{7B648EBE-C7D3-4DD0-876E-10A3E3115EBA}" type="pres">
      <dgm:prSet presAssocID="{FE7422A4-C84E-4DC5-9F1A-A29B910787C1}" presName="composite" presStyleCnt="0"/>
      <dgm:spPr/>
    </dgm:pt>
    <dgm:pt modelId="{95C89D0B-35D3-4BEC-A853-9980909D9C24}" type="pres">
      <dgm:prSet presAssocID="{FE7422A4-C84E-4DC5-9F1A-A29B910787C1}" presName="image" presStyleLbl="node0" presStyleIdx="0" presStyleCnt="1"/>
      <dgm:spPr/>
    </dgm:pt>
    <dgm:pt modelId="{B5F67EEA-DD9B-42BA-A719-AFEE26E20DED}" type="pres">
      <dgm:prSet presAssocID="{FE7422A4-C84E-4DC5-9F1A-A29B910787C1}" presName="text" presStyleLbl="revTx" presStyleIdx="0" presStyleCnt="5">
        <dgm:presLayoutVars>
          <dgm:chPref val="3"/>
        </dgm:presLayoutVars>
      </dgm:prSet>
      <dgm:spPr/>
      <dgm:t>
        <a:bodyPr/>
        <a:lstStyle/>
        <a:p>
          <a:endParaRPr lang="ru-RU"/>
        </a:p>
      </dgm:t>
    </dgm:pt>
    <dgm:pt modelId="{91EFDB91-BC78-4B68-A8FD-B584D88FED9D}" type="pres">
      <dgm:prSet presAssocID="{FE7422A4-C84E-4DC5-9F1A-A29B910787C1}" presName="hierChild2" presStyleCnt="0"/>
      <dgm:spPr/>
    </dgm:pt>
    <dgm:pt modelId="{FDB93A7A-FC3D-44CF-8643-8906BF0944DA}" type="pres">
      <dgm:prSet presAssocID="{91B672E0-9CAE-457F-A531-3EA71DB180B6}" presName="Name10" presStyleLbl="parChTrans1D2" presStyleIdx="0" presStyleCnt="4"/>
      <dgm:spPr/>
      <dgm:t>
        <a:bodyPr/>
        <a:lstStyle/>
        <a:p>
          <a:endParaRPr lang="ru-RU"/>
        </a:p>
      </dgm:t>
    </dgm:pt>
    <dgm:pt modelId="{9470465B-A227-4BB4-9A78-45F922AAD2B4}" type="pres">
      <dgm:prSet presAssocID="{886E4F96-B1EB-46C0-9E15-707EF6CC732D}" presName="hierRoot2" presStyleCnt="0"/>
      <dgm:spPr/>
    </dgm:pt>
    <dgm:pt modelId="{F3D8AB1A-A0A2-4F24-857F-12F3F9A50434}" type="pres">
      <dgm:prSet presAssocID="{886E4F96-B1EB-46C0-9E15-707EF6CC732D}" presName="composite2" presStyleCnt="0"/>
      <dgm:spPr/>
    </dgm:pt>
    <dgm:pt modelId="{4E455961-A9AF-4C38-88AD-506AF97999E7}" type="pres">
      <dgm:prSet presAssocID="{886E4F96-B1EB-46C0-9E15-707EF6CC732D}" presName="image2" presStyleLbl="node2" presStyleIdx="0" presStyleCnt="4"/>
      <dgm:spPr/>
    </dgm:pt>
    <dgm:pt modelId="{465F4B06-A6BA-4C89-8B5E-CEF75FBC242E}" type="pres">
      <dgm:prSet presAssocID="{886E4F96-B1EB-46C0-9E15-707EF6CC732D}" presName="text2" presStyleLbl="revTx" presStyleIdx="1" presStyleCnt="5">
        <dgm:presLayoutVars>
          <dgm:chPref val="3"/>
        </dgm:presLayoutVars>
      </dgm:prSet>
      <dgm:spPr/>
      <dgm:t>
        <a:bodyPr/>
        <a:lstStyle/>
        <a:p>
          <a:endParaRPr lang="ru-RU"/>
        </a:p>
      </dgm:t>
    </dgm:pt>
    <dgm:pt modelId="{FE08E61C-7015-4B7E-B766-648C089B5A1C}" type="pres">
      <dgm:prSet presAssocID="{886E4F96-B1EB-46C0-9E15-707EF6CC732D}" presName="hierChild3" presStyleCnt="0"/>
      <dgm:spPr/>
    </dgm:pt>
    <dgm:pt modelId="{7812EEE2-AA42-4A43-B765-38E8265AF9F0}" type="pres">
      <dgm:prSet presAssocID="{B052E295-5921-46AF-BF49-14B997979400}" presName="Name10" presStyleLbl="parChTrans1D2" presStyleIdx="1" presStyleCnt="4"/>
      <dgm:spPr/>
      <dgm:t>
        <a:bodyPr/>
        <a:lstStyle/>
        <a:p>
          <a:endParaRPr lang="ru-RU"/>
        </a:p>
      </dgm:t>
    </dgm:pt>
    <dgm:pt modelId="{E3B14FBE-F656-41DF-A292-6E7B6AC9582F}" type="pres">
      <dgm:prSet presAssocID="{0EC9F51E-A09E-4CEA-8710-7537D921EDE3}" presName="hierRoot2" presStyleCnt="0"/>
      <dgm:spPr/>
    </dgm:pt>
    <dgm:pt modelId="{C84E90D1-6329-417C-99F4-138CB6FD0460}" type="pres">
      <dgm:prSet presAssocID="{0EC9F51E-A09E-4CEA-8710-7537D921EDE3}" presName="composite2" presStyleCnt="0"/>
      <dgm:spPr/>
    </dgm:pt>
    <dgm:pt modelId="{ECBE35FD-6533-4C1B-B002-2C46E8B92139}" type="pres">
      <dgm:prSet presAssocID="{0EC9F51E-A09E-4CEA-8710-7537D921EDE3}" presName="image2" presStyleLbl="node2" presStyleIdx="1" presStyleCnt="4"/>
      <dgm:spPr/>
    </dgm:pt>
    <dgm:pt modelId="{FF65E1CF-EEE6-4302-931C-93E5F5CDCCDD}" type="pres">
      <dgm:prSet presAssocID="{0EC9F51E-A09E-4CEA-8710-7537D921EDE3}" presName="text2" presStyleLbl="revTx" presStyleIdx="2" presStyleCnt="5">
        <dgm:presLayoutVars>
          <dgm:chPref val="3"/>
        </dgm:presLayoutVars>
      </dgm:prSet>
      <dgm:spPr/>
      <dgm:t>
        <a:bodyPr/>
        <a:lstStyle/>
        <a:p>
          <a:endParaRPr lang="ru-RU"/>
        </a:p>
      </dgm:t>
    </dgm:pt>
    <dgm:pt modelId="{F70906F4-DA95-45EE-BAA1-85B311F65C97}" type="pres">
      <dgm:prSet presAssocID="{0EC9F51E-A09E-4CEA-8710-7537D921EDE3}" presName="hierChild3" presStyleCnt="0"/>
      <dgm:spPr/>
    </dgm:pt>
    <dgm:pt modelId="{89DC0329-E845-4063-B49D-73DC2A3CE97D}" type="pres">
      <dgm:prSet presAssocID="{96A0C0A3-2826-44C0-B6AE-B26E92F041C7}" presName="Name10" presStyleLbl="parChTrans1D2" presStyleIdx="2" presStyleCnt="4"/>
      <dgm:spPr/>
      <dgm:t>
        <a:bodyPr/>
        <a:lstStyle/>
        <a:p>
          <a:endParaRPr lang="ru-RU"/>
        </a:p>
      </dgm:t>
    </dgm:pt>
    <dgm:pt modelId="{D56DF77D-F8E4-40F5-9D8F-F4C83FAB696A}" type="pres">
      <dgm:prSet presAssocID="{86BF5C98-461D-45FF-9F5E-BE63E3FC6387}" presName="hierRoot2" presStyleCnt="0"/>
      <dgm:spPr/>
    </dgm:pt>
    <dgm:pt modelId="{CA327A91-CCC4-40E6-B3A0-1C2393A08B53}" type="pres">
      <dgm:prSet presAssocID="{86BF5C98-461D-45FF-9F5E-BE63E3FC6387}" presName="composite2" presStyleCnt="0"/>
      <dgm:spPr/>
    </dgm:pt>
    <dgm:pt modelId="{3C83D846-0BFD-4A89-B6F7-02263ADBFA8F}" type="pres">
      <dgm:prSet presAssocID="{86BF5C98-461D-45FF-9F5E-BE63E3FC6387}" presName="image2" presStyleLbl="node2" presStyleIdx="2" presStyleCnt="4"/>
      <dgm:spPr/>
    </dgm:pt>
    <dgm:pt modelId="{8C1501C5-2062-4807-9B8B-303C403B9068}" type="pres">
      <dgm:prSet presAssocID="{86BF5C98-461D-45FF-9F5E-BE63E3FC6387}" presName="text2" presStyleLbl="revTx" presStyleIdx="3" presStyleCnt="5">
        <dgm:presLayoutVars>
          <dgm:chPref val="3"/>
        </dgm:presLayoutVars>
      </dgm:prSet>
      <dgm:spPr/>
      <dgm:t>
        <a:bodyPr/>
        <a:lstStyle/>
        <a:p>
          <a:endParaRPr lang="ru-RU"/>
        </a:p>
      </dgm:t>
    </dgm:pt>
    <dgm:pt modelId="{290A8B02-7AE0-4076-95B3-CB8149595E6F}" type="pres">
      <dgm:prSet presAssocID="{86BF5C98-461D-45FF-9F5E-BE63E3FC6387}" presName="hierChild3" presStyleCnt="0"/>
      <dgm:spPr/>
    </dgm:pt>
    <dgm:pt modelId="{6AB0BDC5-271E-4469-9185-FA763347F422}" type="pres">
      <dgm:prSet presAssocID="{D70EF121-F8ED-4AC1-8347-5477C100C0B4}" presName="Name10" presStyleLbl="parChTrans1D2" presStyleIdx="3" presStyleCnt="4"/>
      <dgm:spPr/>
      <dgm:t>
        <a:bodyPr/>
        <a:lstStyle/>
        <a:p>
          <a:endParaRPr lang="ru-RU"/>
        </a:p>
      </dgm:t>
    </dgm:pt>
    <dgm:pt modelId="{68D44972-982F-41C4-8777-221CEF07F2F7}" type="pres">
      <dgm:prSet presAssocID="{122731E7-F366-4D00-A606-6987434C64F6}" presName="hierRoot2" presStyleCnt="0"/>
      <dgm:spPr/>
    </dgm:pt>
    <dgm:pt modelId="{01DA09B3-DCDD-4AB7-BFCD-EBBF67A17192}" type="pres">
      <dgm:prSet presAssocID="{122731E7-F366-4D00-A606-6987434C64F6}" presName="composite2" presStyleCnt="0"/>
      <dgm:spPr/>
    </dgm:pt>
    <dgm:pt modelId="{76A0694E-91BB-426C-A5CE-9A28001C1E96}" type="pres">
      <dgm:prSet presAssocID="{122731E7-F366-4D00-A606-6987434C64F6}" presName="image2" presStyleLbl="node2" presStyleIdx="3" presStyleCnt="4"/>
      <dgm:spPr/>
    </dgm:pt>
    <dgm:pt modelId="{05229063-C648-4500-B852-B83AED1348FF}" type="pres">
      <dgm:prSet presAssocID="{122731E7-F366-4D00-A606-6987434C64F6}" presName="text2" presStyleLbl="revTx" presStyleIdx="4" presStyleCnt="5">
        <dgm:presLayoutVars>
          <dgm:chPref val="3"/>
        </dgm:presLayoutVars>
      </dgm:prSet>
      <dgm:spPr/>
      <dgm:t>
        <a:bodyPr/>
        <a:lstStyle/>
        <a:p>
          <a:endParaRPr lang="ru-RU"/>
        </a:p>
      </dgm:t>
    </dgm:pt>
    <dgm:pt modelId="{18F8B1C9-4654-4824-8C91-CAEE8D90738E}" type="pres">
      <dgm:prSet presAssocID="{122731E7-F366-4D00-A606-6987434C64F6}" presName="hierChild3" presStyleCnt="0"/>
      <dgm:spPr/>
    </dgm:pt>
  </dgm:ptLst>
  <dgm:cxnLst>
    <dgm:cxn modelId="{9BB75251-211B-4F3C-9390-CF6C4B4C1C61}" srcId="{FE7422A4-C84E-4DC5-9F1A-A29B910787C1}" destId="{886E4F96-B1EB-46C0-9E15-707EF6CC732D}" srcOrd="0" destOrd="0" parTransId="{91B672E0-9CAE-457F-A531-3EA71DB180B6}" sibTransId="{D37B6E5F-D0FD-4B1B-9B36-752C2E002251}"/>
    <dgm:cxn modelId="{03581444-2B44-4BF2-97E0-F5C13D1009A5}" srcId="{8B8BE2E9-46CA-4ED5-8265-239906A3A8B4}" destId="{FE7422A4-C84E-4DC5-9F1A-A29B910787C1}" srcOrd="0" destOrd="0" parTransId="{E34FDC19-AC5A-4F0E-8B5D-A0240688A89E}" sibTransId="{C88EB6F9-0035-4AC1-BA32-ACEF433B0A01}"/>
    <dgm:cxn modelId="{F1768774-CA92-468F-A650-5EA84BF7418E}" type="presOf" srcId="{96A0C0A3-2826-44C0-B6AE-B26E92F041C7}" destId="{89DC0329-E845-4063-B49D-73DC2A3CE97D}" srcOrd="0" destOrd="0" presId="urn:microsoft.com/office/officeart/2009/layout/CirclePictureHierarchy"/>
    <dgm:cxn modelId="{41530A2E-A2C5-4CAF-8F68-65277D53A49D}" srcId="{FE7422A4-C84E-4DC5-9F1A-A29B910787C1}" destId="{0EC9F51E-A09E-4CEA-8710-7537D921EDE3}" srcOrd="1" destOrd="0" parTransId="{B052E295-5921-46AF-BF49-14B997979400}" sibTransId="{2A1B1C0F-C525-4C9D-8227-41164BB3889B}"/>
    <dgm:cxn modelId="{828F8263-AFC9-4A00-B467-1270E7356DBF}" type="presOf" srcId="{886E4F96-B1EB-46C0-9E15-707EF6CC732D}" destId="{465F4B06-A6BA-4C89-8B5E-CEF75FBC242E}" srcOrd="0" destOrd="0" presId="urn:microsoft.com/office/officeart/2009/layout/CirclePictureHierarchy"/>
    <dgm:cxn modelId="{8DB2E9FE-8308-4973-A7A2-BC8AEA9458C3}" type="presOf" srcId="{FE7422A4-C84E-4DC5-9F1A-A29B910787C1}" destId="{B5F67EEA-DD9B-42BA-A719-AFEE26E20DED}" srcOrd="0" destOrd="0" presId="urn:microsoft.com/office/officeart/2009/layout/CirclePictureHierarchy"/>
    <dgm:cxn modelId="{BFAFFD36-2F69-46B9-B5CA-FE334932A6BA}" type="presOf" srcId="{86BF5C98-461D-45FF-9F5E-BE63E3FC6387}" destId="{8C1501C5-2062-4807-9B8B-303C403B9068}" srcOrd="0" destOrd="0" presId="urn:microsoft.com/office/officeart/2009/layout/CirclePictureHierarchy"/>
    <dgm:cxn modelId="{A4102A61-06DA-4A31-BF2F-ED4061E0CE0A}" type="presOf" srcId="{122731E7-F366-4D00-A606-6987434C64F6}" destId="{05229063-C648-4500-B852-B83AED1348FF}" srcOrd="0" destOrd="0" presId="urn:microsoft.com/office/officeart/2009/layout/CirclePictureHierarchy"/>
    <dgm:cxn modelId="{15635957-53DD-4406-BB83-956900A7A639}" type="presOf" srcId="{0EC9F51E-A09E-4CEA-8710-7537D921EDE3}" destId="{FF65E1CF-EEE6-4302-931C-93E5F5CDCCDD}" srcOrd="0" destOrd="0" presId="urn:microsoft.com/office/officeart/2009/layout/CirclePictureHierarchy"/>
    <dgm:cxn modelId="{AD612F32-3D96-4C39-BB09-F05F8E53E40B}" srcId="{FE7422A4-C84E-4DC5-9F1A-A29B910787C1}" destId="{86BF5C98-461D-45FF-9F5E-BE63E3FC6387}" srcOrd="2" destOrd="0" parTransId="{96A0C0A3-2826-44C0-B6AE-B26E92F041C7}" sibTransId="{043D9027-1C2C-474C-9443-7EF456D14D9E}"/>
    <dgm:cxn modelId="{8DA46A5C-E911-43C8-8227-19864CC7CEDA}" srcId="{FE7422A4-C84E-4DC5-9F1A-A29B910787C1}" destId="{122731E7-F366-4D00-A606-6987434C64F6}" srcOrd="3" destOrd="0" parTransId="{D70EF121-F8ED-4AC1-8347-5477C100C0B4}" sibTransId="{1E9EF333-DA6E-4410-A7F5-2A7D492D3A90}"/>
    <dgm:cxn modelId="{AAE49925-3374-4B2C-9857-2C6231F05332}" type="presOf" srcId="{8B8BE2E9-46CA-4ED5-8265-239906A3A8B4}" destId="{2B08FF28-24EA-4B97-9A67-C4CAC2AB9F25}" srcOrd="0" destOrd="0" presId="urn:microsoft.com/office/officeart/2009/layout/CirclePictureHierarchy"/>
    <dgm:cxn modelId="{D4206B64-FC7C-43B1-ABC4-E179DAC3726F}" type="presOf" srcId="{D70EF121-F8ED-4AC1-8347-5477C100C0B4}" destId="{6AB0BDC5-271E-4469-9185-FA763347F422}" srcOrd="0" destOrd="0" presId="urn:microsoft.com/office/officeart/2009/layout/CirclePictureHierarchy"/>
    <dgm:cxn modelId="{0BEC5F60-1D4A-4EF3-9B54-860625F63C84}" type="presOf" srcId="{B052E295-5921-46AF-BF49-14B997979400}" destId="{7812EEE2-AA42-4A43-B765-38E8265AF9F0}" srcOrd="0" destOrd="0" presId="urn:microsoft.com/office/officeart/2009/layout/CirclePictureHierarchy"/>
    <dgm:cxn modelId="{257F54B2-FC1B-4093-ABE6-A74983D9E66B}" type="presOf" srcId="{91B672E0-9CAE-457F-A531-3EA71DB180B6}" destId="{FDB93A7A-FC3D-44CF-8643-8906BF0944DA}" srcOrd="0" destOrd="0" presId="urn:microsoft.com/office/officeart/2009/layout/CirclePictureHierarchy"/>
    <dgm:cxn modelId="{1B22F66A-9525-4668-BA2F-5EE0603E8FDE}" type="presParOf" srcId="{2B08FF28-24EA-4B97-9A67-C4CAC2AB9F25}" destId="{B233239B-434D-4306-96C7-6EE9B7D1CE9E}" srcOrd="0" destOrd="0" presId="urn:microsoft.com/office/officeart/2009/layout/CirclePictureHierarchy"/>
    <dgm:cxn modelId="{8FC9E6DF-8CD3-4E90-B810-1A576BEEEA30}" type="presParOf" srcId="{B233239B-434D-4306-96C7-6EE9B7D1CE9E}" destId="{7B648EBE-C7D3-4DD0-876E-10A3E3115EBA}" srcOrd="0" destOrd="0" presId="urn:microsoft.com/office/officeart/2009/layout/CirclePictureHierarchy"/>
    <dgm:cxn modelId="{B0100E91-6940-4294-9017-E726F7A94508}" type="presParOf" srcId="{7B648EBE-C7D3-4DD0-876E-10A3E3115EBA}" destId="{95C89D0B-35D3-4BEC-A853-9980909D9C24}" srcOrd="0" destOrd="0" presId="urn:microsoft.com/office/officeart/2009/layout/CirclePictureHierarchy"/>
    <dgm:cxn modelId="{C1C9968E-5F23-454E-A90C-FD34EC9033E9}" type="presParOf" srcId="{7B648EBE-C7D3-4DD0-876E-10A3E3115EBA}" destId="{B5F67EEA-DD9B-42BA-A719-AFEE26E20DED}" srcOrd="1" destOrd="0" presId="urn:microsoft.com/office/officeart/2009/layout/CirclePictureHierarchy"/>
    <dgm:cxn modelId="{AD258D15-8A79-423D-B71B-1DE13DDEAD11}" type="presParOf" srcId="{B233239B-434D-4306-96C7-6EE9B7D1CE9E}" destId="{91EFDB91-BC78-4B68-A8FD-B584D88FED9D}" srcOrd="1" destOrd="0" presId="urn:microsoft.com/office/officeart/2009/layout/CirclePictureHierarchy"/>
    <dgm:cxn modelId="{A0F3E160-F686-4EEF-9990-F6DA84A34C6E}" type="presParOf" srcId="{91EFDB91-BC78-4B68-A8FD-B584D88FED9D}" destId="{FDB93A7A-FC3D-44CF-8643-8906BF0944DA}" srcOrd="0" destOrd="0" presId="urn:microsoft.com/office/officeart/2009/layout/CirclePictureHierarchy"/>
    <dgm:cxn modelId="{A7AFE469-1201-4B9C-8DF9-1921B42FCEF9}" type="presParOf" srcId="{91EFDB91-BC78-4B68-A8FD-B584D88FED9D}" destId="{9470465B-A227-4BB4-9A78-45F922AAD2B4}" srcOrd="1" destOrd="0" presId="urn:microsoft.com/office/officeart/2009/layout/CirclePictureHierarchy"/>
    <dgm:cxn modelId="{43BF714A-8607-47AF-B877-8043E1136B01}" type="presParOf" srcId="{9470465B-A227-4BB4-9A78-45F922AAD2B4}" destId="{F3D8AB1A-A0A2-4F24-857F-12F3F9A50434}" srcOrd="0" destOrd="0" presId="urn:microsoft.com/office/officeart/2009/layout/CirclePictureHierarchy"/>
    <dgm:cxn modelId="{1E341BDA-92B4-4ADC-9E00-E6F5AFFD2B0E}" type="presParOf" srcId="{F3D8AB1A-A0A2-4F24-857F-12F3F9A50434}" destId="{4E455961-A9AF-4C38-88AD-506AF97999E7}" srcOrd="0" destOrd="0" presId="urn:microsoft.com/office/officeart/2009/layout/CirclePictureHierarchy"/>
    <dgm:cxn modelId="{43CCD7C7-2B5D-46BB-90AB-8F9DDF19A6E7}" type="presParOf" srcId="{F3D8AB1A-A0A2-4F24-857F-12F3F9A50434}" destId="{465F4B06-A6BA-4C89-8B5E-CEF75FBC242E}" srcOrd="1" destOrd="0" presId="urn:microsoft.com/office/officeart/2009/layout/CirclePictureHierarchy"/>
    <dgm:cxn modelId="{91ED4187-FC8C-4F63-95DD-BF6A1963170F}" type="presParOf" srcId="{9470465B-A227-4BB4-9A78-45F922AAD2B4}" destId="{FE08E61C-7015-4B7E-B766-648C089B5A1C}" srcOrd="1" destOrd="0" presId="urn:microsoft.com/office/officeart/2009/layout/CirclePictureHierarchy"/>
    <dgm:cxn modelId="{D5525703-4F65-4B17-B2E7-FB8258E267E1}" type="presParOf" srcId="{91EFDB91-BC78-4B68-A8FD-B584D88FED9D}" destId="{7812EEE2-AA42-4A43-B765-38E8265AF9F0}" srcOrd="2" destOrd="0" presId="urn:microsoft.com/office/officeart/2009/layout/CirclePictureHierarchy"/>
    <dgm:cxn modelId="{A49352B8-E6BC-4DF5-8236-FD125AC13FB4}" type="presParOf" srcId="{91EFDB91-BC78-4B68-A8FD-B584D88FED9D}" destId="{E3B14FBE-F656-41DF-A292-6E7B6AC9582F}" srcOrd="3" destOrd="0" presId="urn:microsoft.com/office/officeart/2009/layout/CirclePictureHierarchy"/>
    <dgm:cxn modelId="{9B40686B-0A55-4D63-A686-6FF7CABE44B2}" type="presParOf" srcId="{E3B14FBE-F656-41DF-A292-6E7B6AC9582F}" destId="{C84E90D1-6329-417C-99F4-138CB6FD0460}" srcOrd="0" destOrd="0" presId="urn:microsoft.com/office/officeart/2009/layout/CirclePictureHierarchy"/>
    <dgm:cxn modelId="{618F90ED-04D3-4AA8-A15E-ABA3CBF2FAD5}" type="presParOf" srcId="{C84E90D1-6329-417C-99F4-138CB6FD0460}" destId="{ECBE35FD-6533-4C1B-B002-2C46E8B92139}" srcOrd="0" destOrd="0" presId="urn:microsoft.com/office/officeart/2009/layout/CirclePictureHierarchy"/>
    <dgm:cxn modelId="{B550C5CB-E1B5-43FD-8E0D-139897C9F65D}" type="presParOf" srcId="{C84E90D1-6329-417C-99F4-138CB6FD0460}" destId="{FF65E1CF-EEE6-4302-931C-93E5F5CDCCDD}" srcOrd="1" destOrd="0" presId="urn:microsoft.com/office/officeart/2009/layout/CirclePictureHierarchy"/>
    <dgm:cxn modelId="{41CE746F-A1A7-43B0-92AB-8B666B51638B}" type="presParOf" srcId="{E3B14FBE-F656-41DF-A292-6E7B6AC9582F}" destId="{F70906F4-DA95-45EE-BAA1-85B311F65C97}" srcOrd="1" destOrd="0" presId="urn:microsoft.com/office/officeart/2009/layout/CirclePictureHierarchy"/>
    <dgm:cxn modelId="{8BA8C738-E31E-4C2A-8FC5-46F9CC1D2DF2}" type="presParOf" srcId="{91EFDB91-BC78-4B68-A8FD-B584D88FED9D}" destId="{89DC0329-E845-4063-B49D-73DC2A3CE97D}" srcOrd="4" destOrd="0" presId="urn:microsoft.com/office/officeart/2009/layout/CirclePictureHierarchy"/>
    <dgm:cxn modelId="{87850A7D-E091-4640-AE05-73A3D03F169C}" type="presParOf" srcId="{91EFDB91-BC78-4B68-A8FD-B584D88FED9D}" destId="{D56DF77D-F8E4-40F5-9D8F-F4C83FAB696A}" srcOrd="5" destOrd="0" presId="urn:microsoft.com/office/officeart/2009/layout/CirclePictureHierarchy"/>
    <dgm:cxn modelId="{014FB104-60C3-40FE-AA14-834EE7BF35EC}" type="presParOf" srcId="{D56DF77D-F8E4-40F5-9D8F-F4C83FAB696A}" destId="{CA327A91-CCC4-40E6-B3A0-1C2393A08B53}" srcOrd="0" destOrd="0" presId="urn:microsoft.com/office/officeart/2009/layout/CirclePictureHierarchy"/>
    <dgm:cxn modelId="{2424BAC9-6A29-4E4D-8748-32CF3C66E604}" type="presParOf" srcId="{CA327A91-CCC4-40E6-B3A0-1C2393A08B53}" destId="{3C83D846-0BFD-4A89-B6F7-02263ADBFA8F}" srcOrd="0" destOrd="0" presId="urn:microsoft.com/office/officeart/2009/layout/CirclePictureHierarchy"/>
    <dgm:cxn modelId="{C29754FE-4E55-452E-83E4-AFFA882B2F28}" type="presParOf" srcId="{CA327A91-CCC4-40E6-B3A0-1C2393A08B53}" destId="{8C1501C5-2062-4807-9B8B-303C403B9068}" srcOrd="1" destOrd="0" presId="urn:microsoft.com/office/officeart/2009/layout/CirclePictureHierarchy"/>
    <dgm:cxn modelId="{EB0D4EFF-C244-4102-9FD5-A9640CBDCC10}" type="presParOf" srcId="{D56DF77D-F8E4-40F5-9D8F-F4C83FAB696A}" destId="{290A8B02-7AE0-4076-95B3-CB8149595E6F}" srcOrd="1" destOrd="0" presId="urn:microsoft.com/office/officeart/2009/layout/CirclePictureHierarchy"/>
    <dgm:cxn modelId="{3D2B44A8-7627-4350-8B17-68D0DF7D0FE1}" type="presParOf" srcId="{91EFDB91-BC78-4B68-A8FD-B584D88FED9D}" destId="{6AB0BDC5-271E-4469-9185-FA763347F422}" srcOrd="6" destOrd="0" presId="urn:microsoft.com/office/officeart/2009/layout/CirclePictureHierarchy"/>
    <dgm:cxn modelId="{85C6A3EA-96F9-4FA6-B4F4-C08ABD2C5973}" type="presParOf" srcId="{91EFDB91-BC78-4B68-A8FD-B584D88FED9D}" destId="{68D44972-982F-41C4-8777-221CEF07F2F7}" srcOrd="7" destOrd="0" presId="urn:microsoft.com/office/officeart/2009/layout/CirclePictureHierarchy"/>
    <dgm:cxn modelId="{4D01FDB1-FE5B-4D5B-ACFF-6497BC464798}" type="presParOf" srcId="{68D44972-982F-41C4-8777-221CEF07F2F7}" destId="{01DA09B3-DCDD-4AB7-BFCD-EBBF67A17192}" srcOrd="0" destOrd="0" presId="urn:microsoft.com/office/officeart/2009/layout/CirclePictureHierarchy"/>
    <dgm:cxn modelId="{8199DAA1-E6BB-43AD-9CBB-CAD35661ED35}" type="presParOf" srcId="{01DA09B3-DCDD-4AB7-BFCD-EBBF67A17192}" destId="{76A0694E-91BB-426C-A5CE-9A28001C1E96}" srcOrd="0" destOrd="0" presId="urn:microsoft.com/office/officeart/2009/layout/CirclePictureHierarchy"/>
    <dgm:cxn modelId="{14888071-087F-4C8E-9BE3-449CAB82EBDB}" type="presParOf" srcId="{01DA09B3-DCDD-4AB7-BFCD-EBBF67A17192}" destId="{05229063-C648-4500-B852-B83AED1348FF}" srcOrd="1" destOrd="0" presId="urn:microsoft.com/office/officeart/2009/layout/CirclePictureHierarchy"/>
    <dgm:cxn modelId="{DBC69BA0-C549-4F0E-B76D-F3078D320A04}" type="presParOf" srcId="{68D44972-982F-41C4-8777-221CEF07F2F7}" destId="{18F8B1C9-4654-4824-8C91-CAEE8D90738E}" srcOrd="1" destOrd="0" presId="urn:microsoft.com/office/officeart/2009/layout/CirclePicture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A0BA08-C517-420B-BCE6-E68F44437A04}" type="doc">
      <dgm:prSet loTypeId="urn:microsoft.com/office/officeart/2009/3/layout/PhasedProcess" loCatId="process" qsTypeId="urn:microsoft.com/office/officeart/2005/8/quickstyle/simple3" qsCatId="simple" csTypeId="urn:microsoft.com/office/officeart/2005/8/colors/colorful3" csCatId="colorful" phldr="1"/>
      <dgm:spPr/>
      <dgm:t>
        <a:bodyPr/>
        <a:lstStyle/>
        <a:p>
          <a:endParaRPr lang="ru-RU"/>
        </a:p>
      </dgm:t>
    </dgm:pt>
    <dgm:pt modelId="{744A9048-D25B-4D25-B562-68A1E93546B2}">
      <dgm:prSet phldrT="[Текст]" custT="1"/>
      <dgm:spPr/>
      <dgm:t>
        <a:bodyPr/>
        <a:lstStyle/>
        <a:p>
          <a:r>
            <a:rPr lang="ru-RU" sz="2800" dirty="0" smtClean="0">
              <a:solidFill>
                <a:srgbClr val="002060"/>
              </a:solidFill>
            </a:rPr>
            <a:t>Диагностика профдефицитов</a:t>
          </a:r>
          <a:endParaRPr lang="ru-RU" sz="2800" dirty="0">
            <a:solidFill>
              <a:srgbClr val="002060"/>
            </a:solidFill>
          </a:endParaRPr>
        </a:p>
      </dgm:t>
    </dgm:pt>
    <dgm:pt modelId="{851E94F7-8872-48AA-99FB-A5F76F16A326}" type="parTrans" cxnId="{03ECDCAF-7676-4740-B016-924F81A9CB1A}">
      <dgm:prSet/>
      <dgm:spPr/>
      <dgm:t>
        <a:bodyPr/>
        <a:lstStyle/>
        <a:p>
          <a:endParaRPr lang="ru-RU"/>
        </a:p>
      </dgm:t>
    </dgm:pt>
    <dgm:pt modelId="{F5F7D1B0-E957-4E97-8731-FA0819701924}" type="sibTrans" cxnId="{03ECDCAF-7676-4740-B016-924F81A9CB1A}">
      <dgm:prSet/>
      <dgm:spPr/>
      <dgm:t>
        <a:bodyPr/>
        <a:lstStyle/>
        <a:p>
          <a:endParaRPr lang="ru-RU"/>
        </a:p>
      </dgm:t>
    </dgm:pt>
    <dgm:pt modelId="{3721155D-D2AA-41AA-BECC-9AD5E750DBB5}">
      <dgm:prSet phldrT="[Текст]" custT="1"/>
      <dgm:spPr/>
      <dgm:t>
        <a:bodyPr/>
        <a:lstStyle/>
        <a:p>
          <a:endParaRPr lang="ru-RU" sz="1100" dirty="0"/>
        </a:p>
      </dgm:t>
    </dgm:pt>
    <dgm:pt modelId="{8A3C0C50-FD63-4F60-A14A-60D11CEF39F9}" type="parTrans" cxnId="{E15137FA-FC01-40D4-8E3C-F1C9024296D3}">
      <dgm:prSet/>
      <dgm:spPr/>
      <dgm:t>
        <a:bodyPr/>
        <a:lstStyle/>
        <a:p>
          <a:endParaRPr lang="ru-RU"/>
        </a:p>
      </dgm:t>
    </dgm:pt>
    <dgm:pt modelId="{FEB08B6A-FF67-4D12-B46B-6F5EBBB4B311}" type="sibTrans" cxnId="{E15137FA-FC01-40D4-8E3C-F1C9024296D3}">
      <dgm:prSet/>
      <dgm:spPr/>
      <dgm:t>
        <a:bodyPr/>
        <a:lstStyle/>
        <a:p>
          <a:endParaRPr lang="ru-RU"/>
        </a:p>
      </dgm:t>
    </dgm:pt>
    <dgm:pt modelId="{2F4EE3B4-74C1-49B2-80A2-4EDF12E32143}">
      <dgm:prSet phldrT="[Текст]"/>
      <dgm:spPr/>
      <dgm:t>
        <a:bodyPr/>
        <a:lstStyle/>
        <a:p>
          <a:endParaRPr lang="ru-RU" dirty="0"/>
        </a:p>
      </dgm:t>
    </dgm:pt>
    <dgm:pt modelId="{06BFB5D3-2FAC-413F-ADE2-08174E004228}" type="parTrans" cxnId="{4F6797EA-6E83-4777-A13A-C27CD2D14980}">
      <dgm:prSet/>
      <dgm:spPr/>
      <dgm:t>
        <a:bodyPr/>
        <a:lstStyle/>
        <a:p>
          <a:endParaRPr lang="ru-RU"/>
        </a:p>
      </dgm:t>
    </dgm:pt>
    <dgm:pt modelId="{E1E77AC5-BA79-433D-8755-A58CC0CBCA8B}" type="sibTrans" cxnId="{4F6797EA-6E83-4777-A13A-C27CD2D14980}">
      <dgm:prSet/>
      <dgm:spPr/>
      <dgm:t>
        <a:bodyPr/>
        <a:lstStyle/>
        <a:p>
          <a:endParaRPr lang="ru-RU"/>
        </a:p>
      </dgm:t>
    </dgm:pt>
    <dgm:pt modelId="{7CD0DFCF-F0DE-4F42-B289-1787CB21FE68}">
      <dgm:prSet phldrT="[Текст]" custT="1"/>
      <dgm:spPr/>
      <dgm:t>
        <a:bodyPr/>
        <a:lstStyle/>
        <a:p>
          <a:r>
            <a:rPr lang="ru-RU" sz="2800" dirty="0" smtClean="0">
              <a:solidFill>
                <a:srgbClr val="002060"/>
              </a:solidFill>
            </a:rPr>
            <a:t>Выбор форм и содержания методработы</a:t>
          </a:r>
          <a:endParaRPr lang="ru-RU" sz="2800" dirty="0">
            <a:solidFill>
              <a:srgbClr val="002060"/>
            </a:solidFill>
          </a:endParaRPr>
        </a:p>
      </dgm:t>
    </dgm:pt>
    <dgm:pt modelId="{582C6721-E1A1-4482-89CC-E564B27BEF09}" type="parTrans" cxnId="{6E2A220B-3D33-4358-962F-D135B8F4BD0D}">
      <dgm:prSet/>
      <dgm:spPr/>
      <dgm:t>
        <a:bodyPr/>
        <a:lstStyle/>
        <a:p>
          <a:endParaRPr lang="ru-RU"/>
        </a:p>
      </dgm:t>
    </dgm:pt>
    <dgm:pt modelId="{70BCA049-EC88-43CA-97E9-DDE0D0F76B68}" type="sibTrans" cxnId="{6E2A220B-3D33-4358-962F-D135B8F4BD0D}">
      <dgm:prSet/>
      <dgm:spPr/>
      <dgm:t>
        <a:bodyPr/>
        <a:lstStyle/>
        <a:p>
          <a:endParaRPr lang="ru-RU"/>
        </a:p>
      </dgm:t>
    </dgm:pt>
    <dgm:pt modelId="{57441B22-E299-415C-987E-67B6CF140CBD}">
      <dgm:prSet phldrT="[Текст]" custT="1"/>
      <dgm:spPr/>
      <dgm:t>
        <a:bodyPr/>
        <a:lstStyle/>
        <a:p>
          <a:r>
            <a:rPr lang="ru-RU" sz="4000" dirty="0" smtClean="0"/>
            <a:t>2</a:t>
          </a:r>
          <a:endParaRPr lang="ru-RU" sz="4000" dirty="0"/>
        </a:p>
      </dgm:t>
    </dgm:pt>
    <dgm:pt modelId="{3AEEEEC4-EE58-4E30-9C54-7088CF01EEAD}" type="parTrans" cxnId="{06825F14-A6AA-4D95-BB75-E546C4A9789F}">
      <dgm:prSet/>
      <dgm:spPr/>
      <dgm:t>
        <a:bodyPr/>
        <a:lstStyle/>
        <a:p>
          <a:endParaRPr lang="ru-RU"/>
        </a:p>
      </dgm:t>
    </dgm:pt>
    <dgm:pt modelId="{BCDBBD3B-64AA-4E8F-B7B3-E39B5B9A4072}" type="sibTrans" cxnId="{06825F14-A6AA-4D95-BB75-E546C4A9789F}">
      <dgm:prSet/>
      <dgm:spPr/>
      <dgm:t>
        <a:bodyPr/>
        <a:lstStyle/>
        <a:p>
          <a:endParaRPr lang="ru-RU"/>
        </a:p>
      </dgm:t>
    </dgm:pt>
    <dgm:pt modelId="{7CCB4F0E-691D-4EA3-AEC0-0F5C4F6C22AC}">
      <dgm:prSet phldrT="[Текст]"/>
      <dgm:spPr/>
      <dgm:t>
        <a:bodyPr/>
        <a:lstStyle/>
        <a:p>
          <a:endParaRPr lang="ru-RU" dirty="0"/>
        </a:p>
      </dgm:t>
    </dgm:pt>
    <dgm:pt modelId="{6A44D056-012E-44B4-916F-59FAADFA660B}" type="parTrans" cxnId="{11BFF301-495C-45BD-9F07-8D67C518A1BA}">
      <dgm:prSet/>
      <dgm:spPr/>
      <dgm:t>
        <a:bodyPr/>
        <a:lstStyle/>
        <a:p>
          <a:endParaRPr lang="ru-RU"/>
        </a:p>
      </dgm:t>
    </dgm:pt>
    <dgm:pt modelId="{CB5644A9-CBE6-447B-9A0E-894B20AF7B96}" type="sibTrans" cxnId="{11BFF301-495C-45BD-9F07-8D67C518A1BA}">
      <dgm:prSet/>
      <dgm:spPr/>
      <dgm:t>
        <a:bodyPr/>
        <a:lstStyle/>
        <a:p>
          <a:endParaRPr lang="ru-RU"/>
        </a:p>
      </dgm:t>
    </dgm:pt>
    <dgm:pt modelId="{6A11DE63-A516-4CE2-872E-CC0AA414F6FA}">
      <dgm:prSet phldrT="[Текст]" custT="1"/>
      <dgm:spPr/>
      <dgm:t>
        <a:bodyPr/>
        <a:lstStyle/>
        <a:p>
          <a:r>
            <a:rPr lang="ru-RU" sz="2800" dirty="0" smtClean="0">
              <a:solidFill>
                <a:srgbClr val="002060"/>
              </a:solidFill>
            </a:rPr>
            <a:t>Организация методработы</a:t>
          </a:r>
          <a:endParaRPr lang="ru-RU" sz="2800" dirty="0">
            <a:solidFill>
              <a:srgbClr val="002060"/>
            </a:solidFill>
          </a:endParaRPr>
        </a:p>
      </dgm:t>
    </dgm:pt>
    <dgm:pt modelId="{6078E960-B63E-47F2-A5D7-A2F85C6021AF}" type="parTrans" cxnId="{238C127F-5FB4-4E8E-8CAC-5A579A29138C}">
      <dgm:prSet/>
      <dgm:spPr/>
      <dgm:t>
        <a:bodyPr/>
        <a:lstStyle/>
        <a:p>
          <a:endParaRPr lang="ru-RU"/>
        </a:p>
      </dgm:t>
    </dgm:pt>
    <dgm:pt modelId="{1F600A3E-E55E-4B65-9E56-0A6B90874C2E}" type="sibTrans" cxnId="{238C127F-5FB4-4E8E-8CAC-5A579A29138C}">
      <dgm:prSet/>
      <dgm:spPr/>
      <dgm:t>
        <a:bodyPr/>
        <a:lstStyle/>
        <a:p>
          <a:endParaRPr lang="ru-RU"/>
        </a:p>
      </dgm:t>
    </dgm:pt>
    <dgm:pt modelId="{7E48E2C0-5D75-4E4D-BFE3-46992FFDF5A3}">
      <dgm:prSet phldrT="[Текст]" custT="1"/>
      <dgm:spPr/>
      <dgm:t>
        <a:bodyPr/>
        <a:lstStyle/>
        <a:p>
          <a:r>
            <a:rPr lang="ru-RU" sz="4000" dirty="0" smtClean="0"/>
            <a:t>3</a:t>
          </a:r>
          <a:endParaRPr lang="ru-RU" sz="4000" dirty="0"/>
        </a:p>
      </dgm:t>
    </dgm:pt>
    <dgm:pt modelId="{C50758C2-D28A-4F47-AD55-1ACF846B5FD8}" type="parTrans" cxnId="{D6841E1A-261A-4DE8-BDB7-3407E1E72A97}">
      <dgm:prSet/>
      <dgm:spPr/>
      <dgm:t>
        <a:bodyPr/>
        <a:lstStyle/>
        <a:p>
          <a:endParaRPr lang="ru-RU"/>
        </a:p>
      </dgm:t>
    </dgm:pt>
    <dgm:pt modelId="{96A88DC4-1852-475A-A4FF-6D3EB52CFBFE}" type="sibTrans" cxnId="{D6841E1A-261A-4DE8-BDB7-3407E1E72A97}">
      <dgm:prSet/>
      <dgm:spPr/>
      <dgm:t>
        <a:bodyPr/>
        <a:lstStyle/>
        <a:p>
          <a:endParaRPr lang="ru-RU"/>
        </a:p>
      </dgm:t>
    </dgm:pt>
    <dgm:pt modelId="{46CCE82E-1BC1-4B5C-B162-0C75316F5E69}">
      <dgm:prSet phldrT="[Текст]"/>
      <dgm:spPr/>
      <dgm:t>
        <a:bodyPr/>
        <a:lstStyle/>
        <a:p>
          <a:r>
            <a:rPr lang="ru-RU" dirty="0" smtClean="0"/>
            <a:t>1</a:t>
          </a:r>
          <a:endParaRPr lang="ru-RU" dirty="0"/>
        </a:p>
      </dgm:t>
    </dgm:pt>
    <dgm:pt modelId="{45A5986B-37C7-46D9-8140-4C89DD5AB5CE}" type="sibTrans" cxnId="{07678449-0C6E-4D9B-AF4B-8DA97162513E}">
      <dgm:prSet/>
      <dgm:spPr/>
      <dgm:t>
        <a:bodyPr/>
        <a:lstStyle/>
        <a:p>
          <a:endParaRPr lang="ru-RU"/>
        </a:p>
      </dgm:t>
    </dgm:pt>
    <dgm:pt modelId="{41D92BEB-2BDB-4F7C-BBEF-E9B1F09832D3}" type="parTrans" cxnId="{07678449-0C6E-4D9B-AF4B-8DA97162513E}">
      <dgm:prSet/>
      <dgm:spPr/>
      <dgm:t>
        <a:bodyPr/>
        <a:lstStyle/>
        <a:p>
          <a:endParaRPr lang="ru-RU"/>
        </a:p>
      </dgm:t>
    </dgm:pt>
    <dgm:pt modelId="{5B0CE606-925D-4EF4-B351-24FC27351549}" type="pres">
      <dgm:prSet presAssocID="{F1A0BA08-C517-420B-BCE6-E68F44437A04}" presName="Name0" presStyleCnt="0">
        <dgm:presLayoutVars>
          <dgm:chMax val="3"/>
          <dgm:chPref val="3"/>
          <dgm:bulletEnabled val="1"/>
          <dgm:dir/>
          <dgm:animLvl val="lvl"/>
        </dgm:presLayoutVars>
      </dgm:prSet>
      <dgm:spPr/>
      <dgm:t>
        <a:bodyPr/>
        <a:lstStyle/>
        <a:p>
          <a:endParaRPr lang="ru-RU"/>
        </a:p>
      </dgm:t>
    </dgm:pt>
    <dgm:pt modelId="{86C1CC4C-53FC-4BF1-9838-F1F8418610D6}" type="pres">
      <dgm:prSet presAssocID="{F1A0BA08-C517-420B-BCE6-E68F44437A04}" presName="arc1" presStyleLbl="node1" presStyleIdx="0" presStyleCnt="4"/>
      <dgm:spPr/>
    </dgm:pt>
    <dgm:pt modelId="{30B74299-6B50-406A-8993-41B1BAC5787F}" type="pres">
      <dgm:prSet presAssocID="{F1A0BA08-C517-420B-BCE6-E68F44437A04}" presName="arc3" presStyleLbl="node1" presStyleIdx="1" presStyleCnt="4"/>
      <dgm:spPr/>
    </dgm:pt>
    <dgm:pt modelId="{E06CF0E0-76C8-4B34-9DE4-3D27CD608B5F}" type="pres">
      <dgm:prSet presAssocID="{F1A0BA08-C517-420B-BCE6-E68F44437A04}" presName="parentText2" presStyleLbl="revTx" presStyleIdx="0" presStyleCnt="3">
        <dgm:presLayoutVars>
          <dgm:chMax val="4"/>
          <dgm:chPref val="3"/>
          <dgm:bulletEnabled val="1"/>
        </dgm:presLayoutVars>
      </dgm:prSet>
      <dgm:spPr/>
      <dgm:t>
        <a:bodyPr/>
        <a:lstStyle/>
        <a:p>
          <a:endParaRPr lang="ru-RU"/>
        </a:p>
      </dgm:t>
    </dgm:pt>
    <dgm:pt modelId="{5ABE18AA-DDD1-4988-A83F-F800232A9564}" type="pres">
      <dgm:prSet presAssocID="{F1A0BA08-C517-420B-BCE6-E68F44437A04}" presName="arc2" presStyleLbl="node1" presStyleIdx="2" presStyleCnt="4"/>
      <dgm:spPr/>
    </dgm:pt>
    <dgm:pt modelId="{32F14F96-9277-40BF-A28A-DD30A79DDF7D}" type="pres">
      <dgm:prSet presAssocID="{F1A0BA08-C517-420B-BCE6-E68F44437A04}" presName="arc4" presStyleLbl="node1" presStyleIdx="3" presStyleCnt="4"/>
      <dgm:spPr/>
    </dgm:pt>
    <dgm:pt modelId="{86C9D2C5-86EC-49B5-B6B6-5A123788C034}" type="pres">
      <dgm:prSet presAssocID="{F1A0BA08-C517-420B-BCE6-E68F44437A04}" presName="parentText3" presStyleLbl="revTx" presStyleIdx="1" presStyleCnt="3">
        <dgm:presLayoutVars>
          <dgm:chMax val="1"/>
          <dgm:chPref val="1"/>
          <dgm:bulletEnabled val="1"/>
        </dgm:presLayoutVars>
      </dgm:prSet>
      <dgm:spPr/>
      <dgm:t>
        <a:bodyPr/>
        <a:lstStyle/>
        <a:p>
          <a:endParaRPr lang="ru-RU"/>
        </a:p>
      </dgm:t>
    </dgm:pt>
    <dgm:pt modelId="{31ED77AA-B962-4A9D-854F-DB4DFBBA8D9F}" type="pres">
      <dgm:prSet presAssocID="{F1A0BA08-C517-420B-BCE6-E68F44437A04}" presName="middleComposite" presStyleCnt="0"/>
      <dgm:spPr/>
    </dgm:pt>
    <dgm:pt modelId="{836521BA-7B68-49D6-90F2-B2ED44545D38}" type="pres">
      <dgm:prSet presAssocID="{57441B22-E299-415C-987E-67B6CF140CBD}" presName="circ1" presStyleLbl="vennNode1" presStyleIdx="0" presStyleCnt="8"/>
      <dgm:spPr/>
      <dgm:t>
        <a:bodyPr/>
        <a:lstStyle/>
        <a:p>
          <a:endParaRPr lang="ru-RU"/>
        </a:p>
      </dgm:t>
    </dgm:pt>
    <dgm:pt modelId="{894E6118-1DA8-42C5-B8D1-1400FA3C476B}" type="pres">
      <dgm:prSet presAssocID="{57441B22-E299-415C-987E-67B6CF140CBD}" presName="circ1Tx" presStyleLbl="revTx" presStyleIdx="1" presStyleCnt="3">
        <dgm:presLayoutVars>
          <dgm:chMax val="0"/>
          <dgm:chPref val="0"/>
        </dgm:presLayoutVars>
      </dgm:prSet>
      <dgm:spPr/>
      <dgm:t>
        <a:bodyPr/>
        <a:lstStyle/>
        <a:p>
          <a:endParaRPr lang="ru-RU"/>
        </a:p>
      </dgm:t>
    </dgm:pt>
    <dgm:pt modelId="{80206E25-FB4C-42FD-9920-6C1CA6A3E5AF}" type="pres">
      <dgm:prSet presAssocID="{7CCB4F0E-691D-4EA3-AEC0-0F5C4F6C22AC}" presName="circ2" presStyleLbl="vennNode1" presStyleIdx="1" presStyleCnt="8"/>
      <dgm:spPr/>
      <dgm:t>
        <a:bodyPr/>
        <a:lstStyle/>
        <a:p>
          <a:endParaRPr lang="ru-RU"/>
        </a:p>
      </dgm:t>
    </dgm:pt>
    <dgm:pt modelId="{0627B044-59A9-45CC-9D4D-6A2AF28960FC}" type="pres">
      <dgm:prSet presAssocID="{7CCB4F0E-691D-4EA3-AEC0-0F5C4F6C22AC}" presName="circ2Tx" presStyleLbl="revTx" presStyleIdx="1" presStyleCnt="3">
        <dgm:presLayoutVars>
          <dgm:chMax val="0"/>
          <dgm:chPref val="0"/>
        </dgm:presLayoutVars>
      </dgm:prSet>
      <dgm:spPr/>
      <dgm:t>
        <a:bodyPr/>
        <a:lstStyle/>
        <a:p>
          <a:endParaRPr lang="ru-RU"/>
        </a:p>
      </dgm:t>
    </dgm:pt>
    <dgm:pt modelId="{CB30FED0-4AB5-4694-A8A3-D31B46F0DA17}" type="pres">
      <dgm:prSet presAssocID="{F1A0BA08-C517-420B-BCE6-E68F44437A04}" presName="leftComposite" presStyleCnt="0"/>
      <dgm:spPr/>
    </dgm:pt>
    <dgm:pt modelId="{E7521996-E490-474B-AA93-428F6E02A3A5}" type="pres">
      <dgm:prSet presAssocID="{3721155D-D2AA-41AA-BECC-9AD5E750DBB5}" presName="childText1_1" presStyleLbl="vennNode1" presStyleIdx="2" presStyleCnt="8" custScaleX="125047">
        <dgm:presLayoutVars>
          <dgm:chMax val="0"/>
          <dgm:chPref val="0"/>
        </dgm:presLayoutVars>
      </dgm:prSet>
      <dgm:spPr/>
      <dgm:t>
        <a:bodyPr/>
        <a:lstStyle/>
        <a:p>
          <a:endParaRPr lang="ru-RU"/>
        </a:p>
      </dgm:t>
    </dgm:pt>
    <dgm:pt modelId="{80200AF0-6152-49F2-B13C-9C2F97C038D0}" type="pres">
      <dgm:prSet presAssocID="{3721155D-D2AA-41AA-BECC-9AD5E750DBB5}" presName="ellipse1" presStyleLbl="vennNode1" presStyleIdx="3" presStyleCnt="8"/>
      <dgm:spPr/>
    </dgm:pt>
    <dgm:pt modelId="{19B76EB9-9F36-409F-B074-EA90E1917900}" type="pres">
      <dgm:prSet presAssocID="{3721155D-D2AA-41AA-BECC-9AD5E750DBB5}" presName="ellipse2" presStyleLbl="vennNode1" presStyleIdx="4" presStyleCnt="8"/>
      <dgm:spPr/>
    </dgm:pt>
    <dgm:pt modelId="{FC7C6A77-1FCA-4EA4-9A3E-55B562AB5C61}" type="pres">
      <dgm:prSet presAssocID="{46CCE82E-1BC1-4B5C-B162-0C75316F5E69}" presName="childText1_2" presStyleLbl="vennNode1" presStyleIdx="5" presStyleCnt="8">
        <dgm:presLayoutVars>
          <dgm:chMax val="0"/>
          <dgm:chPref val="0"/>
        </dgm:presLayoutVars>
      </dgm:prSet>
      <dgm:spPr/>
      <dgm:t>
        <a:bodyPr/>
        <a:lstStyle/>
        <a:p>
          <a:endParaRPr lang="ru-RU"/>
        </a:p>
      </dgm:t>
    </dgm:pt>
    <dgm:pt modelId="{FA424E85-B963-4971-9F0D-50A0AEF67B6E}" type="pres">
      <dgm:prSet presAssocID="{46CCE82E-1BC1-4B5C-B162-0C75316F5E69}" presName="ellipse3" presStyleLbl="vennNode1" presStyleIdx="6" presStyleCnt="8"/>
      <dgm:spPr/>
    </dgm:pt>
    <dgm:pt modelId="{E1347FDE-DD41-45DB-9D4D-859FF2B02C7D}" type="pres">
      <dgm:prSet presAssocID="{2F4EE3B4-74C1-49B2-80A2-4EDF12E32143}" presName="childText1_3" presStyleLbl="vennNode1" presStyleIdx="7" presStyleCnt="8">
        <dgm:presLayoutVars>
          <dgm:chMax val="0"/>
          <dgm:chPref val="0"/>
        </dgm:presLayoutVars>
      </dgm:prSet>
      <dgm:spPr/>
      <dgm:t>
        <a:bodyPr/>
        <a:lstStyle/>
        <a:p>
          <a:endParaRPr lang="ru-RU"/>
        </a:p>
      </dgm:t>
    </dgm:pt>
    <dgm:pt modelId="{140BC090-ADC4-4F23-875D-DBC866E15756}" type="pres">
      <dgm:prSet presAssocID="{F1A0BA08-C517-420B-BCE6-E68F44437A04}" presName="rightChild" presStyleLbl="node2" presStyleIdx="0" presStyleCnt="1">
        <dgm:presLayoutVars>
          <dgm:chMax val="0"/>
          <dgm:chPref val="0"/>
        </dgm:presLayoutVars>
      </dgm:prSet>
      <dgm:spPr/>
      <dgm:t>
        <a:bodyPr/>
        <a:lstStyle/>
        <a:p>
          <a:endParaRPr lang="ru-RU"/>
        </a:p>
      </dgm:t>
    </dgm:pt>
    <dgm:pt modelId="{B0ED3D13-B92C-4914-8EC1-A487BE6081CE}" type="pres">
      <dgm:prSet presAssocID="{F1A0BA08-C517-420B-BCE6-E68F44437A04}" presName="parentText1" presStyleLbl="revTx" presStyleIdx="2" presStyleCnt="3">
        <dgm:presLayoutVars>
          <dgm:chMax val="4"/>
          <dgm:chPref val="3"/>
          <dgm:bulletEnabled val="1"/>
        </dgm:presLayoutVars>
      </dgm:prSet>
      <dgm:spPr/>
      <dgm:t>
        <a:bodyPr/>
        <a:lstStyle/>
        <a:p>
          <a:endParaRPr lang="ru-RU"/>
        </a:p>
      </dgm:t>
    </dgm:pt>
  </dgm:ptLst>
  <dgm:cxnLst>
    <dgm:cxn modelId="{6D6539EE-EB42-4F6D-B3ED-B0CE72A9CB6A}" type="presOf" srcId="{7E48E2C0-5D75-4E4D-BFE3-46992FFDF5A3}" destId="{140BC090-ADC4-4F23-875D-DBC866E15756}" srcOrd="0" destOrd="0" presId="urn:microsoft.com/office/officeart/2009/3/layout/PhasedProcess"/>
    <dgm:cxn modelId="{06825F14-A6AA-4D95-BB75-E546C4A9789F}" srcId="{7CD0DFCF-F0DE-4F42-B289-1787CB21FE68}" destId="{57441B22-E299-415C-987E-67B6CF140CBD}" srcOrd="0" destOrd="0" parTransId="{3AEEEEC4-EE58-4E30-9C54-7088CF01EEAD}" sibTransId="{BCDBBD3B-64AA-4E8F-B7B3-E39B5B9A4072}"/>
    <dgm:cxn modelId="{D45B79C9-4C14-44DE-8E73-47800E7C57B8}" type="presOf" srcId="{6A11DE63-A516-4CE2-872E-CC0AA414F6FA}" destId="{86C9D2C5-86EC-49B5-B6B6-5A123788C034}" srcOrd="0" destOrd="0" presId="urn:microsoft.com/office/officeart/2009/3/layout/PhasedProcess"/>
    <dgm:cxn modelId="{6E2A220B-3D33-4358-962F-D135B8F4BD0D}" srcId="{F1A0BA08-C517-420B-BCE6-E68F44437A04}" destId="{7CD0DFCF-F0DE-4F42-B289-1787CB21FE68}" srcOrd="1" destOrd="0" parTransId="{582C6721-E1A1-4482-89CC-E564B27BEF09}" sibTransId="{70BCA049-EC88-43CA-97E9-DDE0D0F76B68}"/>
    <dgm:cxn modelId="{C741C005-CEAF-4206-A359-1A1C2B3F8D44}" type="presOf" srcId="{46CCE82E-1BC1-4B5C-B162-0C75316F5E69}" destId="{FC7C6A77-1FCA-4EA4-9A3E-55B562AB5C61}" srcOrd="0" destOrd="0" presId="urn:microsoft.com/office/officeart/2009/3/layout/PhasedProcess"/>
    <dgm:cxn modelId="{03ECDCAF-7676-4740-B016-924F81A9CB1A}" srcId="{F1A0BA08-C517-420B-BCE6-E68F44437A04}" destId="{744A9048-D25B-4D25-B562-68A1E93546B2}" srcOrd="0" destOrd="0" parTransId="{851E94F7-8872-48AA-99FB-A5F76F16A326}" sibTransId="{F5F7D1B0-E957-4E97-8731-FA0819701924}"/>
    <dgm:cxn modelId="{9FB79198-A60A-49F5-9201-D79C863B428A}" type="presOf" srcId="{F1A0BA08-C517-420B-BCE6-E68F44437A04}" destId="{5B0CE606-925D-4EF4-B351-24FC27351549}" srcOrd="0" destOrd="0" presId="urn:microsoft.com/office/officeart/2009/3/layout/PhasedProcess"/>
    <dgm:cxn modelId="{64F6D3A3-CF34-4172-AD4E-8793A4A39B52}" type="presOf" srcId="{57441B22-E299-415C-987E-67B6CF140CBD}" destId="{836521BA-7B68-49D6-90F2-B2ED44545D38}" srcOrd="0" destOrd="0" presId="urn:microsoft.com/office/officeart/2009/3/layout/PhasedProcess"/>
    <dgm:cxn modelId="{4F6797EA-6E83-4777-A13A-C27CD2D14980}" srcId="{744A9048-D25B-4D25-B562-68A1E93546B2}" destId="{2F4EE3B4-74C1-49B2-80A2-4EDF12E32143}" srcOrd="2" destOrd="0" parTransId="{06BFB5D3-2FAC-413F-ADE2-08174E004228}" sibTransId="{E1E77AC5-BA79-433D-8755-A58CC0CBCA8B}"/>
    <dgm:cxn modelId="{11BFF301-495C-45BD-9F07-8D67C518A1BA}" srcId="{7CD0DFCF-F0DE-4F42-B289-1787CB21FE68}" destId="{7CCB4F0E-691D-4EA3-AEC0-0F5C4F6C22AC}" srcOrd="1" destOrd="0" parTransId="{6A44D056-012E-44B4-916F-59FAADFA660B}" sibTransId="{CB5644A9-CBE6-447B-9A0E-894B20AF7B96}"/>
    <dgm:cxn modelId="{4CD1050C-4E53-40B1-A710-A6CD31F546B0}" type="presOf" srcId="{7CCB4F0E-691D-4EA3-AEC0-0F5C4F6C22AC}" destId="{0627B044-59A9-45CC-9D4D-6A2AF28960FC}" srcOrd="1" destOrd="0" presId="urn:microsoft.com/office/officeart/2009/3/layout/PhasedProcess"/>
    <dgm:cxn modelId="{FFF68C16-4959-4BA1-B5F8-71A720E5BE4C}" type="presOf" srcId="{57441B22-E299-415C-987E-67B6CF140CBD}" destId="{894E6118-1DA8-42C5-B8D1-1400FA3C476B}" srcOrd="1" destOrd="0" presId="urn:microsoft.com/office/officeart/2009/3/layout/PhasedProcess"/>
    <dgm:cxn modelId="{4C1F7407-9879-4212-BBD6-220EB9B3D2C3}" type="presOf" srcId="{7CCB4F0E-691D-4EA3-AEC0-0F5C4F6C22AC}" destId="{80206E25-FB4C-42FD-9920-6C1CA6A3E5AF}" srcOrd="0" destOrd="0" presId="urn:microsoft.com/office/officeart/2009/3/layout/PhasedProcess"/>
    <dgm:cxn modelId="{D4FAB991-D40C-4E3E-AA6A-3361BC28A4BF}" type="presOf" srcId="{2F4EE3B4-74C1-49B2-80A2-4EDF12E32143}" destId="{E1347FDE-DD41-45DB-9D4D-859FF2B02C7D}" srcOrd="0" destOrd="0" presId="urn:microsoft.com/office/officeart/2009/3/layout/PhasedProcess"/>
    <dgm:cxn modelId="{238C127F-5FB4-4E8E-8CAC-5A579A29138C}" srcId="{F1A0BA08-C517-420B-BCE6-E68F44437A04}" destId="{6A11DE63-A516-4CE2-872E-CC0AA414F6FA}" srcOrd="2" destOrd="0" parTransId="{6078E960-B63E-47F2-A5D7-A2F85C6021AF}" sibTransId="{1F600A3E-E55E-4B65-9E56-0A6B90874C2E}"/>
    <dgm:cxn modelId="{9EA1445F-FE65-4744-B209-8F743F8501EC}" type="presOf" srcId="{744A9048-D25B-4D25-B562-68A1E93546B2}" destId="{B0ED3D13-B92C-4914-8EC1-A487BE6081CE}" srcOrd="0" destOrd="0" presId="urn:microsoft.com/office/officeart/2009/3/layout/PhasedProcess"/>
    <dgm:cxn modelId="{4D92CF2C-B5E0-4A8A-BAC8-2A26E24F2F57}" type="presOf" srcId="{3721155D-D2AA-41AA-BECC-9AD5E750DBB5}" destId="{E7521996-E490-474B-AA93-428F6E02A3A5}" srcOrd="0" destOrd="0" presId="urn:microsoft.com/office/officeart/2009/3/layout/PhasedProcess"/>
    <dgm:cxn modelId="{D6841E1A-261A-4DE8-BDB7-3407E1E72A97}" srcId="{6A11DE63-A516-4CE2-872E-CC0AA414F6FA}" destId="{7E48E2C0-5D75-4E4D-BFE3-46992FFDF5A3}" srcOrd="0" destOrd="0" parTransId="{C50758C2-D28A-4F47-AD55-1ACF846B5FD8}" sibTransId="{96A88DC4-1852-475A-A4FF-6D3EB52CFBFE}"/>
    <dgm:cxn modelId="{07678449-0C6E-4D9B-AF4B-8DA97162513E}" srcId="{744A9048-D25B-4D25-B562-68A1E93546B2}" destId="{46CCE82E-1BC1-4B5C-B162-0C75316F5E69}" srcOrd="1" destOrd="0" parTransId="{41D92BEB-2BDB-4F7C-BBEF-E9B1F09832D3}" sibTransId="{45A5986B-37C7-46D9-8140-4C89DD5AB5CE}"/>
    <dgm:cxn modelId="{551B17E3-D851-4D81-85E9-6D826B971EA8}" type="presOf" srcId="{7CD0DFCF-F0DE-4F42-B289-1787CB21FE68}" destId="{E06CF0E0-76C8-4B34-9DE4-3D27CD608B5F}" srcOrd="0" destOrd="0" presId="urn:microsoft.com/office/officeart/2009/3/layout/PhasedProcess"/>
    <dgm:cxn modelId="{E15137FA-FC01-40D4-8E3C-F1C9024296D3}" srcId="{744A9048-D25B-4D25-B562-68A1E93546B2}" destId="{3721155D-D2AA-41AA-BECC-9AD5E750DBB5}" srcOrd="0" destOrd="0" parTransId="{8A3C0C50-FD63-4F60-A14A-60D11CEF39F9}" sibTransId="{FEB08B6A-FF67-4D12-B46B-6F5EBBB4B311}"/>
    <dgm:cxn modelId="{ED951C44-B3E1-4084-B847-2CA215BEFAC9}" type="presParOf" srcId="{5B0CE606-925D-4EF4-B351-24FC27351549}" destId="{86C1CC4C-53FC-4BF1-9838-F1F8418610D6}" srcOrd="0" destOrd="0" presId="urn:microsoft.com/office/officeart/2009/3/layout/PhasedProcess"/>
    <dgm:cxn modelId="{06C15D84-89A6-4E70-A8A1-A43236C87F64}" type="presParOf" srcId="{5B0CE606-925D-4EF4-B351-24FC27351549}" destId="{30B74299-6B50-406A-8993-41B1BAC5787F}" srcOrd="1" destOrd="0" presId="urn:microsoft.com/office/officeart/2009/3/layout/PhasedProcess"/>
    <dgm:cxn modelId="{86D2A872-EA31-495E-8793-2723ED5A2467}" type="presParOf" srcId="{5B0CE606-925D-4EF4-B351-24FC27351549}" destId="{E06CF0E0-76C8-4B34-9DE4-3D27CD608B5F}" srcOrd="2" destOrd="0" presId="urn:microsoft.com/office/officeart/2009/3/layout/PhasedProcess"/>
    <dgm:cxn modelId="{013E0B8A-5856-4C02-8935-69CEEB3616BA}" type="presParOf" srcId="{5B0CE606-925D-4EF4-B351-24FC27351549}" destId="{5ABE18AA-DDD1-4988-A83F-F800232A9564}" srcOrd="3" destOrd="0" presId="urn:microsoft.com/office/officeart/2009/3/layout/PhasedProcess"/>
    <dgm:cxn modelId="{7ACCBB32-FCC8-4E1D-948A-1D876F7F22DB}" type="presParOf" srcId="{5B0CE606-925D-4EF4-B351-24FC27351549}" destId="{32F14F96-9277-40BF-A28A-DD30A79DDF7D}" srcOrd="4" destOrd="0" presId="urn:microsoft.com/office/officeart/2009/3/layout/PhasedProcess"/>
    <dgm:cxn modelId="{CCAC188D-3D13-44BC-9AEC-99093CD92925}" type="presParOf" srcId="{5B0CE606-925D-4EF4-B351-24FC27351549}" destId="{86C9D2C5-86EC-49B5-B6B6-5A123788C034}" srcOrd="5" destOrd="0" presId="urn:microsoft.com/office/officeart/2009/3/layout/PhasedProcess"/>
    <dgm:cxn modelId="{386100E0-301F-42D7-BD14-C23F3E99AB13}" type="presParOf" srcId="{5B0CE606-925D-4EF4-B351-24FC27351549}" destId="{31ED77AA-B962-4A9D-854F-DB4DFBBA8D9F}" srcOrd="6" destOrd="0" presId="urn:microsoft.com/office/officeart/2009/3/layout/PhasedProcess"/>
    <dgm:cxn modelId="{51791195-0530-4CB1-AC91-F9235FE6394E}" type="presParOf" srcId="{31ED77AA-B962-4A9D-854F-DB4DFBBA8D9F}" destId="{836521BA-7B68-49D6-90F2-B2ED44545D38}" srcOrd="0" destOrd="0" presId="urn:microsoft.com/office/officeart/2009/3/layout/PhasedProcess"/>
    <dgm:cxn modelId="{7C9701D1-4130-4B61-A54B-7412BE20C9F1}" type="presParOf" srcId="{31ED77AA-B962-4A9D-854F-DB4DFBBA8D9F}" destId="{894E6118-1DA8-42C5-B8D1-1400FA3C476B}" srcOrd="1" destOrd="0" presId="urn:microsoft.com/office/officeart/2009/3/layout/PhasedProcess"/>
    <dgm:cxn modelId="{A4CEB3A6-93AB-4F2A-AD3D-BB9916834A18}" type="presParOf" srcId="{31ED77AA-B962-4A9D-854F-DB4DFBBA8D9F}" destId="{80206E25-FB4C-42FD-9920-6C1CA6A3E5AF}" srcOrd="2" destOrd="0" presId="urn:microsoft.com/office/officeart/2009/3/layout/PhasedProcess"/>
    <dgm:cxn modelId="{CF3E6960-68FB-424B-AFA0-24B3AF12D12E}" type="presParOf" srcId="{31ED77AA-B962-4A9D-854F-DB4DFBBA8D9F}" destId="{0627B044-59A9-45CC-9D4D-6A2AF28960FC}" srcOrd="3" destOrd="0" presId="urn:microsoft.com/office/officeart/2009/3/layout/PhasedProcess"/>
    <dgm:cxn modelId="{1113F2AB-A2BA-43C2-9D45-F08E75B98924}" type="presParOf" srcId="{5B0CE606-925D-4EF4-B351-24FC27351549}" destId="{CB30FED0-4AB5-4694-A8A3-D31B46F0DA17}" srcOrd="7" destOrd="0" presId="urn:microsoft.com/office/officeart/2009/3/layout/PhasedProcess"/>
    <dgm:cxn modelId="{A6537210-3B06-4E87-995C-CDA88D1CBF49}" type="presParOf" srcId="{CB30FED0-4AB5-4694-A8A3-D31B46F0DA17}" destId="{E7521996-E490-474B-AA93-428F6E02A3A5}" srcOrd="0" destOrd="0" presId="urn:microsoft.com/office/officeart/2009/3/layout/PhasedProcess"/>
    <dgm:cxn modelId="{EC8EBB6A-C400-46FB-AD1A-284CD9F46FBF}" type="presParOf" srcId="{CB30FED0-4AB5-4694-A8A3-D31B46F0DA17}" destId="{80200AF0-6152-49F2-B13C-9C2F97C038D0}" srcOrd="1" destOrd="0" presId="urn:microsoft.com/office/officeart/2009/3/layout/PhasedProcess"/>
    <dgm:cxn modelId="{D70A208A-F5BB-4606-8039-35B6089F51A8}" type="presParOf" srcId="{CB30FED0-4AB5-4694-A8A3-D31B46F0DA17}" destId="{19B76EB9-9F36-409F-B074-EA90E1917900}" srcOrd="2" destOrd="0" presId="urn:microsoft.com/office/officeart/2009/3/layout/PhasedProcess"/>
    <dgm:cxn modelId="{8AC09D21-D579-418B-930E-787FD09BF54F}" type="presParOf" srcId="{CB30FED0-4AB5-4694-A8A3-D31B46F0DA17}" destId="{FC7C6A77-1FCA-4EA4-9A3E-55B562AB5C61}" srcOrd="3" destOrd="0" presId="urn:microsoft.com/office/officeart/2009/3/layout/PhasedProcess"/>
    <dgm:cxn modelId="{5C20AF44-CCC4-4CCA-B0B1-0308623FB7D3}" type="presParOf" srcId="{CB30FED0-4AB5-4694-A8A3-D31B46F0DA17}" destId="{FA424E85-B963-4971-9F0D-50A0AEF67B6E}" srcOrd="4" destOrd="0" presId="urn:microsoft.com/office/officeart/2009/3/layout/PhasedProcess"/>
    <dgm:cxn modelId="{16576C24-2EFD-4CC3-8B38-39DC9B8AC937}" type="presParOf" srcId="{CB30FED0-4AB5-4694-A8A3-D31B46F0DA17}" destId="{E1347FDE-DD41-45DB-9D4D-859FF2B02C7D}" srcOrd="5" destOrd="0" presId="urn:microsoft.com/office/officeart/2009/3/layout/PhasedProcess"/>
    <dgm:cxn modelId="{63D7DA66-16C3-4D15-A320-A1891E559DD8}" type="presParOf" srcId="{5B0CE606-925D-4EF4-B351-24FC27351549}" destId="{140BC090-ADC4-4F23-875D-DBC866E15756}" srcOrd="8" destOrd="0" presId="urn:microsoft.com/office/officeart/2009/3/layout/PhasedProcess"/>
    <dgm:cxn modelId="{D8EAAF96-1447-4C27-93BB-B10A5EB0CBF8}" type="presParOf" srcId="{5B0CE606-925D-4EF4-B351-24FC27351549}" destId="{B0ED3D13-B92C-4914-8EC1-A487BE6081CE}" srcOrd="9" destOrd="0" presId="urn:microsoft.com/office/officeart/2009/3/layout/Phased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572950-2F38-48E0-AA22-9955163077F1}" type="doc">
      <dgm:prSet loTypeId="urn:microsoft.com/office/officeart/2005/8/layout/hProcess11" loCatId="process" qsTypeId="urn:microsoft.com/office/officeart/2005/8/quickstyle/simple1" qsCatId="simple" csTypeId="urn:microsoft.com/office/officeart/2005/8/colors/accent0_1" csCatId="mainScheme" phldr="1"/>
      <dgm:spPr/>
      <dgm:t>
        <a:bodyPr/>
        <a:lstStyle/>
        <a:p>
          <a:endParaRPr lang="ru-RU"/>
        </a:p>
      </dgm:t>
    </dgm:pt>
    <dgm:pt modelId="{8A7628F8-C8AE-4A4D-A2F4-261DF902BA28}">
      <dgm:prSet phldrT="[Текст]" custT="1"/>
      <dgm:spPr/>
      <dgm:t>
        <a:bodyPr/>
        <a:lstStyle/>
        <a:p>
          <a:pPr algn="l"/>
          <a:r>
            <a:rPr lang="ru-RU" sz="2800" dirty="0" smtClean="0"/>
            <a:t>1.</a:t>
          </a:r>
          <a:r>
            <a:rPr lang="ru-RU" sz="2400" dirty="0" smtClean="0"/>
            <a:t> </a:t>
          </a:r>
        </a:p>
        <a:p>
          <a:pPr algn="l"/>
          <a:r>
            <a:rPr lang="ru-RU" sz="2400" dirty="0" smtClean="0"/>
            <a:t>ИОМ создается из контента раздела «Библиотека» через «Задания»</a:t>
          </a:r>
          <a:endParaRPr lang="ru-RU" sz="2400" dirty="0"/>
        </a:p>
      </dgm:t>
    </dgm:pt>
    <dgm:pt modelId="{F1AB6FCB-D3D9-4649-90A0-97AF9F83D67D}" type="parTrans" cxnId="{C105E85A-3E4D-418A-BF37-38CF75E0F66D}">
      <dgm:prSet/>
      <dgm:spPr/>
      <dgm:t>
        <a:bodyPr/>
        <a:lstStyle/>
        <a:p>
          <a:endParaRPr lang="ru-RU"/>
        </a:p>
      </dgm:t>
    </dgm:pt>
    <dgm:pt modelId="{500E4FD5-31D9-47EE-965C-F59A745ED5D7}" type="sibTrans" cxnId="{C105E85A-3E4D-418A-BF37-38CF75E0F66D}">
      <dgm:prSet/>
      <dgm:spPr/>
      <dgm:t>
        <a:bodyPr/>
        <a:lstStyle/>
        <a:p>
          <a:endParaRPr lang="ru-RU"/>
        </a:p>
      </dgm:t>
    </dgm:pt>
    <dgm:pt modelId="{A63CF36E-F81D-47A1-A1D2-FAB5B23AD74F}">
      <dgm:prSet phldrT="[Текст]" custT="1"/>
      <dgm:spPr/>
      <dgm:t>
        <a:bodyPr/>
        <a:lstStyle/>
        <a:p>
          <a:pPr algn="l"/>
          <a:r>
            <a:rPr lang="ru-RU" sz="2800" dirty="0" smtClean="0"/>
            <a:t>2</a:t>
          </a:r>
          <a:r>
            <a:rPr lang="ru-RU" sz="2400" dirty="0" smtClean="0"/>
            <a:t>. </a:t>
          </a:r>
        </a:p>
        <a:p>
          <a:pPr algn="l"/>
          <a:r>
            <a:rPr lang="ru-RU" sz="2400" dirty="0" smtClean="0"/>
            <a:t>Карточка педагога автоматически прикрепляется к ИОМ</a:t>
          </a:r>
          <a:endParaRPr lang="ru-RU" sz="2400" dirty="0"/>
        </a:p>
      </dgm:t>
    </dgm:pt>
    <dgm:pt modelId="{958BEAB5-5242-4D48-9887-79CCA305987F}" type="parTrans" cxnId="{1DFEB773-1D0E-4523-9648-ED7D53A112E5}">
      <dgm:prSet/>
      <dgm:spPr/>
      <dgm:t>
        <a:bodyPr/>
        <a:lstStyle/>
        <a:p>
          <a:endParaRPr lang="ru-RU"/>
        </a:p>
      </dgm:t>
    </dgm:pt>
    <dgm:pt modelId="{AC57246D-2D3B-4C9F-8D1D-DF5FE32436F3}" type="sibTrans" cxnId="{1DFEB773-1D0E-4523-9648-ED7D53A112E5}">
      <dgm:prSet/>
      <dgm:spPr/>
      <dgm:t>
        <a:bodyPr/>
        <a:lstStyle/>
        <a:p>
          <a:endParaRPr lang="ru-RU"/>
        </a:p>
      </dgm:t>
    </dgm:pt>
    <dgm:pt modelId="{054FF00C-41AE-4458-881E-5F9C374BA4F7}">
      <dgm:prSet phldrT="[Текст]" custT="1"/>
      <dgm:spPr/>
      <dgm:t>
        <a:bodyPr/>
        <a:lstStyle/>
        <a:p>
          <a:pPr algn="l"/>
          <a:r>
            <a:rPr lang="ru-RU" sz="2800" dirty="0" smtClean="0"/>
            <a:t>3. </a:t>
          </a:r>
        </a:p>
        <a:p>
          <a:pPr algn="l"/>
          <a:r>
            <a:rPr lang="ru-RU" sz="2400" dirty="0" smtClean="0"/>
            <a:t>Входная диагностика заполняется вручную, но есть и автоматическое</a:t>
          </a:r>
          <a:endParaRPr lang="ru-RU" sz="2400" dirty="0"/>
        </a:p>
      </dgm:t>
    </dgm:pt>
    <dgm:pt modelId="{79ED38C1-8F02-433C-9712-35522CF4718C}" type="parTrans" cxnId="{27C29AC3-BF1F-4107-8B5C-E531822CBA7E}">
      <dgm:prSet/>
      <dgm:spPr/>
      <dgm:t>
        <a:bodyPr/>
        <a:lstStyle/>
        <a:p>
          <a:endParaRPr lang="ru-RU"/>
        </a:p>
      </dgm:t>
    </dgm:pt>
    <dgm:pt modelId="{E4BB1C54-FAF3-4CF1-809E-D1F63CA2F261}" type="sibTrans" cxnId="{27C29AC3-BF1F-4107-8B5C-E531822CBA7E}">
      <dgm:prSet/>
      <dgm:spPr/>
      <dgm:t>
        <a:bodyPr/>
        <a:lstStyle/>
        <a:p>
          <a:endParaRPr lang="ru-RU"/>
        </a:p>
      </dgm:t>
    </dgm:pt>
    <dgm:pt modelId="{6266329D-4EBD-4D3A-8740-3A4FB8D95E48}">
      <dgm:prSet custT="1"/>
      <dgm:spPr/>
      <dgm:t>
        <a:bodyPr/>
        <a:lstStyle/>
        <a:p>
          <a:pPr algn="l"/>
          <a:r>
            <a:rPr lang="ru-RU" sz="2800" dirty="0" smtClean="0"/>
            <a:t>4.</a:t>
          </a:r>
        </a:p>
        <a:p>
          <a:pPr algn="l"/>
          <a:r>
            <a:rPr lang="ru-RU" sz="2400" dirty="0" smtClean="0"/>
            <a:t>Мероприятия ИОМ выбираются из «Библиотеки» через «Задания» </a:t>
          </a:r>
        </a:p>
        <a:p>
          <a:pPr algn="ctr"/>
          <a:endParaRPr lang="ru-RU" sz="2100" dirty="0"/>
        </a:p>
      </dgm:t>
    </dgm:pt>
    <dgm:pt modelId="{2220333F-2D7D-465F-A9DB-FB083C26D16E}" type="parTrans" cxnId="{6CF57978-1B32-4DDB-8E2D-1A64B170DB12}">
      <dgm:prSet/>
      <dgm:spPr/>
      <dgm:t>
        <a:bodyPr/>
        <a:lstStyle/>
        <a:p>
          <a:endParaRPr lang="ru-RU"/>
        </a:p>
      </dgm:t>
    </dgm:pt>
    <dgm:pt modelId="{20D6D045-CE86-430E-99F3-A384793A8030}" type="sibTrans" cxnId="{6CF57978-1B32-4DDB-8E2D-1A64B170DB12}">
      <dgm:prSet/>
      <dgm:spPr/>
      <dgm:t>
        <a:bodyPr/>
        <a:lstStyle/>
        <a:p>
          <a:endParaRPr lang="ru-RU"/>
        </a:p>
      </dgm:t>
    </dgm:pt>
    <dgm:pt modelId="{87C83BC6-F409-499F-AE2C-D4423EAAD35C}">
      <dgm:prSet custT="1"/>
      <dgm:spPr/>
      <dgm:t>
        <a:bodyPr/>
        <a:lstStyle/>
        <a:p>
          <a:pPr algn="l"/>
          <a:r>
            <a:rPr lang="ru-RU" sz="2800" dirty="0" smtClean="0"/>
            <a:t>5. </a:t>
          </a:r>
          <a:r>
            <a:rPr lang="ru-RU" sz="2400" dirty="0" smtClean="0"/>
            <a:t>Итоговая диагностика по результатам освоения ИОМ</a:t>
          </a:r>
          <a:endParaRPr lang="ru-RU" sz="2400" dirty="0"/>
        </a:p>
      </dgm:t>
    </dgm:pt>
    <dgm:pt modelId="{26A6E203-B05B-41D6-A36B-B11ACAC09A96}" type="parTrans" cxnId="{54F2841A-1AAC-4A80-B8B2-E5EDBE991F57}">
      <dgm:prSet/>
      <dgm:spPr/>
      <dgm:t>
        <a:bodyPr/>
        <a:lstStyle/>
        <a:p>
          <a:endParaRPr lang="ru-RU"/>
        </a:p>
      </dgm:t>
    </dgm:pt>
    <dgm:pt modelId="{9715BCB3-85F1-4ACD-81CB-D23F04703B2A}" type="sibTrans" cxnId="{54F2841A-1AAC-4A80-B8B2-E5EDBE991F57}">
      <dgm:prSet/>
      <dgm:spPr/>
      <dgm:t>
        <a:bodyPr/>
        <a:lstStyle/>
        <a:p>
          <a:endParaRPr lang="ru-RU"/>
        </a:p>
      </dgm:t>
    </dgm:pt>
    <dgm:pt modelId="{58DAF110-E3FF-48F5-B0D3-F61030D28E3E}" type="pres">
      <dgm:prSet presAssocID="{38572950-2F38-48E0-AA22-9955163077F1}" presName="Name0" presStyleCnt="0">
        <dgm:presLayoutVars>
          <dgm:dir/>
          <dgm:resizeHandles val="exact"/>
        </dgm:presLayoutVars>
      </dgm:prSet>
      <dgm:spPr/>
      <dgm:t>
        <a:bodyPr/>
        <a:lstStyle/>
        <a:p>
          <a:endParaRPr lang="ru-RU"/>
        </a:p>
      </dgm:t>
    </dgm:pt>
    <dgm:pt modelId="{ED497789-1236-4232-B231-7F029CB9A94B}" type="pres">
      <dgm:prSet presAssocID="{38572950-2F38-48E0-AA22-9955163077F1}" presName="arrow" presStyleLbl="bgShp" presStyleIdx="0" presStyleCnt="1"/>
      <dgm:spPr/>
    </dgm:pt>
    <dgm:pt modelId="{07795DD9-8264-4277-9225-2AB4CF5E347C}" type="pres">
      <dgm:prSet presAssocID="{38572950-2F38-48E0-AA22-9955163077F1}" presName="points" presStyleCnt="0"/>
      <dgm:spPr/>
    </dgm:pt>
    <dgm:pt modelId="{E9C31164-49ED-49CF-9995-0851F8D063BB}" type="pres">
      <dgm:prSet presAssocID="{8A7628F8-C8AE-4A4D-A2F4-261DF902BA28}" presName="compositeA" presStyleCnt="0"/>
      <dgm:spPr/>
    </dgm:pt>
    <dgm:pt modelId="{8E185B18-109F-488F-9744-6B523FAC4BDE}" type="pres">
      <dgm:prSet presAssocID="{8A7628F8-C8AE-4A4D-A2F4-261DF902BA28}" presName="textA" presStyleLbl="revTx" presStyleIdx="0" presStyleCnt="5" custScaleX="169570">
        <dgm:presLayoutVars>
          <dgm:bulletEnabled val="1"/>
        </dgm:presLayoutVars>
      </dgm:prSet>
      <dgm:spPr/>
      <dgm:t>
        <a:bodyPr/>
        <a:lstStyle/>
        <a:p>
          <a:endParaRPr lang="ru-RU"/>
        </a:p>
      </dgm:t>
    </dgm:pt>
    <dgm:pt modelId="{D983C290-CF3A-4B68-A728-D3703CF6CE8A}" type="pres">
      <dgm:prSet presAssocID="{8A7628F8-C8AE-4A4D-A2F4-261DF902BA28}" presName="circleA" presStyleLbl="node1" presStyleIdx="0" presStyleCnt="5"/>
      <dgm:spPr>
        <a:solidFill>
          <a:schemeClr val="bg1">
            <a:lumMod val="95000"/>
          </a:schemeClr>
        </a:solidFill>
      </dgm:spPr>
    </dgm:pt>
    <dgm:pt modelId="{9D72C3A3-3E1B-4944-A99B-E149FF4CBA8B}" type="pres">
      <dgm:prSet presAssocID="{8A7628F8-C8AE-4A4D-A2F4-261DF902BA28}" presName="spaceA" presStyleCnt="0"/>
      <dgm:spPr/>
    </dgm:pt>
    <dgm:pt modelId="{5BE91455-C548-4D19-994E-72D2EB6F0096}" type="pres">
      <dgm:prSet presAssocID="{500E4FD5-31D9-47EE-965C-F59A745ED5D7}" presName="space" presStyleCnt="0"/>
      <dgm:spPr/>
    </dgm:pt>
    <dgm:pt modelId="{8CCD9286-A2E0-4A12-9FDA-90F11C39408D}" type="pres">
      <dgm:prSet presAssocID="{A63CF36E-F81D-47A1-A1D2-FAB5B23AD74F}" presName="compositeB" presStyleCnt="0"/>
      <dgm:spPr/>
    </dgm:pt>
    <dgm:pt modelId="{39B7AB4F-70F6-46EF-8BB2-2FAC01557DAB}" type="pres">
      <dgm:prSet presAssocID="{A63CF36E-F81D-47A1-A1D2-FAB5B23AD74F}" presName="textB" presStyleLbl="revTx" presStyleIdx="1" presStyleCnt="5" custScaleX="158380">
        <dgm:presLayoutVars>
          <dgm:bulletEnabled val="1"/>
        </dgm:presLayoutVars>
      </dgm:prSet>
      <dgm:spPr/>
      <dgm:t>
        <a:bodyPr/>
        <a:lstStyle/>
        <a:p>
          <a:endParaRPr lang="ru-RU"/>
        </a:p>
      </dgm:t>
    </dgm:pt>
    <dgm:pt modelId="{CBDF5188-0F40-4C57-99B7-7FD94EDCC3FD}" type="pres">
      <dgm:prSet presAssocID="{A63CF36E-F81D-47A1-A1D2-FAB5B23AD74F}" presName="circleB" presStyleLbl="node1" presStyleIdx="1" presStyleCnt="5"/>
      <dgm:spPr>
        <a:solidFill>
          <a:schemeClr val="bg1">
            <a:lumMod val="85000"/>
          </a:schemeClr>
        </a:solidFill>
      </dgm:spPr>
    </dgm:pt>
    <dgm:pt modelId="{25DCF93E-FA1B-4E7C-A642-DBFB7593702C}" type="pres">
      <dgm:prSet presAssocID="{A63CF36E-F81D-47A1-A1D2-FAB5B23AD74F}" presName="spaceB" presStyleCnt="0"/>
      <dgm:spPr/>
    </dgm:pt>
    <dgm:pt modelId="{B0568E3A-FEF7-4B4E-ABE5-6F5EB6BCFA29}" type="pres">
      <dgm:prSet presAssocID="{AC57246D-2D3B-4C9F-8D1D-DF5FE32436F3}" presName="space" presStyleCnt="0"/>
      <dgm:spPr/>
    </dgm:pt>
    <dgm:pt modelId="{094D0870-7E6B-47D3-B921-5C4CE79C4F46}" type="pres">
      <dgm:prSet presAssocID="{054FF00C-41AE-4458-881E-5F9C374BA4F7}" presName="compositeA" presStyleCnt="0"/>
      <dgm:spPr/>
    </dgm:pt>
    <dgm:pt modelId="{AF5EAFE8-047A-497E-BEE0-D3AE617B7DF3}" type="pres">
      <dgm:prSet presAssocID="{054FF00C-41AE-4458-881E-5F9C374BA4F7}" presName="textA" presStyleLbl="revTx" presStyleIdx="2" presStyleCnt="5" custScaleX="202340">
        <dgm:presLayoutVars>
          <dgm:bulletEnabled val="1"/>
        </dgm:presLayoutVars>
      </dgm:prSet>
      <dgm:spPr/>
      <dgm:t>
        <a:bodyPr/>
        <a:lstStyle/>
        <a:p>
          <a:endParaRPr lang="ru-RU"/>
        </a:p>
      </dgm:t>
    </dgm:pt>
    <dgm:pt modelId="{4A0BF2AC-F8FB-4F00-86A2-432317129012}" type="pres">
      <dgm:prSet presAssocID="{054FF00C-41AE-4458-881E-5F9C374BA4F7}" presName="circleA" presStyleLbl="node1" presStyleIdx="2" presStyleCnt="5"/>
      <dgm:spPr>
        <a:solidFill>
          <a:schemeClr val="bg1">
            <a:lumMod val="75000"/>
          </a:schemeClr>
        </a:solidFill>
      </dgm:spPr>
    </dgm:pt>
    <dgm:pt modelId="{06B3FB5F-EAE2-4304-A73E-A5342671652C}" type="pres">
      <dgm:prSet presAssocID="{054FF00C-41AE-4458-881E-5F9C374BA4F7}" presName="spaceA" presStyleCnt="0"/>
      <dgm:spPr/>
    </dgm:pt>
    <dgm:pt modelId="{DC394A4A-E457-4773-B5C7-AC7787924549}" type="pres">
      <dgm:prSet presAssocID="{E4BB1C54-FAF3-4CF1-809E-D1F63CA2F261}" presName="space" presStyleCnt="0"/>
      <dgm:spPr/>
    </dgm:pt>
    <dgm:pt modelId="{026D5FC0-6026-4F29-8A7E-225CEE01432B}" type="pres">
      <dgm:prSet presAssocID="{6266329D-4EBD-4D3A-8740-3A4FB8D95E48}" presName="compositeB" presStyleCnt="0"/>
      <dgm:spPr/>
    </dgm:pt>
    <dgm:pt modelId="{226EE3D1-CD56-4DCD-A048-39DFB0FA0B40}" type="pres">
      <dgm:prSet presAssocID="{6266329D-4EBD-4D3A-8740-3A4FB8D95E48}" presName="textB" presStyleLbl="revTx" presStyleIdx="3" presStyleCnt="5" custScaleX="162016">
        <dgm:presLayoutVars>
          <dgm:bulletEnabled val="1"/>
        </dgm:presLayoutVars>
      </dgm:prSet>
      <dgm:spPr/>
      <dgm:t>
        <a:bodyPr/>
        <a:lstStyle/>
        <a:p>
          <a:endParaRPr lang="ru-RU"/>
        </a:p>
      </dgm:t>
    </dgm:pt>
    <dgm:pt modelId="{B87278D3-60FE-4F44-908A-A56BFC2B3DA8}" type="pres">
      <dgm:prSet presAssocID="{6266329D-4EBD-4D3A-8740-3A4FB8D95E48}" presName="circleB" presStyleLbl="node1" presStyleIdx="3" presStyleCnt="5"/>
      <dgm:spPr>
        <a:solidFill>
          <a:schemeClr val="bg1">
            <a:lumMod val="65000"/>
          </a:schemeClr>
        </a:solidFill>
      </dgm:spPr>
    </dgm:pt>
    <dgm:pt modelId="{EC7A1478-3EA4-4E78-BCB3-F080E6FBE45C}" type="pres">
      <dgm:prSet presAssocID="{6266329D-4EBD-4D3A-8740-3A4FB8D95E48}" presName="spaceB" presStyleCnt="0"/>
      <dgm:spPr/>
    </dgm:pt>
    <dgm:pt modelId="{606FA8E3-F2FE-4AAA-8C98-7EADBC28FBD5}" type="pres">
      <dgm:prSet presAssocID="{20D6D045-CE86-430E-99F3-A384793A8030}" presName="space" presStyleCnt="0"/>
      <dgm:spPr/>
    </dgm:pt>
    <dgm:pt modelId="{A547AC2F-01F8-4B99-A573-3E460AC57B42}" type="pres">
      <dgm:prSet presAssocID="{87C83BC6-F409-499F-AE2C-D4423EAAD35C}" presName="compositeA" presStyleCnt="0"/>
      <dgm:spPr/>
    </dgm:pt>
    <dgm:pt modelId="{9B94A714-A825-4A39-9B75-0375E147E39C}" type="pres">
      <dgm:prSet presAssocID="{87C83BC6-F409-499F-AE2C-D4423EAAD35C}" presName="textA" presStyleLbl="revTx" presStyleIdx="4" presStyleCnt="5" custScaleX="149714">
        <dgm:presLayoutVars>
          <dgm:bulletEnabled val="1"/>
        </dgm:presLayoutVars>
      </dgm:prSet>
      <dgm:spPr/>
      <dgm:t>
        <a:bodyPr/>
        <a:lstStyle/>
        <a:p>
          <a:endParaRPr lang="ru-RU"/>
        </a:p>
      </dgm:t>
    </dgm:pt>
    <dgm:pt modelId="{582B2139-D823-4D58-857A-7CC67F2EEDF5}" type="pres">
      <dgm:prSet presAssocID="{87C83BC6-F409-499F-AE2C-D4423EAAD35C}" presName="circleA" presStyleLbl="node1" presStyleIdx="4" presStyleCnt="5"/>
      <dgm:spPr>
        <a:solidFill>
          <a:schemeClr val="bg1">
            <a:lumMod val="50000"/>
          </a:schemeClr>
        </a:solidFill>
      </dgm:spPr>
    </dgm:pt>
    <dgm:pt modelId="{74B602CA-F2A6-4BE9-B14F-CEB435686DD9}" type="pres">
      <dgm:prSet presAssocID="{87C83BC6-F409-499F-AE2C-D4423EAAD35C}" presName="spaceA" presStyleCnt="0"/>
      <dgm:spPr/>
    </dgm:pt>
  </dgm:ptLst>
  <dgm:cxnLst>
    <dgm:cxn modelId="{525B56EC-4AE7-4DF4-B521-910E402BF257}" type="presOf" srcId="{054FF00C-41AE-4458-881E-5F9C374BA4F7}" destId="{AF5EAFE8-047A-497E-BEE0-D3AE617B7DF3}" srcOrd="0" destOrd="0" presId="urn:microsoft.com/office/officeart/2005/8/layout/hProcess11"/>
    <dgm:cxn modelId="{C105E85A-3E4D-418A-BF37-38CF75E0F66D}" srcId="{38572950-2F38-48E0-AA22-9955163077F1}" destId="{8A7628F8-C8AE-4A4D-A2F4-261DF902BA28}" srcOrd="0" destOrd="0" parTransId="{F1AB6FCB-D3D9-4649-90A0-97AF9F83D67D}" sibTransId="{500E4FD5-31D9-47EE-965C-F59A745ED5D7}"/>
    <dgm:cxn modelId="{9DE965CD-8175-4C0B-9FAE-C1B34C0085A6}" type="presOf" srcId="{A63CF36E-F81D-47A1-A1D2-FAB5B23AD74F}" destId="{39B7AB4F-70F6-46EF-8BB2-2FAC01557DAB}" srcOrd="0" destOrd="0" presId="urn:microsoft.com/office/officeart/2005/8/layout/hProcess11"/>
    <dgm:cxn modelId="{1DFEB773-1D0E-4523-9648-ED7D53A112E5}" srcId="{38572950-2F38-48E0-AA22-9955163077F1}" destId="{A63CF36E-F81D-47A1-A1D2-FAB5B23AD74F}" srcOrd="1" destOrd="0" parTransId="{958BEAB5-5242-4D48-9887-79CCA305987F}" sibTransId="{AC57246D-2D3B-4C9F-8D1D-DF5FE32436F3}"/>
    <dgm:cxn modelId="{54F2841A-1AAC-4A80-B8B2-E5EDBE991F57}" srcId="{38572950-2F38-48E0-AA22-9955163077F1}" destId="{87C83BC6-F409-499F-AE2C-D4423EAAD35C}" srcOrd="4" destOrd="0" parTransId="{26A6E203-B05B-41D6-A36B-B11ACAC09A96}" sibTransId="{9715BCB3-85F1-4ACD-81CB-D23F04703B2A}"/>
    <dgm:cxn modelId="{27C29AC3-BF1F-4107-8B5C-E531822CBA7E}" srcId="{38572950-2F38-48E0-AA22-9955163077F1}" destId="{054FF00C-41AE-4458-881E-5F9C374BA4F7}" srcOrd="2" destOrd="0" parTransId="{79ED38C1-8F02-433C-9712-35522CF4718C}" sibTransId="{E4BB1C54-FAF3-4CF1-809E-D1F63CA2F261}"/>
    <dgm:cxn modelId="{54A88351-67D6-41D6-A2BA-D635151D7808}" type="presOf" srcId="{8A7628F8-C8AE-4A4D-A2F4-261DF902BA28}" destId="{8E185B18-109F-488F-9744-6B523FAC4BDE}" srcOrd="0" destOrd="0" presId="urn:microsoft.com/office/officeart/2005/8/layout/hProcess11"/>
    <dgm:cxn modelId="{6CF57978-1B32-4DDB-8E2D-1A64B170DB12}" srcId="{38572950-2F38-48E0-AA22-9955163077F1}" destId="{6266329D-4EBD-4D3A-8740-3A4FB8D95E48}" srcOrd="3" destOrd="0" parTransId="{2220333F-2D7D-465F-A9DB-FB083C26D16E}" sibTransId="{20D6D045-CE86-430E-99F3-A384793A8030}"/>
    <dgm:cxn modelId="{77E9CEEA-AC4C-45C3-9968-BF770FA2328C}" type="presOf" srcId="{38572950-2F38-48E0-AA22-9955163077F1}" destId="{58DAF110-E3FF-48F5-B0D3-F61030D28E3E}" srcOrd="0" destOrd="0" presId="urn:microsoft.com/office/officeart/2005/8/layout/hProcess11"/>
    <dgm:cxn modelId="{4841779B-CFA6-44D3-B5FA-18A1CBD45454}" type="presOf" srcId="{87C83BC6-F409-499F-AE2C-D4423EAAD35C}" destId="{9B94A714-A825-4A39-9B75-0375E147E39C}" srcOrd="0" destOrd="0" presId="urn:microsoft.com/office/officeart/2005/8/layout/hProcess11"/>
    <dgm:cxn modelId="{4F518510-CC28-4A43-ADD1-80BB1D522D91}" type="presOf" srcId="{6266329D-4EBD-4D3A-8740-3A4FB8D95E48}" destId="{226EE3D1-CD56-4DCD-A048-39DFB0FA0B40}" srcOrd="0" destOrd="0" presId="urn:microsoft.com/office/officeart/2005/8/layout/hProcess11"/>
    <dgm:cxn modelId="{B28C1857-DC8F-4081-858B-F143B8B76322}" type="presParOf" srcId="{58DAF110-E3FF-48F5-B0D3-F61030D28E3E}" destId="{ED497789-1236-4232-B231-7F029CB9A94B}" srcOrd="0" destOrd="0" presId="urn:microsoft.com/office/officeart/2005/8/layout/hProcess11"/>
    <dgm:cxn modelId="{C0287F52-38C2-44E0-8C42-8DA20177DDDE}" type="presParOf" srcId="{58DAF110-E3FF-48F5-B0D3-F61030D28E3E}" destId="{07795DD9-8264-4277-9225-2AB4CF5E347C}" srcOrd="1" destOrd="0" presId="urn:microsoft.com/office/officeart/2005/8/layout/hProcess11"/>
    <dgm:cxn modelId="{63409BA9-CE68-4F88-A1DF-76AF46CA7CC6}" type="presParOf" srcId="{07795DD9-8264-4277-9225-2AB4CF5E347C}" destId="{E9C31164-49ED-49CF-9995-0851F8D063BB}" srcOrd="0" destOrd="0" presId="urn:microsoft.com/office/officeart/2005/8/layout/hProcess11"/>
    <dgm:cxn modelId="{BDE594CF-AB5C-4C8E-8A87-4CC47F835E94}" type="presParOf" srcId="{E9C31164-49ED-49CF-9995-0851F8D063BB}" destId="{8E185B18-109F-488F-9744-6B523FAC4BDE}" srcOrd="0" destOrd="0" presId="urn:microsoft.com/office/officeart/2005/8/layout/hProcess11"/>
    <dgm:cxn modelId="{9DBD85F9-18D6-4202-B86C-E1D23138C778}" type="presParOf" srcId="{E9C31164-49ED-49CF-9995-0851F8D063BB}" destId="{D983C290-CF3A-4B68-A728-D3703CF6CE8A}" srcOrd="1" destOrd="0" presId="urn:microsoft.com/office/officeart/2005/8/layout/hProcess11"/>
    <dgm:cxn modelId="{FDC7183E-E6C7-4EA3-940B-20839CAB9744}" type="presParOf" srcId="{E9C31164-49ED-49CF-9995-0851F8D063BB}" destId="{9D72C3A3-3E1B-4944-A99B-E149FF4CBA8B}" srcOrd="2" destOrd="0" presId="urn:microsoft.com/office/officeart/2005/8/layout/hProcess11"/>
    <dgm:cxn modelId="{34CEAD84-6803-4797-929E-02942478A579}" type="presParOf" srcId="{07795DD9-8264-4277-9225-2AB4CF5E347C}" destId="{5BE91455-C548-4D19-994E-72D2EB6F0096}" srcOrd="1" destOrd="0" presId="urn:microsoft.com/office/officeart/2005/8/layout/hProcess11"/>
    <dgm:cxn modelId="{E631032A-7BE4-42F9-A05E-C5F03EB2366E}" type="presParOf" srcId="{07795DD9-8264-4277-9225-2AB4CF5E347C}" destId="{8CCD9286-A2E0-4A12-9FDA-90F11C39408D}" srcOrd="2" destOrd="0" presId="urn:microsoft.com/office/officeart/2005/8/layout/hProcess11"/>
    <dgm:cxn modelId="{46DB351D-28BF-4F57-9D95-24E74FB0F9DB}" type="presParOf" srcId="{8CCD9286-A2E0-4A12-9FDA-90F11C39408D}" destId="{39B7AB4F-70F6-46EF-8BB2-2FAC01557DAB}" srcOrd="0" destOrd="0" presId="urn:microsoft.com/office/officeart/2005/8/layout/hProcess11"/>
    <dgm:cxn modelId="{49C9B999-CF0C-4075-A538-F25B0B0A25EA}" type="presParOf" srcId="{8CCD9286-A2E0-4A12-9FDA-90F11C39408D}" destId="{CBDF5188-0F40-4C57-99B7-7FD94EDCC3FD}" srcOrd="1" destOrd="0" presId="urn:microsoft.com/office/officeart/2005/8/layout/hProcess11"/>
    <dgm:cxn modelId="{2089EC37-3E03-4ED7-8E19-7C9BDB7F808E}" type="presParOf" srcId="{8CCD9286-A2E0-4A12-9FDA-90F11C39408D}" destId="{25DCF93E-FA1B-4E7C-A642-DBFB7593702C}" srcOrd="2" destOrd="0" presId="urn:microsoft.com/office/officeart/2005/8/layout/hProcess11"/>
    <dgm:cxn modelId="{A1727EB9-BB3B-4E5E-8878-6922D9296A4F}" type="presParOf" srcId="{07795DD9-8264-4277-9225-2AB4CF5E347C}" destId="{B0568E3A-FEF7-4B4E-ABE5-6F5EB6BCFA29}" srcOrd="3" destOrd="0" presId="urn:microsoft.com/office/officeart/2005/8/layout/hProcess11"/>
    <dgm:cxn modelId="{DA2ADAC2-3A79-445F-9299-EEAAB378A1E2}" type="presParOf" srcId="{07795DD9-8264-4277-9225-2AB4CF5E347C}" destId="{094D0870-7E6B-47D3-B921-5C4CE79C4F46}" srcOrd="4" destOrd="0" presId="urn:microsoft.com/office/officeart/2005/8/layout/hProcess11"/>
    <dgm:cxn modelId="{67433510-789B-46AC-B643-08072B6373EA}" type="presParOf" srcId="{094D0870-7E6B-47D3-B921-5C4CE79C4F46}" destId="{AF5EAFE8-047A-497E-BEE0-D3AE617B7DF3}" srcOrd="0" destOrd="0" presId="urn:microsoft.com/office/officeart/2005/8/layout/hProcess11"/>
    <dgm:cxn modelId="{13282B8D-D584-4DDB-A6FF-F8B2A70441E2}" type="presParOf" srcId="{094D0870-7E6B-47D3-B921-5C4CE79C4F46}" destId="{4A0BF2AC-F8FB-4F00-86A2-432317129012}" srcOrd="1" destOrd="0" presId="urn:microsoft.com/office/officeart/2005/8/layout/hProcess11"/>
    <dgm:cxn modelId="{22F2445B-A8EE-459F-9930-0F5094F94323}" type="presParOf" srcId="{094D0870-7E6B-47D3-B921-5C4CE79C4F46}" destId="{06B3FB5F-EAE2-4304-A73E-A5342671652C}" srcOrd="2" destOrd="0" presId="urn:microsoft.com/office/officeart/2005/8/layout/hProcess11"/>
    <dgm:cxn modelId="{2C3A35C8-1A94-49C9-9363-5BD20568B5E5}" type="presParOf" srcId="{07795DD9-8264-4277-9225-2AB4CF5E347C}" destId="{DC394A4A-E457-4773-B5C7-AC7787924549}" srcOrd="5" destOrd="0" presId="urn:microsoft.com/office/officeart/2005/8/layout/hProcess11"/>
    <dgm:cxn modelId="{890EDF48-155F-4A95-9E2B-9A3F90D666FB}" type="presParOf" srcId="{07795DD9-8264-4277-9225-2AB4CF5E347C}" destId="{026D5FC0-6026-4F29-8A7E-225CEE01432B}" srcOrd="6" destOrd="0" presId="urn:microsoft.com/office/officeart/2005/8/layout/hProcess11"/>
    <dgm:cxn modelId="{11C7BF5A-A8EF-4A2B-89E1-31F95AFB3BDC}" type="presParOf" srcId="{026D5FC0-6026-4F29-8A7E-225CEE01432B}" destId="{226EE3D1-CD56-4DCD-A048-39DFB0FA0B40}" srcOrd="0" destOrd="0" presId="urn:microsoft.com/office/officeart/2005/8/layout/hProcess11"/>
    <dgm:cxn modelId="{15E6DEBC-967E-44E0-A495-30A819F51331}" type="presParOf" srcId="{026D5FC0-6026-4F29-8A7E-225CEE01432B}" destId="{B87278D3-60FE-4F44-908A-A56BFC2B3DA8}" srcOrd="1" destOrd="0" presId="urn:microsoft.com/office/officeart/2005/8/layout/hProcess11"/>
    <dgm:cxn modelId="{F0E235EA-78E6-43FA-9227-54146244F07A}" type="presParOf" srcId="{026D5FC0-6026-4F29-8A7E-225CEE01432B}" destId="{EC7A1478-3EA4-4E78-BCB3-F080E6FBE45C}" srcOrd="2" destOrd="0" presId="urn:microsoft.com/office/officeart/2005/8/layout/hProcess11"/>
    <dgm:cxn modelId="{5BE46A08-888B-49D3-8BBB-CFE2ABFB2B9B}" type="presParOf" srcId="{07795DD9-8264-4277-9225-2AB4CF5E347C}" destId="{606FA8E3-F2FE-4AAA-8C98-7EADBC28FBD5}" srcOrd="7" destOrd="0" presId="urn:microsoft.com/office/officeart/2005/8/layout/hProcess11"/>
    <dgm:cxn modelId="{07599D3A-4386-43C1-9821-CB33A5095953}" type="presParOf" srcId="{07795DD9-8264-4277-9225-2AB4CF5E347C}" destId="{A547AC2F-01F8-4B99-A573-3E460AC57B42}" srcOrd="8" destOrd="0" presId="urn:microsoft.com/office/officeart/2005/8/layout/hProcess11"/>
    <dgm:cxn modelId="{AC8C4988-3197-4183-B0F4-571D41D15DC6}" type="presParOf" srcId="{A547AC2F-01F8-4B99-A573-3E460AC57B42}" destId="{9B94A714-A825-4A39-9B75-0375E147E39C}" srcOrd="0" destOrd="0" presId="urn:microsoft.com/office/officeart/2005/8/layout/hProcess11"/>
    <dgm:cxn modelId="{420A14B9-9D6F-4C95-BC41-3475330FB052}" type="presParOf" srcId="{A547AC2F-01F8-4B99-A573-3E460AC57B42}" destId="{582B2139-D823-4D58-857A-7CC67F2EEDF5}" srcOrd="1" destOrd="0" presId="urn:microsoft.com/office/officeart/2005/8/layout/hProcess11"/>
    <dgm:cxn modelId="{D5118348-F68B-4B1C-94E2-982CB87FEEAE}" type="presParOf" srcId="{A547AC2F-01F8-4B99-A573-3E460AC57B42}" destId="{74B602CA-F2A6-4BE9-B14F-CEB435686DD9}"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FFC8DF-86D7-4F89-B550-41C6B2E83670}">
      <dsp:nvSpPr>
        <dsp:cNvPr id="0" name=""/>
        <dsp:cNvSpPr/>
      </dsp:nvSpPr>
      <dsp:spPr>
        <a:xfrm>
          <a:off x="-9524711" y="-1455720"/>
          <a:ext cx="11343535" cy="11343535"/>
        </a:xfrm>
        <a:prstGeom prst="blockArc">
          <a:avLst>
            <a:gd name="adj1" fmla="val 18900000"/>
            <a:gd name="adj2" fmla="val 2700000"/>
            <a:gd name="adj3" fmla="val 190"/>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4208AD-D321-4267-8DBB-54FA092A4F07}">
      <dsp:nvSpPr>
        <dsp:cNvPr id="0" name=""/>
        <dsp:cNvSpPr/>
      </dsp:nvSpPr>
      <dsp:spPr>
        <a:xfrm>
          <a:off x="591511" y="383323"/>
          <a:ext cx="11944062" cy="766308"/>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258" tIns="71120" rIns="71120" bIns="71120" numCol="1" spcCol="1270" anchor="ctr" anchorCtr="0">
          <a:noAutofit/>
        </a:bodyPr>
        <a:lstStyle/>
        <a:p>
          <a:pPr lvl="0" algn="l" defTabSz="1244600">
            <a:lnSpc>
              <a:spcPct val="90000"/>
            </a:lnSpc>
            <a:spcBef>
              <a:spcPct val="0"/>
            </a:spcBef>
            <a:spcAft>
              <a:spcPct val="35000"/>
            </a:spcAft>
          </a:pPr>
          <a:r>
            <a:rPr lang="ru-RU" sz="2800" kern="1200" dirty="0" smtClean="0"/>
            <a:t>Системный</a:t>
          </a:r>
          <a:r>
            <a:rPr lang="ru-RU" sz="4200" kern="1200" dirty="0" smtClean="0"/>
            <a:t> </a:t>
          </a:r>
          <a:endParaRPr lang="ru-RU" sz="4200" kern="1200" dirty="0"/>
        </a:p>
      </dsp:txBody>
      <dsp:txXfrm>
        <a:off x="591511" y="383323"/>
        <a:ext cx="11944062" cy="766308"/>
      </dsp:txXfrm>
    </dsp:sp>
    <dsp:sp modelId="{7BAC4398-D94F-40C8-8D9F-B73F39A05498}">
      <dsp:nvSpPr>
        <dsp:cNvPr id="0" name=""/>
        <dsp:cNvSpPr/>
      </dsp:nvSpPr>
      <dsp:spPr>
        <a:xfrm>
          <a:off x="112568" y="287534"/>
          <a:ext cx="957885" cy="957885"/>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73C980-9A4D-4D47-8586-C8E27BEB0902}">
      <dsp:nvSpPr>
        <dsp:cNvPr id="0" name=""/>
        <dsp:cNvSpPr/>
      </dsp:nvSpPr>
      <dsp:spPr>
        <a:xfrm>
          <a:off x="1285472" y="1533460"/>
          <a:ext cx="11250100" cy="766308"/>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258" tIns="71120" rIns="71120" bIns="71120" numCol="1" spcCol="1270" anchor="ctr" anchorCtr="0">
          <a:noAutofit/>
        </a:bodyPr>
        <a:lstStyle/>
        <a:p>
          <a:pPr lvl="0" algn="l" defTabSz="1244600">
            <a:lnSpc>
              <a:spcPct val="90000"/>
            </a:lnSpc>
            <a:spcBef>
              <a:spcPct val="0"/>
            </a:spcBef>
            <a:spcAft>
              <a:spcPct val="35000"/>
            </a:spcAft>
          </a:pPr>
          <a:r>
            <a:rPr lang="ru-RU" sz="2800" kern="1200" dirty="0" smtClean="0"/>
            <a:t>Процессуальный</a:t>
          </a:r>
          <a:r>
            <a:rPr lang="ru-RU" sz="4200" kern="1200" dirty="0" smtClean="0"/>
            <a:t> </a:t>
          </a:r>
          <a:endParaRPr lang="ru-RU" sz="4200" kern="1200" dirty="0"/>
        </a:p>
      </dsp:txBody>
      <dsp:txXfrm>
        <a:off x="1285472" y="1533460"/>
        <a:ext cx="11250100" cy="766308"/>
      </dsp:txXfrm>
    </dsp:sp>
    <dsp:sp modelId="{178FCEC9-BACC-4729-B168-D509DEFA8C94}">
      <dsp:nvSpPr>
        <dsp:cNvPr id="0" name=""/>
        <dsp:cNvSpPr/>
      </dsp:nvSpPr>
      <dsp:spPr>
        <a:xfrm>
          <a:off x="806529" y="1437672"/>
          <a:ext cx="957885" cy="957885"/>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E49C9B-5EE7-4E6B-95C0-2115890BABBB}">
      <dsp:nvSpPr>
        <dsp:cNvPr id="0" name=""/>
        <dsp:cNvSpPr/>
      </dsp:nvSpPr>
      <dsp:spPr>
        <a:xfrm>
          <a:off x="1665760" y="2682755"/>
          <a:ext cx="10869813" cy="766308"/>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258" tIns="71120" rIns="71120" bIns="71120" numCol="1" spcCol="1270" anchor="ctr" anchorCtr="0">
          <a:noAutofit/>
        </a:bodyPr>
        <a:lstStyle/>
        <a:p>
          <a:pPr lvl="0" algn="l" defTabSz="1244600">
            <a:lnSpc>
              <a:spcPct val="90000"/>
            </a:lnSpc>
            <a:spcBef>
              <a:spcPct val="0"/>
            </a:spcBef>
            <a:spcAft>
              <a:spcPct val="35000"/>
            </a:spcAft>
          </a:pPr>
          <a:r>
            <a:rPr lang="ru-RU" sz="2800" kern="1200" dirty="0" smtClean="0"/>
            <a:t>Интегративный</a:t>
          </a:r>
          <a:r>
            <a:rPr lang="ru-RU" sz="4200" kern="1200" dirty="0" smtClean="0"/>
            <a:t> </a:t>
          </a:r>
          <a:endParaRPr lang="ru-RU" sz="4200" kern="1200" dirty="0"/>
        </a:p>
      </dsp:txBody>
      <dsp:txXfrm>
        <a:off x="1665760" y="2682755"/>
        <a:ext cx="10869813" cy="766308"/>
      </dsp:txXfrm>
    </dsp:sp>
    <dsp:sp modelId="{A5CF0354-FDB0-4A44-9E28-B8BE716B95F1}">
      <dsp:nvSpPr>
        <dsp:cNvPr id="0" name=""/>
        <dsp:cNvSpPr/>
      </dsp:nvSpPr>
      <dsp:spPr>
        <a:xfrm>
          <a:off x="1186817" y="2586966"/>
          <a:ext cx="957885" cy="957885"/>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045D30-8869-4383-9835-BFE5383C293A}">
      <dsp:nvSpPr>
        <dsp:cNvPr id="0" name=""/>
        <dsp:cNvSpPr/>
      </dsp:nvSpPr>
      <dsp:spPr>
        <a:xfrm>
          <a:off x="1787182" y="3832893"/>
          <a:ext cx="10748390" cy="766308"/>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258" tIns="71120" rIns="71120" bIns="71120" numCol="1" spcCol="1270" anchor="ctr" anchorCtr="0">
          <a:noAutofit/>
        </a:bodyPr>
        <a:lstStyle/>
        <a:p>
          <a:pPr lvl="0" algn="l" defTabSz="1244600">
            <a:lnSpc>
              <a:spcPct val="90000"/>
            </a:lnSpc>
            <a:spcBef>
              <a:spcPct val="0"/>
            </a:spcBef>
            <a:spcAft>
              <a:spcPct val="35000"/>
            </a:spcAft>
          </a:pPr>
          <a:r>
            <a:rPr lang="ru-RU" sz="2800" kern="1200" dirty="0" smtClean="0"/>
            <a:t>Личностно-ориентированный</a:t>
          </a:r>
          <a:r>
            <a:rPr lang="ru-RU" sz="4200" kern="1200" dirty="0" smtClean="0"/>
            <a:t> </a:t>
          </a:r>
          <a:endParaRPr lang="ru-RU" sz="4200" kern="1200" dirty="0"/>
        </a:p>
      </dsp:txBody>
      <dsp:txXfrm>
        <a:off x="1787182" y="3832893"/>
        <a:ext cx="10748390" cy="766308"/>
      </dsp:txXfrm>
    </dsp:sp>
    <dsp:sp modelId="{8FF65694-C585-45BA-A7F0-ED4EC92871C9}">
      <dsp:nvSpPr>
        <dsp:cNvPr id="0" name=""/>
        <dsp:cNvSpPr/>
      </dsp:nvSpPr>
      <dsp:spPr>
        <a:xfrm>
          <a:off x="1308239" y="3737104"/>
          <a:ext cx="957885" cy="957885"/>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FD00E9-73DD-4C20-BE4F-5E1FC7ED07E7}">
      <dsp:nvSpPr>
        <dsp:cNvPr id="0" name=""/>
        <dsp:cNvSpPr/>
      </dsp:nvSpPr>
      <dsp:spPr>
        <a:xfrm>
          <a:off x="1665760" y="4983030"/>
          <a:ext cx="10869813" cy="766308"/>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258" tIns="71120" rIns="71120" bIns="71120" numCol="1" spcCol="1270" anchor="ctr" anchorCtr="0">
          <a:noAutofit/>
        </a:bodyPr>
        <a:lstStyle/>
        <a:p>
          <a:pPr lvl="0" algn="l" defTabSz="1244600">
            <a:lnSpc>
              <a:spcPct val="90000"/>
            </a:lnSpc>
            <a:spcBef>
              <a:spcPct val="0"/>
            </a:spcBef>
            <a:spcAft>
              <a:spcPct val="35000"/>
            </a:spcAft>
          </a:pPr>
          <a:r>
            <a:rPr lang="ru-RU" sz="2800" kern="1200" dirty="0" smtClean="0"/>
            <a:t>Деятельностный</a:t>
          </a:r>
          <a:r>
            <a:rPr lang="ru-RU" sz="4200" kern="1200" dirty="0" smtClean="0"/>
            <a:t> </a:t>
          </a:r>
          <a:endParaRPr lang="ru-RU" sz="4200" kern="1200" dirty="0"/>
        </a:p>
      </dsp:txBody>
      <dsp:txXfrm>
        <a:off x="1665760" y="4983030"/>
        <a:ext cx="10869813" cy="766308"/>
      </dsp:txXfrm>
    </dsp:sp>
    <dsp:sp modelId="{E00C92B9-0BEF-44E1-9696-87AF9E7FB186}">
      <dsp:nvSpPr>
        <dsp:cNvPr id="0" name=""/>
        <dsp:cNvSpPr/>
      </dsp:nvSpPr>
      <dsp:spPr>
        <a:xfrm>
          <a:off x="1186817" y="4887242"/>
          <a:ext cx="957885" cy="957885"/>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C6AF46-00F6-424D-B5BA-850377746D28}">
      <dsp:nvSpPr>
        <dsp:cNvPr id="0" name=""/>
        <dsp:cNvSpPr/>
      </dsp:nvSpPr>
      <dsp:spPr>
        <a:xfrm>
          <a:off x="1285472" y="6132325"/>
          <a:ext cx="11250100" cy="766308"/>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258" tIns="71120" rIns="71120" bIns="71120" numCol="1" spcCol="1270" anchor="ctr" anchorCtr="0">
          <a:noAutofit/>
        </a:bodyPr>
        <a:lstStyle/>
        <a:p>
          <a:pPr lvl="0" algn="l" defTabSz="1244600">
            <a:lnSpc>
              <a:spcPct val="90000"/>
            </a:lnSpc>
            <a:spcBef>
              <a:spcPct val="0"/>
            </a:spcBef>
            <a:spcAft>
              <a:spcPct val="35000"/>
            </a:spcAft>
          </a:pPr>
          <a:r>
            <a:rPr lang="ru-RU" sz="2800" kern="1200" dirty="0" smtClean="0"/>
            <a:t>Ситуационный</a:t>
          </a:r>
          <a:r>
            <a:rPr lang="ru-RU" sz="4200" kern="1200" dirty="0" smtClean="0"/>
            <a:t> </a:t>
          </a:r>
          <a:endParaRPr lang="ru-RU" sz="4200" kern="1200" dirty="0"/>
        </a:p>
      </dsp:txBody>
      <dsp:txXfrm>
        <a:off x="1285472" y="6132325"/>
        <a:ext cx="11250100" cy="766308"/>
      </dsp:txXfrm>
    </dsp:sp>
    <dsp:sp modelId="{6D0F991F-7E62-4BF0-960D-CC3715969E07}">
      <dsp:nvSpPr>
        <dsp:cNvPr id="0" name=""/>
        <dsp:cNvSpPr/>
      </dsp:nvSpPr>
      <dsp:spPr>
        <a:xfrm>
          <a:off x="806529" y="6036536"/>
          <a:ext cx="957885" cy="957885"/>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0BD4A5-9324-4648-92F2-7E02E830E068}">
      <dsp:nvSpPr>
        <dsp:cNvPr id="0" name=""/>
        <dsp:cNvSpPr/>
      </dsp:nvSpPr>
      <dsp:spPr>
        <a:xfrm>
          <a:off x="591511" y="7282463"/>
          <a:ext cx="11944062" cy="766308"/>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258" tIns="71120" rIns="71120" bIns="71120" numCol="1" spcCol="1270" anchor="ctr" anchorCtr="0">
          <a:noAutofit/>
        </a:bodyPr>
        <a:lstStyle/>
        <a:p>
          <a:pPr lvl="0" algn="l" defTabSz="1244600">
            <a:lnSpc>
              <a:spcPct val="90000"/>
            </a:lnSpc>
            <a:spcBef>
              <a:spcPct val="0"/>
            </a:spcBef>
            <a:spcAft>
              <a:spcPct val="35000"/>
            </a:spcAft>
          </a:pPr>
          <a:r>
            <a:rPr lang="ru-RU" sz="2800" kern="1200" dirty="0" smtClean="0"/>
            <a:t>Управление по результатам </a:t>
          </a:r>
          <a:endParaRPr lang="ru-RU" sz="2800" kern="1200" dirty="0"/>
        </a:p>
      </dsp:txBody>
      <dsp:txXfrm>
        <a:off x="591511" y="7282463"/>
        <a:ext cx="11944062" cy="766308"/>
      </dsp:txXfrm>
    </dsp:sp>
    <dsp:sp modelId="{C4E0AFF8-25B8-4B32-81B9-67591301E74F}">
      <dsp:nvSpPr>
        <dsp:cNvPr id="0" name=""/>
        <dsp:cNvSpPr/>
      </dsp:nvSpPr>
      <dsp:spPr>
        <a:xfrm>
          <a:off x="112568" y="7186674"/>
          <a:ext cx="957885" cy="957885"/>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0BDC5-271E-4469-9185-FA763347F422}">
      <dsp:nvSpPr>
        <dsp:cNvPr id="0" name=""/>
        <dsp:cNvSpPr/>
      </dsp:nvSpPr>
      <dsp:spPr>
        <a:xfrm>
          <a:off x="7501528" y="4097762"/>
          <a:ext cx="6685997" cy="510567"/>
        </a:xfrm>
        <a:custGeom>
          <a:avLst/>
          <a:gdLst/>
          <a:ahLst/>
          <a:cxnLst/>
          <a:rect l="0" t="0" r="0" b="0"/>
          <a:pathLst>
            <a:path>
              <a:moveTo>
                <a:pt x="0" y="0"/>
              </a:moveTo>
              <a:lnTo>
                <a:pt x="0" y="257309"/>
              </a:lnTo>
              <a:lnTo>
                <a:pt x="6685997" y="257309"/>
              </a:lnTo>
              <a:lnTo>
                <a:pt x="6685997" y="510567"/>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DC0329-E845-4063-B49D-73DC2A3CE97D}">
      <dsp:nvSpPr>
        <dsp:cNvPr id="0" name=""/>
        <dsp:cNvSpPr/>
      </dsp:nvSpPr>
      <dsp:spPr>
        <a:xfrm>
          <a:off x="7501528" y="4097762"/>
          <a:ext cx="2228665" cy="510567"/>
        </a:xfrm>
        <a:custGeom>
          <a:avLst/>
          <a:gdLst/>
          <a:ahLst/>
          <a:cxnLst/>
          <a:rect l="0" t="0" r="0" b="0"/>
          <a:pathLst>
            <a:path>
              <a:moveTo>
                <a:pt x="0" y="0"/>
              </a:moveTo>
              <a:lnTo>
                <a:pt x="0" y="257309"/>
              </a:lnTo>
              <a:lnTo>
                <a:pt x="2228665" y="257309"/>
              </a:lnTo>
              <a:lnTo>
                <a:pt x="2228665" y="510567"/>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12EEE2-AA42-4A43-B765-38E8265AF9F0}">
      <dsp:nvSpPr>
        <dsp:cNvPr id="0" name=""/>
        <dsp:cNvSpPr/>
      </dsp:nvSpPr>
      <dsp:spPr>
        <a:xfrm>
          <a:off x="5272862" y="4097762"/>
          <a:ext cx="2228665" cy="510567"/>
        </a:xfrm>
        <a:custGeom>
          <a:avLst/>
          <a:gdLst/>
          <a:ahLst/>
          <a:cxnLst/>
          <a:rect l="0" t="0" r="0" b="0"/>
          <a:pathLst>
            <a:path>
              <a:moveTo>
                <a:pt x="2228665" y="0"/>
              </a:moveTo>
              <a:lnTo>
                <a:pt x="2228665" y="257309"/>
              </a:lnTo>
              <a:lnTo>
                <a:pt x="0" y="257309"/>
              </a:lnTo>
              <a:lnTo>
                <a:pt x="0" y="510567"/>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B93A7A-FC3D-44CF-8643-8906BF0944DA}">
      <dsp:nvSpPr>
        <dsp:cNvPr id="0" name=""/>
        <dsp:cNvSpPr/>
      </dsp:nvSpPr>
      <dsp:spPr>
        <a:xfrm>
          <a:off x="815531" y="4097762"/>
          <a:ext cx="6685997" cy="510567"/>
        </a:xfrm>
        <a:custGeom>
          <a:avLst/>
          <a:gdLst/>
          <a:ahLst/>
          <a:cxnLst/>
          <a:rect l="0" t="0" r="0" b="0"/>
          <a:pathLst>
            <a:path>
              <a:moveTo>
                <a:pt x="6685997" y="0"/>
              </a:moveTo>
              <a:lnTo>
                <a:pt x="6685997" y="257309"/>
              </a:lnTo>
              <a:lnTo>
                <a:pt x="0" y="257309"/>
              </a:lnTo>
              <a:lnTo>
                <a:pt x="0" y="510567"/>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C89D0B-35D3-4BEC-A853-9980909D9C24}">
      <dsp:nvSpPr>
        <dsp:cNvPr id="0" name=""/>
        <dsp:cNvSpPr/>
      </dsp:nvSpPr>
      <dsp:spPr>
        <a:xfrm>
          <a:off x="6691104" y="2476914"/>
          <a:ext cx="1620847" cy="1620847"/>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F67EEA-DD9B-42BA-A719-AFEE26E20DED}">
      <dsp:nvSpPr>
        <dsp:cNvPr id="0" name=""/>
        <dsp:cNvSpPr/>
      </dsp:nvSpPr>
      <dsp:spPr>
        <a:xfrm>
          <a:off x="8311952" y="2472862"/>
          <a:ext cx="2431271" cy="1620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ru-RU" sz="2000" kern="1200" dirty="0" smtClean="0">
              <a:latin typeface="Arial" panose="020B0604020202020204" pitchFamily="34" charset="0"/>
              <a:cs typeface="Arial" panose="020B0604020202020204" pitchFamily="34" charset="0"/>
            </a:rPr>
            <a:t>Дефициты профессиональных компетенций</a:t>
          </a:r>
          <a:endParaRPr lang="ru-RU" sz="2000" kern="1200" dirty="0">
            <a:latin typeface="Arial" panose="020B0604020202020204" pitchFamily="34" charset="0"/>
            <a:cs typeface="Arial" panose="020B0604020202020204" pitchFamily="34" charset="0"/>
          </a:endParaRPr>
        </a:p>
      </dsp:txBody>
      <dsp:txXfrm>
        <a:off x="8311952" y="2472862"/>
        <a:ext cx="2431271" cy="1620847"/>
      </dsp:txXfrm>
    </dsp:sp>
    <dsp:sp modelId="{4E455961-A9AF-4C38-88AD-506AF97999E7}">
      <dsp:nvSpPr>
        <dsp:cNvPr id="0" name=""/>
        <dsp:cNvSpPr/>
      </dsp:nvSpPr>
      <dsp:spPr>
        <a:xfrm>
          <a:off x="5107" y="4608329"/>
          <a:ext cx="1620847" cy="1620847"/>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5F4B06-A6BA-4C89-8B5E-CEF75FBC242E}">
      <dsp:nvSpPr>
        <dsp:cNvPr id="0" name=""/>
        <dsp:cNvSpPr/>
      </dsp:nvSpPr>
      <dsp:spPr>
        <a:xfrm>
          <a:off x="1625955" y="4604277"/>
          <a:ext cx="2431271" cy="1620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ru-RU" sz="2000" kern="1200" dirty="0" smtClean="0">
              <a:latin typeface="Arial" panose="020B0604020202020204" pitchFamily="34" charset="0"/>
              <a:cs typeface="Arial" panose="020B0604020202020204" pitchFamily="34" charset="0"/>
            </a:rPr>
            <a:t> в области предметных компетенций</a:t>
          </a:r>
          <a:endParaRPr lang="ru-RU" sz="2000" kern="1200" dirty="0">
            <a:latin typeface="Arial" panose="020B0604020202020204" pitchFamily="34" charset="0"/>
            <a:cs typeface="Arial" panose="020B0604020202020204" pitchFamily="34" charset="0"/>
          </a:endParaRPr>
        </a:p>
      </dsp:txBody>
      <dsp:txXfrm>
        <a:off x="1625955" y="4604277"/>
        <a:ext cx="2431271" cy="1620847"/>
      </dsp:txXfrm>
    </dsp:sp>
    <dsp:sp modelId="{ECBE35FD-6533-4C1B-B002-2C46E8B92139}">
      <dsp:nvSpPr>
        <dsp:cNvPr id="0" name=""/>
        <dsp:cNvSpPr/>
      </dsp:nvSpPr>
      <dsp:spPr>
        <a:xfrm>
          <a:off x="4462439" y="4608329"/>
          <a:ext cx="1620847" cy="1620847"/>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65E1CF-EEE6-4302-931C-93E5F5CDCCDD}">
      <dsp:nvSpPr>
        <dsp:cNvPr id="0" name=""/>
        <dsp:cNvSpPr/>
      </dsp:nvSpPr>
      <dsp:spPr>
        <a:xfrm>
          <a:off x="6083286" y="4604277"/>
          <a:ext cx="2431271" cy="1620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ru-RU" sz="2000" kern="1200" dirty="0" smtClean="0">
              <a:solidFill>
                <a:srgbClr val="FF0000"/>
              </a:solidFill>
              <a:latin typeface="Arial" panose="020B0604020202020204" pitchFamily="34" charset="0"/>
              <a:cs typeface="Arial" panose="020B0604020202020204" pitchFamily="34" charset="0"/>
            </a:rPr>
            <a:t> в области методических компетенций</a:t>
          </a:r>
          <a:endParaRPr lang="ru-RU" sz="2000" kern="1200" dirty="0">
            <a:solidFill>
              <a:srgbClr val="FF0000"/>
            </a:solidFill>
            <a:latin typeface="Arial" panose="020B0604020202020204" pitchFamily="34" charset="0"/>
            <a:cs typeface="Arial" panose="020B0604020202020204" pitchFamily="34" charset="0"/>
          </a:endParaRPr>
        </a:p>
      </dsp:txBody>
      <dsp:txXfrm>
        <a:off x="6083286" y="4604277"/>
        <a:ext cx="2431271" cy="1620847"/>
      </dsp:txXfrm>
    </dsp:sp>
    <dsp:sp modelId="{3C83D846-0BFD-4A89-B6F7-02263ADBFA8F}">
      <dsp:nvSpPr>
        <dsp:cNvPr id="0" name=""/>
        <dsp:cNvSpPr/>
      </dsp:nvSpPr>
      <dsp:spPr>
        <a:xfrm>
          <a:off x="8919770" y="4608329"/>
          <a:ext cx="1620847" cy="1620847"/>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1501C5-2062-4807-9B8B-303C403B9068}">
      <dsp:nvSpPr>
        <dsp:cNvPr id="0" name=""/>
        <dsp:cNvSpPr/>
      </dsp:nvSpPr>
      <dsp:spPr>
        <a:xfrm>
          <a:off x="10540618" y="4604277"/>
          <a:ext cx="2431271" cy="1620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ru-RU" sz="2000" kern="1200" dirty="0" smtClean="0">
              <a:latin typeface="Arial" panose="020B0604020202020204" pitchFamily="34" charset="0"/>
              <a:cs typeface="Arial" panose="020B0604020202020204" pitchFamily="34" charset="0"/>
            </a:rPr>
            <a:t>в области психолого-педагогических компетенций</a:t>
          </a:r>
          <a:endParaRPr lang="ru-RU" sz="2000" kern="1200" dirty="0">
            <a:latin typeface="Arial" panose="020B0604020202020204" pitchFamily="34" charset="0"/>
            <a:cs typeface="Arial" panose="020B0604020202020204" pitchFamily="34" charset="0"/>
          </a:endParaRPr>
        </a:p>
      </dsp:txBody>
      <dsp:txXfrm>
        <a:off x="10540618" y="4604277"/>
        <a:ext cx="2431271" cy="1620847"/>
      </dsp:txXfrm>
    </dsp:sp>
    <dsp:sp modelId="{76A0694E-91BB-426C-A5CE-9A28001C1E96}">
      <dsp:nvSpPr>
        <dsp:cNvPr id="0" name=""/>
        <dsp:cNvSpPr/>
      </dsp:nvSpPr>
      <dsp:spPr>
        <a:xfrm>
          <a:off x="13377101" y="4608329"/>
          <a:ext cx="1620847" cy="1620847"/>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229063-C648-4500-B852-B83AED1348FF}">
      <dsp:nvSpPr>
        <dsp:cNvPr id="0" name=""/>
        <dsp:cNvSpPr/>
      </dsp:nvSpPr>
      <dsp:spPr>
        <a:xfrm>
          <a:off x="14997949" y="4604277"/>
          <a:ext cx="2431271" cy="1620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ru-RU" sz="2000" kern="1200" dirty="0" smtClean="0">
              <a:latin typeface="Arial" panose="020B0604020202020204" pitchFamily="34" charset="0"/>
              <a:cs typeface="Arial" panose="020B0604020202020204" pitchFamily="34" charset="0"/>
            </a:rPr>
            <a:t> в области коммуникативных компетенций</a:t>
          </a:r>
          <a:endParaRPr lang="ru-RU" sz="2000" kern="1200" dirty="0">
            <a:latin typeface="Arial" panose="020B0604020202020204" pitchFamily="34" charset="0"/>
            <a:cs typeface="Arial" panose="020B0604020202020204" pitchFamily="34" charset="0"/>
          </a:endParaRPr>
        </a:p>
      </dsp:txBody>
      <dsp:txXfrm>
        <a:off x="14997949" y="4604277"/>
        <a:ext cx="2431271" cy="16208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1CC4C-53FC-4BF1-9838-F1F8418610D6}">
      <dsp:nvSpPr>
        <dsp:cNvPr id="0" name=""/>
        <dsp:cNvSpPr/>
      </dsp:nvSpPr>
      <dsp:spPr>
        <a:xfrm rot="5400000">
          <a:off x="321" y="1982334"/>
          <a:ext cx="4179568" cy="4180210"/>
        </a:xfrm>
        <a:prstGeom prst="blockArc">
          <a:avLst>
            <a:gd name="adj1" fmla="val 13500000"/>
            <a:gd name="adj2" fmla="val 18900000"/>
            <a:gd name="adj3" fmla="val 496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0B74299-6B50-406A-8993-41B1BAC5787F}">
      <dsp:nvSpPr>
        <dsp:cNvPr id="0" name=""/>
        <dsp:cNvSpPr/>
      </dsp:nvSpPr>
      <dsp:spPr>
        <a:xfrm rot="16200000">
          <a:off x="4301954" y="1982334"/>
          <a:ext cx="4179568" cy="4180210"/>
        </a:xfrm>
        <a:prstGeom prst="blockArc">
          <a:avLst>
            <a:gd name="adj1" fmla="val 13500000"/>
            <a:gd name="adj2" fmla="val 18900000"/>
            <a:gd name="adj3" fmla="val 4960"/>
          </a:avLst>
        </a:prstGeom>
        <a:gradFill rotWithShape="0">
          <a:gsLst>
            <a:gs pos="0">
              <a:schemeClr val="accent3">
                <a:hueOff val="0"/>
                <a:satOff val="0"/>
                <a:lumOff val="-33333"/>
                <a:alphaOff val="0"/>
                <a:tint val="50000"/>
                <a:satMod val="300000"/>
              </a:schemeClr>
            </a:gs>
            <a:gs pos="35000">
              <a:schemeClr val="accent3">
                <a:hueOff val="0"/>
                <a:satOff val="0"/>
                <a:lumOff val="-33333"/>
                <a:alphaOff val="0"/>
                <a:tint val="37000"/>
                <a:satMod val="300000"/>
              </a:schemeClr>
            </a:gs>
            <a:gs pos="100000">
              <a:schemeClr val="accent3">
                <a:hueOff val="0"/>
                <a:satOff val="0"/>
                <a:lumOff val="-3333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06CF0E0-76C8-4B34-9DE4-3D27CD608B5F}">
      <dsp:nvSpPr>
        <dsp:cNvPr id="0" name=""/>
        <dsp:cNvSpPr/>
      </dsp:nvSpPr>
      <dsp:spPr>
        <a:xfrm>
          <a:off x="4796175" y="5613257"/>
          <a:ext cx="3173418" cy="83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kern="1200" dirty="0" smtClean="0">
              <a:solidFill>
                <a:srgbClr val="002060"/>
              </a:solidFill>
            </a:rPr>
            <a:t>Выбор форм и содержания методработы</a:t>
          </a:r>
          <a:endParaRPr lang="ru-RU" sz="2800" kern="1200" dirty="0">
            <a:solidFill>
              <a:srgbClr val="002060"/>
            </a:solidFill>
          </a:endParaRPr>
        </a:p>
      </dsp:txBody>
      <dsp:txXfrm>
        <a:off x="4796175" y="5613257"/>
        <a:ext cx="3173418" cy="836181"/>
      </dsp:txXfrm>
    </dsp:sp>
    <dsp:sp modelId="{5ABE18AA-DDD1-4988-A83F-F800232A9564}">
      <dsp:nvSpPr>
        <dsp:cNvPr id="0" name=""/>
        <dsp:cNvSpPr/>
      </dsp:nvSpPr>
      <dsp:spPr>
        <a:xfrm rot="5400000">
          <a:off x="4167883" y="1982334"/>
          <a:ext cx="4179568" cy="4180210"/>
        </a:xfrm>
        <a:prstGeom prst="blockArc">
          <a:avLst>
            <a:gd name="adj1" fmla="val 13500000"/>
            <a:gd name="adj2" fmla="val 18900000"/>
            <a:gd name="adj3" fmla="val 4960"/>
          </a:avLst>
        </a:prstGeom>
        <a:gradFill rotWithShape="0">
          <a:gsLst>
            <a:gs pos="0">
              <a:schemeClr val="accent3">
                <a:hueOff val="0"/>
                <a:satOff val="0"/>
                <a:lumOff val="-66667"/>
                <a:alphaOff val="0"/>
                <a:tint val="50000"/>
                <a:satMod val="300000"/>
              </a:schemeClr>
            </a:gs>
            <a:gs pos="35000">
              <a:schemeClr val="accent3">
                <a:hueOff val="0"/>
                <a:satOff val="0"/>
                <a:lumOff val="-66667"/>
                <a:alphaOff val="0"/>
                <a:tint val="37000"/>
                <a:satMod val="300000"/>
              </a:schemeClr>
            </a:gs>
            <a:gs pos="100000">
              <a:schemeClr val="accent3">
                <a:hueOff val="0"/>
                <a:satOff val="0"/>
                <a:lumOff val="-6666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2F14F96-9277-40BF-A28A-DD30A79DDF7D}">
      <dsp:nvSpPr>
        <dsp:cNvPr id="0" name=""/>
        <dsp:cNvSpPr/>
      </dsp:nvSpPr>
      <dsp:spPr>
        <a:xfrm rot="16200000">
          <a:off x="8468252" y="1982334"/>
          <a:ext cx="4179568" cy="4180210"/>
        </a:xfrm>
        <a:prstGeom prst="blockArc">
          <a:avLst>
            <a:gd name="adj1" fmla="val 13500000"/>
            <a:gd name="adj2" fmla="val 18900000"/>
            <a:gd name="adj3" fmla="val 4960"/>
          </a:avLst>
        </a:prstGeom>
        <a:gradFill rotWithShape="0">
          <a:gsLst>
            <a:gs pos="0">
              <a:schemeClr val="accent3">
                <a:hueOff val="0"/>
                <a:satOff val="0"/>
                <a:lumOff val="-100000"/>
                <a:alphaOff val="0"/>
                <a:tint val="50000"/>
                <a:satMod val="300000"/>
              </a:schemeClr>
            </a:gs>
            <a:gs pos="35000">
              <a:schemeClr val="accent3">
                <a:hueOff val="0"/>
                <a:satOff val="0"/>
                <a:lumOff val="-100000"/>
                <a:alphaOff val="0"/>
                <a:tint val="37000"/>
                <a:satMod val="300000"/>
              </a:schemeClr>
            </a:gs>
            <a:gs pos="100000">
              <a:schemeClr val="accent3">
                <a:hueOff val="0"/>
                <a:satOff val="0"/>
                <a:lumOff val="-10000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6C9D2C5-86EC-49B5-B6B6-5A123788C034}">
      <dsp:nvSpPr>
        <dsp:cNvPr id="0" name=""/>
        <dsp:cNvSpPr/>
      </dsp:nvSpPr>
      <dsp:spPr>
        <a:xfrm>
          <a:off x="8657653" y="5613257"/>
          <a:ext cx="3173418" cy="83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kern="1200" dirty="0" smtClean="0">
              <a:solidFill>
                <a:srgbClr val="002060"/>
              </a:solidFill>
            </a:rPr>
            <a:t>Организация методработы</a:t>
          </a:r>
          <a:endParaRPr lang="ru-RU" sz="2800" kern="1200" dirty="0">
            <a:solidFill>
              <a:srgbClr val="002060"/>
            </a:solidFill>
          </a:endParaRPr>
        </a:p>
      </dsp:txBody>
      <dsp:txXfrm>
        <a:off x="8657653" y="5613257"/>
        <a:ext cx="3173418" cy="836181"/>
      </dsp:txXfrm>
    </dsp:sp>
    <dsp:sp modelId="{836521BA-7B68-49D6-90F2-B2ED44545D38}">
      <dsp:nvSpPr>
        <dsp:cNvPr id="0" name=""/>
        <dsp:cNvSpPr/>
      </dsp:nvSpPr>
      <dsp:spPr>
        <a:xfrm>
          <a:off x="4694206" y="3181952"/>
          <a:ext cx="1914979" cy="1914979"/>
        </a:xfrm>
        <a:prstGeom prst="ellipse">
          <a:avLst/>
        </a:prstGeom>
        <a:gradFill rotWithShape="0">
          <a:gsLst>
            <a:gs pos="0">
              <a:schemeClr val="accent3">
                <a:alpha val="50000"/>
                <a:hueOff val="0"/>
                <a:satOff val="0"/>
                <a:lumOff val="0"/>
                <a:alphaOff val="0"/>
                <a:tint val="50000"/>
                <a:satMod val="300000"/>
              </a:schemeClr>
            </a:gs>
            <a:gs pos="35000">
              <a:schemeClr val="accent3">
                <a:alpha val="50000"/>
                <a:hueOff val="0"/>
                <a:satOff val="0"/>
                <a:lumOff val="0"/>
                <a:alphaOff val="0"/>
                <a:tint val="37000"/>
                <a:satMod val="300000"/>
              </a:schemeClr>
            </a:gs>
            <a:gs pos="100000">
              <a:schemeClr val="accent3">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r>
            <a:rPr lang="ru-RU" sz="4000" kern="1200" dirty="0" smtClean="0"/>
            <a:t>2</a:t>
          </a:r>
          <a:endParaRPr lang="ru-RU" sz="4000" kern="1200" dirty="0"/>
        </a:p>
      </dsp:txBody>
      <dsp:txXfrm>
        <a:off x="4961613" y="3407769"/>
        <a:ext cx="1104132" cy="1463344"/>
      </dsp:txXfrm>
    </dsp:sp>
    <dsp:sp modelId="{80206E25-FB4C-42FD-9920-6C1CA6A3E5AF}">
      <dsp:nvSpPr>
        <dsp:cNvPr id="0" name=""/>
        <dsp:cNvSpPr/>
      </dsp:nvSpPr>
      <dsp:spPr>
        <a:xfrm>
          <a:off x="6074371" y="3181952"/>
          <a:ext cx="1914979" cy="1914979"/>
        </a:xfrm>
        <a:prstGeom prst="ellipse">
          <a:avLst/>
        </a:prstGeom>
        <a:gradFill rotWithShape="0">
          <a:gsLst>
            <a:gs pos="0">
              <a:schemeClr val="accent3">
                <a:alpha val="50000"/>
                <a:hueOff val="0"/>
                <a:satOff val="0"/>
                <a:lumOff val="-14286"/>
                <a:alphaOff val="0"/>
                <a:tint val="50000"/>
                <a:satMod val="300000"/>
              </a:schemeClr>
            </a:gs>
            <a:gs pos="35000">
              <a:schemeClr val="accent3">
                <a:alpha val="50000"/>
                <a:hueOff val="0"/>
                <a:satOff val="0"/>
                <a:lumOff val="-14286"/>
                <a:alphaOff val="0"/>
                <a:tint val="37000"/>
                <a:satMod val="300000"/>
              </a:schemeClr>
            </a:gs>
            <a:gs pos="100000">
              <a:schemeClr val="accent3">
                <a:alpha val="50000"/>
                <a:hueOff val="0"/>
                <a:satOff val="0"/>
                <a:lumOff val="-14286"/>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ru-RU" sz="6500" kern="1200" dirty="0"/>
        </a:p>
      </dsp:txBody>
      <dsp:txXfrm>
        <a:off x="6617811" y="3407769"/>
        <a:ext cx="1104132" cy="1463344"/>
      </dsp:txXfrm>
    </dsp:sp>
    <dsp:sp modelId="{E7521996-E490-474B-AA93-428F6E02A3A5}">
      <dsp:nvSpPr>
        <dsp:cNvPr id="0" name=""/>
        <dsp:cNvSpPr/>
      </dsp:nvSpPr>
      <dsp:spPr>
        <a:xfrm>
          <a:off x="1039731" y="2617140"/>
          <a:ext cx="1656038" cy="1324364"/>
        </a:xfrm>
        <a:prstGeom prst="ellipse">
          <a:avLst/>
        </a:prstGeom>
        <a:gradFill rotWithShape="0">
          <a:gsLst>
            <a:gs pos="0">
              <a:schemeClr val="accent3">
                <a:alpha val="50000"/>
                <a:hueOff val="0"/>
                <a:satOff val="0"/>
                <a:lumOff val="-28571"/>
                <a:alphaOff val="0"/>
                <a:tint val="50000"/>
                <a:satMod val="300000"/>
              </a:schemeClr>
            </a:gs>
            <a:gs pos="35000">
              <a:schemeClr val="accent3">
                <a:alpha val="50000"/>
                <a:hueOff val="0"/>
                <a:satOff val="0"/>
                <a:lumOff val="-28571"/>
                <a:alphaOff val="0"/>
                <a:tint val="37000"/>
                <a:satMod val="300000"/>
              </a:schemeClr>
            </a:gs>
            <a:gs pos="100000">
              <a:schemeClr val="accent3">
                <a:alpha val="50000"/>
                <a:hueOff val="0"/>
                <a:satOff val="0"/>
                <a:lumOff val="-28571"/>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lang="ru-RU" sz="1100" kern="1200" dirty="0"/>
        </a:p>
      </dsp:txBody>
      <dsp:txXfrm>
        <a:off x="1282252" y="2811089"/>
        <a:ext cx="1170996" cy="936466"/>
      </dsp:txXfrm>
    </dsp:sp>
    <dsp:sp modelId="{80200AF0-6152-49F2-B13C-9C2F97C038D0}">
      <dsp:nvSpPr>
        <dsp:cNvPr id="0" name=""/>
        <dsp:cNvSpPr/>
      </dsp:nvSpPr>
      <dsp:spPr>
        <a:xfrm>
          <a:off x="717149" y="3724368"/>
          <a:ext cx="650522" cy="650262"/>
        </a:xfrm>
        <a:prstGeom prst="ellipse">
          <a:avLst/>
        </a:prstGeom>
        <a:gradFill rotWithShape="0">
          <a:gsLst>
            <a:gs pos="0">
              <a:schemeClr val="accent3">
                <a:alpha val="50000"/>
                <a:hueOff val="0"/>
                <a:satOff val="0"/>
                <a:lumOff val="-42857"/>
                <a:alphaOff val="0"/>
                <a:tint val="50000"/>
                <a:satMod val="300000"/>
              </a:schemeClr>
            </a:gs>
            <a:gs pos="35000">
              <a:schemeClr val="accent3">
                <a:alpha val="50000"/>
                <a:hueOff val="0"/>
                <a:satOff val="0"/>
                <a:lumOff val="-42857"/>
                <a:alphaOff val="0"/>
                <a:tint val="37000"/>
                <a:satMod val="300000"/>
              </a:schemeClr>
            </a:gs>
            <a:gs pos="100000">
              <a:schemeClr val="accent3">
                <a:alpha val="50000"/>
                <a:hueOff val="0"/>
                <a:satOff val="0"/>
                <a:lumOff val="-42857"/>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19B76EB9-9F36-409F-B074-EA90E1917900}">
      <dsp:nvSpPr>
        <dsp:cNvPr id="0" name=""/>
        <dsp:cNvSpPr/>
      </dsp:nvSpPr>
      <dsp:spPr>
        <a:xfrm>
          <a:off x="2638597" y="2877648"/>
          <a:ext cx="378513" cy="378266"/>
        </a:xfrm>
        <a:prstGeom prst="ellipse">
          <a:avLst/>
        </a:prstGeom>
        <a:gradFill rotWithShape="0">
          <a:gsLst>
            <a:gs pos="0">
              <a:schemeClr val="accent3">
                <a:alpha val="50000"/>
                <a:hueOff val="0"/>
                <a:satOff val="0"/>
                <a:lumOff val="-57143"/>
                <a:alphaOff val="0"/>
                <a:tint val="50000"/>
                <a:satMod val="300000"/>
              </a:schemeClr>
            </a:gs>
            <a:gs pos="35000">
              <a:schemeClr val="accent3">
                <a:alpha val="50000"/>
                <a:hueOff val="0"/>
                <a:satOff val="0"/>
                <a:lumOff val="-57143"/>
                <a:alphaOff val="0"/>
                <a:tint val="37000"/>
                <a:satMod val="300000"/>
              </a:schemeClr>
            </a:gs>
            <a:gs pos="100000">
              <a:schemeClr val="accent3">
                <a:alpha val="50000"/>
                <a:hueOff val="0"/>
                <a:satOff val="0"/>
                <a:lumOff val="-57143"/>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FC7C6A77-1FCA-4EA4-9A3E-55B562AB5C61}">
      <dsp:nvSpPr>
        <dsp:cNvPr id="0" name=""/>
        <dsp:cNvSpPr/>
      </dsp:nvSpPr>
      <dsp:spPr>
        <a:xfrm>
          <a:off x="2497935" y="3408140"/>
          <a:ext cx="1324333" cy="1324364"/>
        </a:xfrm>
        <a:prstGeom prst="ellipse">
          <a:avLst/>
        </a:prstGeom>
        <a:gradFill rotWithShape="0">
          <a:gsLst>
            <a:gs pos="0">
              <a:schemeClr val="accent3">
                <a:alpha val="50000"/>
                <a:hueOff val="0"/>
                <a:satOff val="0"/>
                <a:lumOff val="-71429"/>
                <a:alphaOff val="0"/>
                <a:tint val="50000"/>
                <a:satMod val="300000"/>
              </a:schemeClr>
            </a:gs>
            <a:gs pos="35000">
              <a:schemeClr val="accent3">
                <a:alpha val="50000"/>
                <a:hueOff val="0"/>
                <a:satOff val="0"/>
                <a:lumOff val="-71429"/>
                <a:alphaOff val="0"/>
                <a:tint val="37000"/>
                <a:satMod val="300000"/>
              </a:schemeClr>
            </a:gs>
            <a:gs pos="100000">
              <a:schemeClr val="accent3">
                <a:alpha val="50000"/>
                <a:hueOff val="0"/>
                <a:satOff val="0"/>
                <a:lumOff val="-71429"/>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ru-RU" sz="4500" kern="1200" dirty="0" smtClean="0"/>
            <a:t>1</a:t>
          </a:r>
          <a:endParaRPr lang="ru-RU" sz="4500" kern="1200" dirty="0"/>
        </a:p>
      </dsp:txBody>
      <dsp:txXfrm>
        <a:off x="2691879" y="3602089"/>
        <a:ext cx="936445" cy="936466"/>
      </dsp:txXfrm>
    </dsp:sp>
    <dsp:sp modelId="{FA424E85-B963-4971-9F0D-50A0AEF67B6E}">
      <dsp:nvSpPr>
        <dsp:cNvPr id="0" name=""/>
        <dsp:cNvSpPr/>
      </dsp:nvSpPr>
      <dsp:spPr>
        <a:xfrm>
          <a:off x="2636423" y="4813500"/>
          <a:ext cx="378513" cy="378266"/>
        </a:xfrm>
        <a:prstGeom prst="ellipse">
          <a:avLst/>
        </a:prstGeom>
        <a:gradFill rotWithShape="0">
          <a:gsLst>
            <a:gs pos="0">
              <a:schemeClr val="accent3">
                <a:alpha val="50000"/>
                <a:hueOff val="0"/>
                <a:satOff val="0"/>
                <a:lumOff val="-85714"/>
                <a:alphaOff val="0"/>
                <a:tint val="50000"/>
                <a:satMod val="300000"/>
              </a:schemeClr>
            </a:gs>
            <a:gs pos="35000">
              <a:schemeClr val="accent3">
                <a:alpha val="50000"/>
                <a:hueOff val="0"/>
                <a:satOff val="0"/>
                <a:lumOff val="-85714"/>
                <a:alphaOff val="0"/>
                <a:tint val="37000"/>
                <a:satMod val="300000"/>
              </a:schemeClr>
            </a:gs>
            <a:gs pos="100000">
              <a:schemeClr val="accent3">
                <a:alpha val="50000"/>
                <a:hueOff val="0"/>
                <a:satOff val="0"/>
                <a:lumOff val="-85714"/>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E1347FDE-DD41-45DB-9D4D-859FF2B02C7D}">
      <dsp:nvSpPr>
        <dsp:cNvPr id="0" name=""/>
        <dsp:cNvSpPr/>
      </dsp:nvSpPr>
      <dsp:spPr>
        <a:xfrm>
          <a:off x="1229183" y="4164961"/>
          <a:ext cx="1324333" cy="1324364"/>
        </a:xfrm>
        <a:prstGeom prst="ellipse">
          <a:avLst/>
        </a:prstGeom>
        <a:gradFill rotWithShape="0">
          <a:gsLst>
            <a:gs pos="0">
              <a:schemeClr val="accent3">
                <a:alpha val="50000"/>
                <a:hueOff val="0"/>
                <a:satOff val="0"/>
                <a:lumOff val="-100000"/>
                <a:alphaOff val="0"/>
                <a:tint val="50000"/>
                <a:satMod val="300000"/>
              </a:schemeClr>
            </a:gs>
            <a:gs pos="35000">
              <a:schemeClr val="accent3">
                <a:alpha val="50000"/>
                <a:hueOff val="0"/>
                <a:satOff val="0"/>
                <a:lumOff val="-100000"/>
                <a:alphaOff val="0"/>
                <a:tint val="37000"/>
                <a:satMod val="300000"/>
              </a:schemeClr>
            </a:gs>
            <a:gs pos="100000">
              <a:schemeClr val="accent3">
                <a:alpha val="50000"/>
                <a:hueOff val="0"/>
                <a:satOff val="0"/>
                <a:lumOff val="-10000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endParaRPr lang="ru-RU" sz="4500" kern="1200" dirty="0"/>
        </a:p>
      </dsp:txBody>
      <dsp:txXfrm>
        <a:off x="1423127" y="4358910"/>
        <a:ext cx="936445" cy="936466"/>
      </dsp:txXfrm>
    </dsp:sp>
    <dsp:sp modelId="{140BC090-ADC4-4F23-875D-DBC866E15756}">
      <dsp:nvSpPr>
        <dsp:cNvPr id="0" name=""/>
        <dsp:cNvSpPr/>
      </dsp:nvSpPr>
      <dsp:spPr>
        <a:xfrm>
          <a:off x="9018125" y="2846531"/>
          <a:ext cx="2441091" cy="2440650"/>
        </a:xfrm>
        <a:prstGeom prst="ellips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ru-RU" sz="4000" kern="1200" dirty="0" smtClean="0"/>
            <a:t>3</a:t>
          </a:r>
          <a:endParaRPr lang="ru-RU" sz="4000" kern="1200" dirty="0"/>
        </a:p>
      </dsp:txBody>
      <dsp:txXfrm>
        <a:off x="9375615" y="3203956"/>
        <a:ext cx="1726111" cy="1725800"/>
      </dsp:txXfrm>
    </dsp:sp>
    <dsp:sp modelId="{B0ED3D13-B92C-4914-8EC1-A487BE6081CE}">
      <dsp:nvSpPr>
        <dsp:cNvPr id="0" name=""/>
        <dsp:cNvSpPr/>
      </dsp:nvSpPr>
      <dsp:spPr>
        <a:xfrm>
          <a:off x="785449" y="5613257"/>
          <a:ext cx="3173418" cy="83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kern="1200" dirty="0" smtClean="0">
              <a:solidFill>
                <a:srgbClr val="002060"/>
              </a:solidFill>
            </a:rPr>
            <a:t>Диагностика профдефицитов</a:t>
          </a:r>
          <a:endParaRPr lang="ru-RU" sz="2800" kern="1200" dirty="0">
            <a:solidFill>
              <a:srgbClr val="002060"/>
            </a:solidFill>
          </a:endParaRPr>
        </a:p>
      </dsp:txBody>
      <dsp:txXfrm>
        <a:off x="785449" y="5613257"/>
        <a:ext cx="3173418" cy="8361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497789-1236-4232-B231-7F029CB9A94B}">
      <dsp:nvSpPr>
        <dsp:cNvPr id="0" name=""/>
        <dsp:cNvSpPr/>
      </dsp:nvSpPr>
      <dsp:spPr>
        <a:xfrm>
          <a:off x="0" y="2529628"/>
          <a:ext cx="16972954" cy="3372838"/>
        </a:xfrm>
        <a:prstGeom prst="notchedRightArrow">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185B18-109F-488F-9744-6B523FAC4BDE}">
      <dsp:nvSpPr>
        <dsp:cNvPr id="0" name=""/>
        <dsp:cNvSpPr/>
      </dsp:nvSpPr>
      <dsp:spPr>
        <a:xfrm>
          <a:off x="2619" y="0"/>
          <a:ext cx="3003880" cy="3372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lvl="0" algn="l" defTabSz="1244600">
            <a:lnSpc>
              <a:spcPct val="90000"/>
            </a:lnSpc>
            <a:spcBef>
              <a:spcPct val="0"/>
            </a:spcBef>
            <a:spcAft>
              <a:spcPct val="35000"/>
            </a:spcAft>
          </a:pPr>
          <a:r>
            <a:rPr lang="ru-RU" sz="2800" kern="1200" dirty="0" smtClean="0"/>
            <a:t>1.</a:t>
          </a:r>
          <a:r>
            <a:rPr lang="ru-RU" sz="2400" kern="1200" dirty="0" smtClean="0"/>
            <a:t> </a:t>
          </a:r>
        </a:p>
        <a:p>
          <a:pPr lvl="0" algn="l" defTabSz="1244600">
            <a:lnSpc>
              <a:spcPct val="90000"/>
            </a:lnSpc>
            <a:spcBef>
              <a:spcPct val="0"/>
            </a:spcBef>
            <a:spcAft>
              <a:spcPct val="35000"/>
            </a:spcAft>
          </a:pPr>
          <a:r>
            <a:rPr lang="ru-RU" sz="2400" kern="1200" dirty="0" smtClean="0"/>
            <a:t>ИОМ создается из контента раздела «Библиотека» через «Задания»</a:t>
          </a:r>
          <a:endParaRPr lang="ru-RU" sz="2400" kern="1200" dirty="0"/>
        </a:p>
      </dsp:txBody>
      <dsp:txXfrm>
        <a:off x="2619" y="0"/>
        <a:ext cx="3003880" cy="3372838"/>
      </dsp:txXfrm>
    </dsp:sp>
    <dsp:sp modelId="{D983C290-CF3A-4B68-A728-D3703CF6CE8A}">
      <dsp:nvSpPr>
        <dsp:cNvPr id="0" name=""/>
        <dsp:cNvSpPr/>
      </dsp:nvSpPr>
      <dsp:spPr>
        <a:xfrm>
          <a:off x="1082955" y="3794442"/>
          <a:ext cx="843209" cy="843209"/>
        </a:xfrm>
        <a:prstGeom prst="ellipse">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B7AB4F-70F6-46EF-8BB2-2FAC01557DAB}">
      <dsp:nvSpPr>
        <dsp:cNvPr id="0" name=""/>
        <dsp:cNvSpPr/>
      </dsp:nvSpPr>
      <dsp:spPr>
        <a:xfrm>
          <a:off x="3095073" y="5059257"/>
          <a:ext cx="2805652" cy="3372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lvl="0" algn="l" defTabSz="1244600">
            <a:lnSpc>
              <a:spcPct val="90000"/>
            </a:lnSpc>
            <a:spcBef>
              <a:spcPct val="0"/>
            </a:spcBef>
            <a:spcAft>
              <a:spcPct val="35000"/>
            </a:spcAft>
          </a:pPr>
          <a:r>
            <a:rPr lang="ru-RU" sz="2800" kern="1200" dirty="0" smtClean="0"/>
            <a:t>2</a:t>
          </a:r>
          <a:r>
            <a:rPr lang="ru-RU" sz="2400" kern="1200" dirty="0" smtClean="0"/>
            <a:t>. </a:t>
          </a:r>
        </a:p>
        <a:p>
          <a:pPr lvl="0" algn="l" defTabSz="1244600">
            <a:lnSpc>
              <a:spcPct val="90000"/>
            </a:lnSpc>
            <a:spcBef>
              <a:spcPct val="0"/>
            </a:spcBef>
            <a:spcAft>
              <a:spcPct val="35000"/>
            </a:spcAft>
          </a:pPr>
          <a:r>
            <a:rPr lang="ru-RU" sz="2400" kern="1200" dirty="0" smtClean="0"/>
            <a:t>Карточка педагога автоматически прикрепляется к ИОМ</a:t>
          </a:r>
          <a:endParaRPr lang="ru-RU" sz="2400" kern="1200" dirty="0"/>
        </a:p>
      </dsp:txBody>
      <dsp:txXfrm>
        <a:off x="3095073" y="5059257"/>
        <a:ext cx="2805652" cy="3372838"/>
      </dsp:txXfrm>
    </dsp:sp>
    <dsp:sp modelId="{CBDF5188-0F40-4C57-99B7-7FD94EDCC3FD}">
      <dsp:nvSpPr>
        <dsp:cNvPr id="0" name=""/>
        <dsp:cNvSpPr/>
      </dsp:nvSpPr>
      <dsp:spPr>
        <a:xfrm>
          <a:off x="4076295" y="3794442"/>
          <a:ext cx="843209" cy="843209"/>
        </a:xfrm>
        <a:prstGeom prst="ellipse">
          <a:avLst/>
        </a:prstGeom>
        <a:solidFill>
          <a:schemeClr val="bg1">
            <a:lumMod val="8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5EAFE8-047A-497E-BEE0-D3AE617B7DF3}">
      <dsp:nvSpPr>
        <dsp:cNvPr id="0" name=""/>
        <dsp:cNvSpPr/>
      </dsp:nvSpPr>
      <dsp:spPr>
        <a:xfrm>
          <a:off x="5989300" y="0"/>
          <a:ext cx="3584390" cy="3372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lvl="0" algn="l" defTabSz="1244600">
            <a:lnSpc>
              <a:spcPct val="90000"/>
            </a:lnSpc>
            <a:spcBef>
              <a:spcPct val="0"/>
            </a:spcBef>
            <a:spcAft>
              <a:spcPct val="35000"/>
            </a:spcAft>
          </a:pPr>
          <a:r>
            <a:rPr lang="ru-RU" sz="2800" kern="1200" dirty="0" smtClean="0"/>
            <a:t>3. </a:t>
          </a:r>
        </a:p>
        <a:p>
          <a:pPr lvl="0" algn="l" defTabSz="1244600">
            <a:lnSpc>
              <a:spcPct val="90000"/>
            </a:lnSpc>
            <a:spcBef>
              <a:spcPct val="0"/>
            </a:spcBef>
            <a:spcAft>
              <a:spcPct val="35000"/>
            </a:spcAft>
          </a:pPr>
          <a:r>
            <a:rPr lang="ru-RU" sz="2400" kern="1200" dirty="0" smtClean="0"/>
            <a:t>Входная диагностика заполняется вручную, но есть и автоматическое</a:t>
          </a:r>
          <a:endParaRPr lang="ru-RU" sz="2400" kern="1200" dirty="0"/>
        </a:p>
      </dsp:txBody>
      <dsp:txXfrm>
        <a:off x="5989300" y="0"/>
        <a:ext cx="3584390" cy="3372838"/>
      </dsp:txXfrm>
    </dsp:sp>
    <dsp:sp modelId="{4A0BF2AC-F8FB-4F00-86A2-432317129012}">
      <dsp:nvSpPr>
        <dsp:cNvPr id="0" name=""/>
        <dsp:cNvSpPr/>
      </dsp:nvSpPr>
      <dsp:spPr>
        <a:xfrm>
          <a:off x="7359890" y="3794442"/>
          <a:ext cx="843209" cy="843209"/>
        </a:xfrm>
        <a:prstGeom prst="ellipse">
          <a:avLst/>
        </a:prstGeom>
        <a:solidFill>
          <a:schemeClr val="bg1">
            <a:lumMod val="7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6EE3D1-CD56-4DCD-A048-39DFB0FA0B40}">
      <dsp:nvSpPr>
        <dsp:cNvPr id="0" name=""/>
        <dsp:cNvSpPr/>
      </dsp:nvSpPr>
      <dsp:spPr>
        <a:xfrm>
          <a:off x="9662264" y="5059257"/>
          <a:ext cx="2870063" cy="3372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lvl="0" algn="l" defTabSz="1244600">
            <a:lnSpc>
              <a:spcPct val="90000"/>
            </a:lnSpc>
            <a:spcBef>
              <a:spcPct val="0"/>
            </a:spcBef>
            <a:spcAft>
              <a:spcPct val="35000"/>
            </a:spcAft>
          </a:pPr>
          <a:r>
            <a:rPr lang="ru-RU" sz="2800" kern="1200" dirty="0" smtClean="0"/>
            <a:t>4.</a:t>
          </a:r>
        </a:p>
        <a:p>
          <a:pPr lvl="0" algn="l" defTabSz="1244600">
            <a:lnSpc>
              <a:spcPct val="90000"/>
            </a:lnSpc>
            <a:spcBef>
              <a:spcPct val="0"/>
            </a:spcBef>
            <a:spcAft>
              <a:spcPct val="35000"/>
            </a:spcAft>
          </a:pPr>
          <a:r>
            <a:rPr lang="ru-RU" sz="2400" kern="1200" dirty="0" smtClean="0"/>
            <a:t>Мероприятия ИОМ выбираются из «Библиотеки» через «Задания» </a:t>
          </a:r>
        </a:p>
        <a:p>
          <a:pPr lvl="0" algn="ctr" defTabSz="1244600">
            <a:lnSpc>
              <a:spcPct val="90000"/>
            </a:lnSpc>
            <a:spcBef>
              <a:spcPct val="0"/>
            </a:spcBef>
            <a:spcAft>
              <a:spcPct val="35000"/>
            </a:spcAft>
          </a:pPr>
          <a:endParaRPr lang="ru-RU" sz="2100" kern="1200" dirty="0"/>
        </a:p>
      </dsp:txBody>
      <dsp:txXfrm>
        <a:off x="9662264" y="5059257"/>
        <a:ext cx="2870063" cy="3372838"/>
      </dsp:txXfrm>
    </dsp:sp>
    <dsp:sp modelId="{B87278D3-60FE-4F44-908A-A56BFC2B3DA8}">
      <dsp:nvSpPr>
        <dsp:cNvPr id="0" name=""/>
        <dsp:cNvSpPr/>
      </dsp:nvSpPr>
      <dsp:spPr>
        <a:xfrm>
          <a:off x="10675691" y="3794442"/>
          <a:ext cx="843209" cy="843209"/>
        </a:xfrm>
        <a:prstGeom prst="ellipse">
          <a:avLst/>
        </a:prstGeom>
        <a:solidFill>
          <a:schemeClr val="bg1">
            <a:lumMod val="6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94A714-A825-4A39-9B75-0375E147E39C}">
      <dsp:nvSpPr>
        <dsp:cNvPr id="0" name=""/>
        <dsp:cNvSpPr/>
      </dsp:nvSpPr>
      <dsp:spPr>
        <a:xfrm>
          <a:off x="12620901" y="0"/>
          <a:ext cx="2652137" cy="3372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lvl="0" algn="l" defTabSz="1244600">
            <a:lnSpc>
              <a:spcPct val="90000"/>
            </a:lnSpc>
            <a:spcBef>
              <a:spcPct val="0"/>
            </a:spcBef>
            <a:spcAft>
              <a:spcPct val="35000"/>
            </a:spcAft>
          </a:pPr>
          <a:r>
            <a:rPr lang="ru-RU" sz="2800" kern="1200" dirty="0" smtClean="0"/>
            <a:t>5. </a:t>
          </a:r>
          <a:r>
            <a:rPr lang="ru-RU" sz="2400" kern="1200" dirty="0" smtClean="0"/>
            <a:t>Итоговая диагностика по результатам освоения ИОМ</a:t>
          </a:r>
          <a:endParaRPr lang="ru-RU" sz="2400" kern="1200" dirty="0"/>
        </a:p>
      </dsp:txBody>
      <dsp:txXfrm>
        <a:off x="12620901" y="0"/>
        <a:ext cx="2652137" cy="3372838"/>
      </dsp:txXfrm>
    </dsp:sp>
    <dsp:sp modelId="{582B2139-D823-4D58-857A-7CC67F2EEDF5}">
      <dsp:nvSpPr>
        <dsp:cNvPr id="0" name=""/>
        <dsp:cNvSpPr/>
      </dsp:nvSpPr>
      <dsp:spPr>
        <a:xfrm>
          <a:off x="13525365" y="3794442"/>
          <a:ext cx="843209" cy="843209"/>
        </a:xfrm>
        <a:prstGeom prst="ellipse">
          <a:avLst/>
        </a:prstGeom>
        <a:solidFill>
          <a:schemeClr val="bg1">
            <a:lumMod val="5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5202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56113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15592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79080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74246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5717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1086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87494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65461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14934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89095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935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71417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62731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3893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29950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32929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98013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35579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822191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02416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242543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53420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63886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564462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192019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769391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07052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361219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357732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094999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27423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220718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8663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13296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382202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453920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154913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481930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39669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26401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344157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11794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098563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 name="Google Shape;126;p6: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38286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5361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73007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25172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15"/>
        <p:cNvGrpSpPr/>
        <p:nvPr/>
      </p:nvGrpSpPr>
      <p:grpSpPr>
        <a:xfrm>
          <a:off x="0" y="0"/>
          <a:ext cx="0" cy="0"/>
          <a:chOff x="0" y="0"/>
          <a:chExt cx="0" cy="0"/>
        </a:xfrm>
      </p:grpSpPr>
      <p:sp>
        <p:nvSpPr>
          <p:cNvPr id="16" name="Google Shape;16;p8"/>
          <p:cNvSpPr txBox="1">
            <a:spLocks noGrp="1"/>
          </p:cNvSpPr>
          <p:nvPr>
            <p:ph type="dt" idx="10"/>
          </p:nvPr>
        </p:nvSpPr>
        <p:spPr>
          <a:xfrm>
            <a:off x="1422916" y="9741429"/>
            <a:ext cx="3952544" cy="7127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8"/>
          <p:cNvSpPr txBox="1">
            <a:spLocks noGrp="1"/>
          </p:cNvSpPr>
          <p:nvPr>
            <p:ph type="ftr" idx="11"/>
          </p:nvPr>
        </p:nvSpPr>
        <p:spPr>
          <a:xfrm>
            <a:off x="6482173" y="9741429"/>
            <a:ext cx="6007867" cy="712788"/>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8"/>
          <p:cNvSpPr txBox="1">
            <a:spLocks noGrp="1"/>
          </p:cNvSpPr>
          <p:nvPr>
            <p:ph type="sldNum" idx="12"/>
          </p:nvPr>
        </p:nvSpPr>
        <p:spPr>
          <a:xfrm>
            <a:off x="13596753" y="9741429"/>
            <a:ext cx="3952544" cy="71278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9pPr>
          </a:lstStyle>
          <a:p>
            <a:fld id="{00000000-1234-1234-1234-123412341234}" type="slidenum">
              <a:rPr lang="ru-RU" smtClean="0"/>
              <a:pPr/>
              <a:t>‹#›</a:t>
            </a:fld>
            <a:endParaRPr lang="ru-RU"/>
          </a:p>
        </p:txBody>
      </p:sp>
    </p:spTree>
  </p:cSld>
  <p:clrMapOvr>
    <a:masterClrMapping/>
  </p:clrMapOvr>
  <p:extLst>
    <p:ext uri="{DCECCB84-F9BA-43D5-87BE-67443E8EF086}">
      <p15:sldGuideLst xmlns:p15="http://schemas.microsoft.com/office/powerpoint/2012/main">
        <p15:guide id="1" orient="horz" pos="3367" userDrawn="1">
          <p15:clr>
            <a:srgbClr val="FBAE40"/>
          </p15:clr>
        </p15:guide>
        <p15:guide id="2" pos="597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Заголовок раздела" preserve="1" userDrawn="1">
  <p:cSld name="1_Заголовок раздела">
    <p:bg>
      <p:bgPr>
        <a:blipFill dpi="0" rotWithShape="1">
          <a:blip r:embed="rId2">
            <a:lum/>
          </a:blip>
          <a:srcRect/>
          <a:stretch>
            <a:fillRect/>
          </a:stretch>
        </a:blipFill>
        <a:effectLst/>
      </p:bgPr>
    </p:bg>
    <p:spTree>
      <p:nvGrpSpPr>
        <p:cNvPr id="1" name="Shape 31"/>
        <p:cNvGrpSpPr/>
        <p:nvPr/>
      </p:nvGrpSpPr>
      <p:grpSpPr>
        <a:xfrm>
          <a:off x="0" y="0"/>
          <a:ext cx="0" cy="0"/>
          <a:chOff x="0" y="0"/>
          <a:chExt cx="0" cy="0"/>
        </a:xfrm>
      </p:grpSpPr>
    </p:spTree>
    <p:extLst>
      <p:ext uri="{BB962C8B-B14F-4D97-AF65-F5344CB8AC3E}">
        <p14:creationId xmlns:p14="http://schemas.microsoft.com/office/powerpoint/2010/main" val="2857050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Заголовок раздела" preserve="1" userDrawn="1">
  <p:cSld name="1_Заголовок раздела">
    <p:bg>
      <p:bgPr>
        <a:blipFill dpi="0" rotWithShape="1">
          <a:blip r:embed="rId2">
            <a:lum/>
          </a:blip>
          <a:srcRect/>
          <a:stretch>
            <a:fillRect/>
          </a:stretch>
        </a:blipFill>
        <a:effectLst/>
      </p:bgPr>
    </p:bg>
    <p:spTree>
      <p:nvGrpSpPr>
        <p:cNvPr id="1" name="Shape 31"/>
        <p:cNvGrpSpPr/>
        <p:nvPr/>
      </p:nvGrpSpPr>
      <p:grpSpPr>
        <a:xfrm>
          <a:off x="0" y="0"/>
          <a:ext cx="0" cy="0"/>
          <a:chOff x="0" y="0"/>
          <a:chExt cx="0" cy="0"/>
        </a:xfrm>
      </p:grpSpPr>
    </p:spTree>
    <p:extLst>
      <p:ext uri="{BB962C8B-B14F-4D97-AF65-F5344CB8AC3E}">
        <p14:creationId xmlns:p14="http://schemas.microsoft.com/office/powerpoint/2010/main" val="1819013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163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451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Заголовок раздела" userDrawn="1">
  <p:cSld name="SECTION_HEADER">
    <p:bg>
      <p:bgPr>
        <a:blipFill dpi="0" rotWithShape="1">
          <a:blip r:embed="rId2">
            <a:lum/>
          </a:blip>
          <a:srcRect/>
          <a:stretch>
            <a:fillRect/>
          </a:stretch>
        </a:blipFill>
        <a:effectLst/>
      </p:bgPr>
    </p:bg>
    <p:spTree>
      <p:nvGrpSpPr>
        <p:cNvPr id="1" name="Shape 3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Заголовок раздела" preserve="1" userDrawn="1">
  <p:cSld name="1_Заголовок раздела">
    <p:bg>
      <p:bgPr>
        <a:blipFill dpi="0" rotWithShape="1">
          <a:blip r:embed="rId2">
            <a:lum/>
          </a:blip>
          <a:srcRect/>
          <a:stretch>
            <a:fillRect/>
          </a:stretch>
        </a:blipFill>
        <a:effectLst/>
      </p:bgPr>
    </p:bg>
    <p:spTree>
      <p:nvGrpSpPr>
        <p:cNvPr id="1" name="Shape 31"/>
        <p:cNvGrpSpPr/>
        <p:nvPr/>
      </p:nvGrpSpPr>
      <p:grpSpPr>
        <a:xfrm>
          <a:off x="0" y="0"/>
          <a:ext cx="0" cy="0"/>
          <a:chOff x="0" y="0"/>
          <a:chExt cx="0" cy="0"/>
        </a:xfrm>
      </p:grpSpPr>
    </p:spTree>
    <p:extLst>
      <p:ext uri="{BB962C8B-B14F-4D97-AF65-F5344CB8AC3E}">
        <p14:creationId xmlns:p14="http://schemas.microsoft.com/office/powerpoint/2010/main" val="639524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Заголовок раздела" preserve="1" userDrawn="1">
  <p:cSld name="1_Заголовок раздела">
    <p:bg>
      <p:bgPr>
        <a:blipFill dpi="0" rotWithShape="1">
          <a:blip r:embed="rId2">
            <a:lum/>
          </a:blip>
          <a:srcRect/>
          <a:stretch>
            <a:fillRect/>
          </a:stretch>
        </a:blipFill>
        <a:effectLst/>
      </p:bgPr>
    </p:bg>
    <p:spTree>
      <p:nvGrpSpPr>
        <p:cNvPr id="1" name="Shape 31"/>
        <p:cNvGrpSpPr/>
        <p:nvPr/>
      </p:nvGrpSpPr>
      <p:grpSpPr>
        <a:xfrm>
          <a:off x="0" y="0"/>
          <a:ext cx="0" cy="0"/>
          <a:chOff x="0" y="0"/>
          <a:chExt cx="0" cy="0"/>
        </a:xfrm>
      </p:grpSpPr>
    </p:spTree>
    <p:extLst>
      <p:ext uri="{BB962C8B-B14F-4D97-AF65-F5344CB8AC3E}">
        <p14:creationId xmlns:p14="http://schemas.microsoft.com/office/powerpoint/2010/main" val="368409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Заголовок раздела" preserve="1" userDrawn="1">
  <p:cSld name="1_Заголовок раздела">
    <p:bg>
      <p:bgPr>
        <a:blipFill dpi="0" rotWithShape="1">
          <a:blip r:embed="rId2">
            <a:lum/>
          </a:blip>
          <a:srcRect/>
          <a:stretch>
            <a:fillRect/>
          </a:stretch>
        </a:blipFill>
        <a:effectLst/>
      </p:bgPr>
    </p:bg>
    <p:spTree>
      <p:nvGrpSpPr>
        <p:cNvPr id="1" name="Shape 31"/>
        <p:cNvGrpSpPr/>
        <p:nvPr/>
      </p:nvGrpSpPr>
      <p:grpSpPr>
        <a:xfrm>
          <a:off x="0" y="0"/>
          <a:ext cx="0" cy="0"/>
          <a:chOff x="0" y="0"/>
          <a:chExt cx="0" cy="0"/>
        </a:xfrm>
      </p:grpSpPr>
    </p:spTree>
    <p:extLst>
      <p:ext uri="{BB962C8B-B14F-4D97-AF65-F5344CB8AC3E}">
        <p14:creationId xmlns:p14="http://schemas.microsoft.com/office/powerpoint/2010/main" val="31463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Заголовок раздела" preserve="1" userDrawn="1">
  <p:cSld name="1_Заголовок раздела">
    <p:bg>
      <p:bgPr>
        <a:blipFill dpi="0" rotWithShape="1">
          <a:blip r:embed="rId2">
            <a:lum/>
          </a:blip>
          <a:srcRect/>
          <a:stretch>
            <a:fillRect/>
          </a:stretch>
        </a:blipFill>
        <a:effectLst/>
      </p:bgPr>
    </p:bg>
    <p:spTree>
      <p:nvGrpSpPr>
        <p:cNvPr id="1" name="Shape 31"/>
        <p:cNvGrpSpPr/>
        <p:nvPr/>
      </p:nvGrpSpPr>
      <p:grpSpPr>
        <a:xfrm>
          <a:off x="0" y="0"/>
          <a:ext cx="0" cy="0"/>
          <a:chOff x="0" y="0"/>
          <a:chExt cx="0" cy="0"/>
        </a:xfrm>
      </p:grpSpPr>
    </p:spTree>
    <p:extLst>
      <p:ext uri="{BB962C8B-B14F-4D97-AF65-F5344CB8AC3E}">
        <p14:creationId xmlns:p14="http://schemas.microsoft.com/office/powerpoint/2010/main" val="444552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Заголовок раздела" preserve="1" userDrawn="1">
  <p:cSld name="1_Заголовок раздела">
    <p:bg>
      <p:bgPr>
        <a:blipFill dpi="0" rotWithShape="1">
          <a:blip r:embed="rId2">
            <a:lum/>
          </a:blip>
          <a:srcRect/>
          <a:stretch>
            <a:fillRect/>
          </a:stretch>
        </a:blipFill>
        <a:effectLst/>
      </p:bgPr>
    </p:bg>
    <p:spTree>
      <p:nvGrpSpPr>
        <p:cNvPr id="1" name="Shape 31"/>
        <p:cNvGrpSpPr/>
        <p:nvPr/>
      </p:nvGrpSpPr>
      <p:grpSpPr>
        <a:xfrm>
          <a:off x="0" y="0"/>
          <a:ext cx="0" cy="0"/>
          <a:chOff x="0" y="0"/>
          <a:chExt cx="0" cy="0"/>
        </a:xfrm>
      </p:grpSpPr>
    </p:spTree>
    <p:extLst>
      <p:ext uri="{BB962C8B-B14F-4D97-AF65-F5344CB8AC3E}">
        <p14:creationId xmlns:p14="http://schemas.microsoft.com/office/powerpoint/2010/main" val="4124542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1422916" y="950383"/>
            <a:ext cx="16126381" cy="1781969"/>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11" name="Google Shape;11;p7"/>
          <p:cNvSpPr txBox="1">
            <a:spLocks noGrp="1"/>
          </p:cNvSpPr>
          <p:nvPr>
            <p:ph type="body" idx="1"/>
          </p:nvPr>
        </p:nvSpPr>
        <p:spPr>
          <a:xfrm>
            <a:off x="1422916" y="3088746"/>
            <a:ext cx="16126381" cy="6415088"/>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7"/>
          <p:cNvSpPr txBox="1">
            <a:spLocks noGrp="1"/>
          </p:cNvSpPr>
          <p:nvPr>
            <p:ph type="dt" idx="10"/>
          </p:nvPr>
        </p:nvSpPr>
        <p:spPr>
          <a:xfrm>
            <a:off x="1422916" y="9741429"/>
            <a:ext cx="3952544" cy="712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9pPr>
          </a:lstStyle>
          <a:p>
            <a:endParaRPr/>
          </a:p>
        </p:txBody>
      </p:sp>
      <p:sp>
        <p:nvSpPr>
          <p:cNvPr id="13" name="Google Shape;13;p7"/>
          <p:cNvSpPr txBox="1">
            <a:spLocks noGrp="1"/>
          </p:cNvSpPr>
          <p:nvPr>
            <p:ph type="ftr" idx="11"/>
          </p:nvPr>
        </p:nvSpPr>
        <p:spPr>
          <a:xfrm>
            <a:off x="6482173" y="9741429"/>
            <a:ext cx="6007867" cy="712788"/>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9pPr>
          </a:lstStyle>
          <a:p>
            <a:endParaRPr/>
          </a:p>
        </p:txBody>
      </p:sp>
      <p:sp>
        <p:nvSpPr>
          <p:cNvPr id="14" name="Google Shape;14;p7"/>
          <p:cNvSpPr txBox="1">
            <a:spLocks noGrp="1"/>
          </p:cNvSpPr>
          <p:nvPr>
            <p:ph type="sldNum" idx="12"/>
          </p:nvPr>
        </p:nvSpPr>
        <p:spPr>
          <a:xfrm>
            <a:off x="13596753" y="9741429"/>
            <a:ext cx="3952544" cy="712788"/>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9pPr>
          </a:lstStyle>
          <a:p>
            <a:fld id="{00000000-1234-1234-1234-123412341234}" type="slidenum">
              <a:rPr lang="ru-RU" smtClean="0"/>
              <a:pPr/>
              <a:t>‹#›</a:t>
            </a:fld>
            <a:endParaRPr lang="ru-RU"/>
          </a:p>
        </p:txBody>
      </p:sp>
    </p:spTree>
  </p:cSld>
  <p:clrMap bg1="lt1" tx1="dk1" bg2="dk2" tx2="lt2" accent1="accent1" accent2="accent2" accent3="accent3" accent4="accent4" accent5="accent5" accent6="accent6" hlink="hlink" folHlink="folHlink"/>
  <p:sldLayoutIdLst>
    <p:sldLayoutId id="2147483649" r:id="rId1"/>
    <p:sldLayoutId id="2147483660" r:id="rId2"/>
    <p:sldLayoutId id="2147483661" r:id="rId3"/>
    <p:sldLayoutId id="2147483652" r:id="rId4"/>
    <p:sldLayoutId id="2147483662" r:id="rId5"/>
    <p:sldLayoutId id="2147483663" r:id="rId6"/>
    <p:sldLayoutId id="2147483664" r:id="rId7"/>
    <p:sldLayoutId id="2147483665" r:id="rId8"/>
    <p:sldLayoutId id="2147483666" r:id="rId9"/>
    <p:sldLayoutId id="2147483667" r:id="rId10"/>
    <p:sldLayoutId id="214748366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jpg"/><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jpg"/><Relationship Id="rId7" Type="http://schemas.openxmlformats.org/officeDocument/2006/relationships/diagramColors" Target="../diagrams/colors2.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jpg"/><Relationship Id="rId7"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13.jpg"/><Relationship Id="rId7" Type="http://schemas.openxmlformats.org/officeDocument/2006/relationships/image" Target="../media/image37.gif"/><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6.gif"/><Relationship Id="rId11" Type="http://schemas.openxmlformats.org/officeDocument/2006/relationships/image" Target="../media/image12.png"/><Relationship Id="rId5" Type="http://schemas.openxmlformats.org/officeDocument/2006/relationships/image" Target="../media/image35.gif"/><Relationship Id="rId10" Type="http://schemas.openxmlformats.org/officeDocument/2006/relationships/image" Target="../media/image40.gif"/><Relationship Id="rId4" Type="http://schemas.openxmlformats.org/officeDocument/2006/relationships/image" Target="../media/image34.gif"/><Relationship Id="rId9" Type="http://schemas.openxmlformats.org/officeDocument/2006/relationships/image" Target="../media/image39.gif"/></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3.jpg"/><Relationship Id="rId7" Type="http://schemas.openxmlformats.org/officeDocument/2006/relationships/diagramColors" Target="../diagrams/colors3.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12.png"/><Relationship Id="rId4" Type="http://schemas.openxmlformats.org/officeDocument/2006/relationships/diagramData" Target="../diagrams/data3.xml"/><Relationship Id="rId9"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45.gif"/><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3.jpg"/><Relationship Id="rId7" Type="http://schemas.openxmlformats.org/officeDocument/2006/relationships/diagramColors" Target="../diagrams/colors4.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0.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8"/>
        <p:cNvGrpSpPr/>
        <p:nvPr/>
      </p:nvGrpSpPr>
      <p:grpSpPr>
        <a:xfrm>
          <a:off x="0" y="0"/>
          <a:ext cx="0" cy="0"/>
          <a:chOff x="0" y="0"/>
          <a:chExt cx="0" cy="0"/>
        </a:xfrm>
      </p:grpSpPr>
      <p:sp>
        <p:nvSpPr>
          <p:cNvPr id="91" name="Google Shape;91;p1"/>
          <p:cNvSpPr txBox="1"/>
          <p:nvPr/>
        </p:nvSpPr>
        <p:spPr>
          <a:xfrm>
            <a:off x="3250776" y="2457882"/>
            <a:ext cx="12659784" cy="3590985"/>
          </a:xfrm>
          <a:prstGeom prst="rect">
            <a:avLst/>
          </a:prstGeom>
          <a:noFill/>
          <a:ln>
            <a:noFill/>
          </a:ln>
        </p:spPr>
        <p:txBody>
          <a:bodyPr spcFirstLastPara="1" wrap="square" lIns="142534" tIns="71248" rIns="142534" bIns="71248" anchor="t" anchorCtr="0">
            <a:spAutoFit/>
          </a:bodyPr>
          <a:lstStyle/>
          <a:p>
            <a:pPr lvl="0" algn="just"/>
            <a:r>
              <a:rPr lang="ru-RU" sz="3200" b="1" dirty="0">
                <a:solidFill>
                  <a:schemeClr val="dk1"/>
                </a:solidFill>
                <a:latin typeface="+mj-lt"/>
                <a:ea typeface="Proxima Nova"/>
                <a:cs typeface="Proxima Nova"/>
                <a:sym typeface="Proxima Nova"/>
              </a:rPr>
              <a:t>ПРОГРАММА ПОВЫШЕНИЯ КВАЛИФИКАЦИИ </a:t>
            </a:r>
            <a:endParaRPr lang="ru-RU" sz="3200" b="1" dirty="0" smtClean="0">
              <a:solidFill>
                <a:schemeClr val="dk1"/>
              </a:solidFill>
              <a:latin typeface="+mj-lt"/>
              <a:ea typeface="Proxima Nova"/>
              <a:cs typeface="Proxima Nova"/>
              <a:sym typeface="Proxima Nova"/>
            </a:endParaRPr>
          </a:p>
          <a:p>
            <a:pPr lvl="0" algn="just"/>
            <a:r>
              <a:rPr lang="ru-RU" sz="3200" b="1" dirty="0" smtClean="0">
                <a:solidFill>
                  <a:schemeClr val="dk1"/>
                </a:solidFill>
                <a:latin typeface="+mj-lt"/>
                <a:cs typeface="Proxima Nova"/>
                <a:sym typeface="Proxima Nova"/>
              </a:rPr>
              <a:t>«</a:t>
            </a:r>
            <a:r>
              <a:rPr lang="ru-RU" sz="3200" b="1" dirty="0" smtClean="0"/>
              <a:t>ОРГАНИЗАЦИОННО – МЕТОДИЧЕСКИЕ УСЛОВИЯ ПОДГОТОВКИ УЧИТЕЛЕЙ К ПРЕПОДАВАНИЮ ФИНАНСОВОЙ ГРАМОТНОСТИ НА УРОКАХ ОБЩЕСТВОЗНАНИЯ В СООТВЕТСТВИИ С ФГОС ОСНОВНОГО ОБЩЕГО И СРЕДНЕГО ОБЩЕГО ОБРАЗОВАНИЯ»</a:t>
            </a:r>
            <a:endParaRPr lang="ru-RU" sz="3200" b="1" dirty="0">
              <a:solidFill>
                <a:schemeClr val="dk1"/>
              </a:solidFill>
              <a:latin typeface="+mj-lt"/>
              <a:ea typeface="Proxima Nova"/>
              <a:cs typeface="Proxima Nova"/>
              <a:sym typeface="Proxima Nova"/>
            </a:endParaRP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48" y="313004"/>
            <a:ext cx="10149123" cy="863549"/>
          </a:xfrm>
          <a:prstGeom prst="rect">
            <a:avLst/>
          </a:prstGeom>
        </p:spPr>
      </p:pic>
      <p:sp>
        <p:nvSpPr>
          <p:cNvPr id="2" name="Прямоугольник 1"/>
          <p:cNvSpPr/>
          <p:nvPr/>
        </p:nvSpPr>
        <p:spPr>
          <a:xfrm>
            <a:off x="3068622" y="8146872"/>
            <a:ext cx="14204530" cy="1384995"/>
          </a:xfrm>
          <a:prstGeom prst="rect">
            <a:avLst/>
          </a:prstGeom>
        </p:spPr>
        <p:txBody>
          <a:bodyPr wrap="none">
            <a:spAutoFit/>
          </a:bodyPr>
          <a:lstStyle/>
          <a:p>
            <a:r>
              <a:rPr lang="ru-RU" sz="2800" b="1" dirty="0" smtClean="0">
                <a:latin typeface="+mn-lt"/>
                <a:ea typeface="Times New Roman" panose="02020603050405020304" pitchFamily="18" charset="0"/>
              </a:rPr>
              <a:t>Тема 1.7. Методические аспекты  управления профессиональным развитием </a:t>
            </a:r>
          </a:p>
          <a:p>
            <a:r>
              <a:rPr lang="ru-RU" sz="2800" b="1" dirty="0" smtClean="0">
                <a:latin typeface="+mn-lt"/>
                <a:ea typeface="Times New Roman" panose="02020603050405020304" pitchFamily="18" charset="0"/>
              </a:rPr>
              <a:t>педагога в области формирования финансовой грамотности обучающихся</a:t>
            </a:r>
          </a:p>
          <a:p>
            <a:pPr algn="ctr"/>
            <a:r>
              <a:rPr lang="ru-RU" sz="2800" b="1" i="1" dirty="0" smtClean="0">
                <a:latin typeface="+mn-lt"/>
                <a:ea typeface="Times New Roman" panose="02020603050405020304" pitchFamily="18" charset="0"/>
              </a:rPr>
              <a:t>Лекция, семинарское занятие </a:t>
            </a:r>
            <a:endParaRPr lang="ru-RU" b="1" i="1"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10</a:t>
            </a:fld>
            <a:endParaRPr b="1" dirty="0">
              <a:solidFill>
                <a:schemeClr val="bg1"/>
              </a:solidFill>
              <a:latin typeface="Proxima Nova Rg" panose="02000506030000020004" pitchFamily="2" charset="0"/>
            </a:endParaRPr>
          </a:p>
        </p:txBody>
      </p:sp>
      <p:pic>
        <p:nvPicPr>
          <p:cNvPr id="22" name="Рисунок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
        <p:nvSpPr>
          <p:cNvPr id="13" name="Объект 11"/>
          <p:cNvSpPr txBox="1">
            <a:spLocks/>
          </p:cNvSpPr>
          <p:nvPr/>
        </p:nvSpPr>
        <p:spPr>
          <a:xfrm>
            <a:off x="13069007" y="5144031"/>
            <a:ext cx="5516649" cy="18639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endParaRPr lang="ru-RU" sz="1000" dirty="0" smtClean="0"/>
          </a:p>
          <a:p>
            <a:pPr marL="0" indent="0">
              <a:buNone/>
              <a:defRPr/>
            </a:pPr>
            <a:r>
              <a:rPr lang="ru-RU" b="1" dirty="0" smtClean="0"/>
              <a:t>Принцип </a:t>
            </a:r>
            <a:r>
              <a:rPr lang="ru-RU" b="1" dirty="0"/>
              <a:t>профразвития</a:t>
            </a:r>
            <a:r>
              <a:rPr lang="ru-RU" b="1" dirty="0" smtClean="0"/>
              <a:t>  3.</a:t>
            </a:r>
          </a:p>
          <a:p>
            <a:pPr marL="0" indent="0">
              <a:buFont typeface="Arial" panose="020B0604020202020204" pitchFamily="34" charset="0"/>
              <a:buNone/>
              <a:defRPr/>
            </a:pPr>
            <a:r>
              <a:rPr lang="ru-RU" b="1" dirty="0" smtClean="0"/>
              <a:t> </a:t>
            </a:r>
            <a:r>
              <a:rPr lang="ru-RU" dirty="0" smtClean="0"/>
              <a:t>Подготовки педагога к предстоящей деятельности в ходе «строительства» будущего</a:t>
            </a:r>
          </a:p>
        </p:txBody>
      </p:sp>
      <p:sp>
        <p:nvSpPr>
          <p:cNvPr id="17" name="Прямоугольник 16"/>
          <p:cNvSpPr/>
          <p:nvPr/>
        </p:nvSpPr>
        <p:spPr>
          <a:xfrm>
            <a:off x="1800860" y="1367427"/>
            <a:ext cx="16398240" cy="523220"/>
          </a:xfrm>
          <a:prstGeom prst="rect">
            <a:avLst/>
          </a:prstGeom>
        </p:spPr>
        <p:txBody>
          <a:bodyPr wrap="square">
            <a:spAutoFit/>
          </a:bodyPr>
          <a:lstStyle/>
          <a:p>
            <a:r>
              <a:rPr lang="ru-RU" sz="2800" b="1" dirty="0" smtClean="0">
                <a:latin typeface="Arial" panose="020B0604020202020204" pitchFamily="34" charset="0"/>
                <a:ea typeface="Times New Roman" panose="02020603050405020304" pitchFamily="18" charset="0"/>
                <a:cs typeface="Arial" panose="020B0604020202020204" pitchFamily="34" charset="0"/>
              </a:rPr>
              <a:t>ПРОФЕССИОНАЛЬНОЕ РАЗВИТИЕ КАК ОБРАЗ МЫШЛЕНИЯ, ПОЛЕЗНАЯ  ПРИВЫЧКА</a:t>
            </a:r>
            <a:endParaRPr lang="ru-RU" b="1" dirty="0">
              <a:latin typeface="Arial" panose="020B0604020202020204" pitchFamily="34" charset="0"/>
              <a:cs typeface="Arial" panose="020B0604020202020204" pitchFamily="34" charset="0"/>
            </a:endParaRPr>
          </a:p>
        </p:txBody>
      </p:sp>
      <p:sp>
        <p:nvSpPr>
          <p:cNvPr id="19" name="Прямоугольник 18"/>
          <p:cNvSpPr/>
          <p:nvPr/>
        </p:nvSpPr>
        <p:spPr>
          <a:xfrm>
            <a:off x="6757360" y="2450960"/>
            <a:ext cx="6485239" cy="1815882"/>
          </a:xfrm>
          <a:prstGeom prst="rect">
            <a:avLst/>
          </a:prstGeom>
        </p:spPr>
        <p:txBody>
          <a:bodyPr wrap="square">
            <a:spAutoFit/>
          </a:bodyPr>
          <a:lstStyle/>
          <a:p>
            <a:pPr marL="0" indent="0">
              <a:buFont typeface="Arial" panose="020B0604020202020204" pitchFamily="34" charset="0"/>
              <a:buNone/>
              <a:defRPr/>
            </a:pPr>
            <a:r>
              <a:rPr lang="ru-RU" sz="2800" b="1" dirty="0"/>
              <a:t>Принцип </a:t>
            </a:r>
            <a:r>
              <a:rPr lang="ru-RU" sz="2800" b="1" dirty="0" smtClean="0"/>
              <a:t>профразвития 1</a:t>
            </a:r>
            <a:r>
              <a:rPr lang="ru-RU" sz="2800" b="1" dirty="0"/>
              <a:t>. </a:t>
            </a:r>
            <a:endParaRPr lang="ru-RU" sz="2800" b="1" dirty="0" smtClean="0"/>
          </a:p>
          <a:p>
            <a:pPr marL="0" indent="0" algn="just">
              <a:buFont typeface="Arial" panose="020B0604020202020204" pitchFamily="34" charset="0"/>
              <a:buNone/>
              <a:defRPr/>
            </a:pPr>
            <a:r>
              <a:rPr lang="ru-RU" sz="2800" dirty="0" smtClean="0"/>
              <a:t>«</a:t>
            </a:r>
            <a:r>
              <a:rPr lang="ru-RU" sz="2800" dirty="0"/>
              <a:t>Проживание на себе» - обучение педагога в той технологии, в которой ему предстоит работать с детьми</a:t>
            </a:r>
          </a:p>
        </p:txBody>
      </p:sp>
      <p:sp>
        <p:nvSpPr>
          <p:cNvPr id="20" name="Прямоугольник 19"/>
          <p:cNvSpPr/>
          <p:nvPr/>
        </p:nvSpPr>
        <p:spPr>
          <a:xfrm>
            <a:off x="853670" y="4941604"/>
            <a:ext cx="4980940" cy="1384995"/>
          </a:xfrm>
          <a:prstGeom prst="rect">
            <a:avLst/>
          </a:prstGeom>
        </p:spPr>
        <p:txBody>
          <a:bodyPr wrap="square">
            <a:spAutoFit/>
          </a:bodyPr>
          <a:lstStyle/>
          <a:p>
            <a:pPr marL="0" indent="0" algn="just">
              <a:buFont typeface="Arial" panose="020B0604020202020204" pitchFamily="34" charset="0"/>
              <a:buNone/>
              <a:defRPr/>
            </a:pPr>
            <a:r>
              <a:rPr lang="ru-RU" sz="2800" b="1" dirty="0"/>
              <a:t>Принцип профразвития</a:t>
            </a:r>
            <a:r>
              <a:rPr lang="ru-RU" sz="2800" b="1" dirty="0" smtClean="0"/>
              <a:t> </a:t>
            </a:r>
            <a:r>
              <a:rPr lang="ru-RU" sz="2800" b="1" dirty="0"/>
              <a:t>2</a:t>
            </a:r>
            <a:r>
              <a:rPr lang="ru-RU" sz="2800" b="1" dirty="0" smtClean="0"/>
              <a:t>.</a:t>
            </a:r>
          </a:p>
          <a:p>
            <a:pPr marL="0" indent="0" algn="just">
              <a:buFont typeface="Arial" panose="020B0604020202020204" pitchFamily="34" charset="0"/>
              <a:buNone/>
              <a:defRPr/>
            </a:pPr>
            <a:r>
              <a:rPr lang="ru-RU" sz="2800" b="1" dirty="0" smtClean="0"/>
              <a:t> </a:t>
            </a:r>
            <a:r>
              <a:rPr lang="ru-RU" sz="2800" dirty="0"/>
              <a:t>Непрерывной работы с будущим в настоящем</a:t>
            </a:r>
          </a:p>
        </p:txBody>
      </p:sp>
      <p:pic>
        <p:nvPicPr>
          <p:cNvPr id="21" name="Picture 2" descr="Picture backgrou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670" y="6846571"/>
            <a:ext cx="4587010" cy="305800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Picture backgrou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14040" y="7393670"/>
            <a:ext cx="2867741" cy="28677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Picture backgroun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9208" y="4827155"/>
            <a:ext cx="3445201" cy="3445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348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11</a:t>
            </a:fld>
            <a:endParaRPr b="1" dirty="0">
              <a:solidFill>
                <a:schemeClr val="bg1"/>
              </a:solidFill>
              <a:latin typeface="Proxima Nova Rg" panose="02000506030000020004" pitchFamily="2" charset="0"/>
            </a:endParaRPr>
          </a:p>
        </p:txBody>
      </p:sp>
      <p:sp>
        <p:nvSpPr>
          <p:cNvPr id="7" name="Прямоугольник 6"/>
          <p:cNvSpPr/>
          <p:nvPr/>
        </p:nvSpPr>
        <p:spPr>
          <a:xfrm>
            <a:off x="929871" y="1837581"/>
            <a:ext cx="16916169" cy="7798610"/>
          </a:xfrm>
          <a:prstGeom prst="rect">
            <a:avLst/>
          </a:prstGeom>
        </p:spPr>
        <p:txBody>
          <a:bodyPr wrap="square">
            <a:spAutoFit/>
          </a:bodyPr>
          <a:lstStyle/>
          <a:p>
            <a:r>
              <a:rPr lang="ru-RU" dirty="0" smtClean="0"/>
              <a:t> </a:t>
            </a:r>
          </a:p>
          <a:p>
            <a:pPr marL="514350" indent="-514350">
              <a:buFont typeface="+mj-lt"/>
              <a:buAutoNum type="arabicParenR"/>
            </a:pPr>
            <a:r>
              <a:rPr lang="ru-RU" sz="2800" dirty="0" smtClean="0"/>
              <a:t>система повышения квалификации; </a:t>
            </a:r>
          </a:p>
          <a:p>
            <a:pPr marL="514350" indent="-514350">
              <a:buFont typeface="+mj-lt"/>
              <a:buAutoNum type="arabicParenR"/>
            </a:pPr>
            <a:endParaRPr lang="ru-RU" sz="2800" dirty="0" smtClean="0"/>
          </a:p>
          <a:p>
            <a:pPr marL="514350" indent="-514350">
              <a:buFont typeface="+mj-lt"/>
              <a:buAutoNum type="arabicParenR"/>
            </a:pPr>
            <a:r>
              <a:rPr lang="ru-RU" sz="2800" dirty="0" smtClean="0"/>
              <a:t>аттестация педагогических работников на соответствие занимаемой должности и квалификационную категорию (первая, высшая); </a:t>
            </a:r>
          </a:p>
          <a:p>
            <a:pPr marL="514350" indent="-514350">
              <a:buFont typeface="+mj-lt"/>
              <a:buAutoNum type="arabicParenR"/>
            </a:pPr>
            <a:endParaRPr lang="ru-RU" sz="2800" dirty="0" smtClean="0"/>
          </a:p>
          <a:p>
            <a:pPr marL="514350" indent="-514350">
              <a:buFont typeface="+mj-lt"/>
              <a:buAutoNum type="arabicParenR"/>
            </a:pPr>
            <a:r>
              <a:rPr lang="ru-RU" sz="2800" dirty="0" smtClean="0"/>
              <a:t>самообразование педагогов; </a:t>
            </a:r>
          </a:p>
          <a:p>
            <a:pPr marL="514350" indent="-514350">
              <a:buFont typeface="+mj-lt"/>
              <a:buAutoNum type="arabicParenR"/>
            </a:pPr>
            <a:endParaRPr lang="ru-RU" sz="2800" dirty="0" smtClean="0"/>
          </a:p>
          <a:p>
            <a:pPr marL="514350" indent="-514350">
              <a:buFont typeface="+mj-lt"/>
              <a:buAutoNum type="arabicParenR"/>
            </a:pPr>
            <a:r>
              <a:rPr lang="ru-RU" sz="2800" dirty="0" smtClean="0"/>
              <a:t>активное участие в работе методических объединений, педсоветов, семинаров, конференций, мастер-классов и т.д.; </a:t>
            </a:r>
          </a:p>
          <a:p>
            <a:pPr marL="514350" indent="-514350">
              <a:buFont typeface="+mj-lt"/>
              <a:buAutoNum type="arabicParenR"/>
            </a:pPr>
            <a:endParaRPr lang="ru-RU" sz="2800" dirty="0" smtClean="0"/>
          </a:p>
          <a:p>
            <a:pPr marL="514350" indent="-514350">
              <a:buFont typeface="+mj-lt"/>
              <a:buAutoNum type="arabicParenR"/>
            </a:pPr>
            <a:r>
              <a:rPr lang="ru-RU" sz="2800" dirty="0" smtClean="0"/>
              <a:t>владение современными образовательными технологиями, методическими приемами, педагогическими средствами и их постоянное совершенствование; </a:t>
            </a:r>
          </a:p>
          <a:p>
            <a:pPr marL="514350" indent="-514350">
              <a:buFont typeface="+mj-lt"/>
              <a:buAutoNum type="arabicParenR"/>
            </a:pPr>
            <a:endParaRPr lang="ru-RU" sz="2800" dirty="0" smtClean="0"/>
          </a:p>
          <a:p>
            <a:pPr marL="514350" indent="-514350">
              <a:buFont typeface="+mj-lt"/>
              <a:buAutoNum type="arabicParenR"/>
            </a:pPr>
            <a:r>
              <a:rPr lang="ru-RU" sz="2800" dirty="0" smtClean="0"/>
              <a:t>овладение информационно-коммуникационными технологиями; </a:t>
            </a:r>
          </a:p>
          <a:p>
            <a:pPr marL="514350" indent="-514350">
              <a:buFont typeface="+mj-lt"/>
              <a:buAutoNum type="arabicParenR"/>
            </a:pPr>
            <a:endParaRPr lang="ru-RU" sz="2800" dirty="0" smtClean="0"/>
          </a:p>
          <a:p>
            <a:pPr marL="514350" indent="-514350">
              <a:buFont typeface="+mj-lt"/>
              <a:buAutoNum type="arabicParenR"/>
            </a:pPr>
            <a:r>
              <a:rPr lang="ru-RU" sz="2800" dirty="0" smtClean="0"/>
              <a:t>участие в различных конкурсах профессионального мастерства, исследовательских работах, экспертных комиссиях…..</a:t>
            </a:r>
            <a:endParaRPr lang="ru-RU" sz="2800" dirty="0"/>
          </a:p>
        </p:txBody>
      </p:sp>
      <p:sp>
        <p:nvSpPr>
          <p:cNvPr id="2" name="Прямоугольник 1"/>
          <p:cNvSpPr/>
          <p:nvPr/>
        </p:nvSpPr>
        <p:spPr>
          <a:xfrm>
            <a:off x="2589349" y="1314361"/>
            <a:ext cx="14857186" cy="523220"/>
          </a:xfrm>
          <a:prstGeom prst="rect">
            <a:avLst/>
          </a:prstGeom>
        </p:spPr>
        <p:txBody>
          <a:bodyPr wrap="square">
            <a:spAutoFit/>
          </a:bodyPr>
          <a:lstStyle/>
          <a:p>
            <a:r>
              <a:rPr lang="ru-RU" sz="2800" b="1" dirty="0" smtClean="0"/>
              <a:t>ОСНОВНЫЕ ПУТИ РАЗВИТИЯ ЕГО ПРОФЕССИОНАЛЬНОЙ КОМПЕТЕНТНОСТИ</a:t>
            </a:r>
            <a:endParaRPr lang="ru-RU" sz="2800" b="1" dirty="0"/>
          </a:p>
        </p:txBody>
      </p:sp>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1249926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12</a:t>
            </a:fld>
            <a:endParaRPr b="1" dirty="0">
              <a:solidFill>
                <a:schemeClr val="bg1"/>
              </a:solidFill>
              <a:latin typeface="Proxima Nova Rg" panose="02000506030000020004" pitchFamily="2" charset="0"/>
            </a:endParaRPr>
          </a:p>
        </p:txBody>
      </p:sp>
      <p:sp>
        <p:nvSpPr>
          <p:cNvPr id="9" name="Прямоугольник 8"/>
          <p:cNvSpPr/>
          <p:nvPr/>
        </p:nvSpPr>
        <p:spPr>
          <a:xfrm>
            <a:off x="2206172" y="1253910"/>
            <a:ext cx="15748000" cy="523220"/>
          </a:xfrm>
          <a:prstGeom prst="rect">
            <a:avLst/>
          </a:prstGeom>
        </p:spPr>
        <p:txBody>
          <a:bodyPr wrap="square">
            <a:spAutoFit/>
          </a:bodyPr>
          <a:lstStyle/>
          <a:p>
            <a:pPr algn="ctr"/>
            <a:r>
              <a:rPr lang="ru-RU" sz="2800" b="1" dirty="0" smtClean="0">
                <a:latin typeface="Arial" panose="020B0604020202020204" pitchFamily="34" charset="0"/>
                <a:cs typeface="Arial" panose="020B0604020202020204" pitchFamily="34" charset="0"/>
              </a:rPr>
              <a:t>УПРАВЛЕНИЕ ПРОФЕССИОНАЛЬНЫМ РАЗВИТИЕМ  ПЕДАГОГОВ</a:t>
            </a:r>
            <a:endParaRPr lang="ru-RU" sz="2800" b="1" dirty="0"/>
          </a:p>
        </p:txBody>
      </p:sp>
      <p:sp>
        <p:nvSpPr>
          <p:cNvPr id="11" name="Прямоугольник 10"/>
          <p:cNvSpPr/>
          <p:nvPr/>
        </p:nvSpPr>
        <p:spPr>
          <a:xfrm>
            <a:off x="736839" y="6476407"/>
            <a:ext cx="17217333" cy="2677656"/>
          </a:xfrm>
          <a:prstGeom prst="rect">
            <a:avLst/>
          </a:prstGeom>
        </p:spPr>
        <p:txBody>
          <a:bodyPr wrap="square">
            <a:spAutoFit/>
          </a:bodyPr>
          <a:lstStyle/>
          <a:p>
            <a:pPr algn="just" fontAlgn="base"/>
            <a:r>
              <a:rPr lang="ru-RU" sz="2800" b="1" dirty="0">
                <a:solidFill>
                  <a:srgbClr val="000000"/>
                </a:solidFill>
                <a:latin typeface="Arial" panose="020B0604020202020204" pitchFamily="34" charset="0"/>
                <a:cs typeface="Arial" panose="020B0604020202020204" pitchFamily="34" charset="0"/>
              </a:rPr>
              <a:t>Методический аспект:</a:t>
            </a:r>
            <a:endParaRPr lang="ru-RU" sz="2800" b="0" i="0" dirty="0" smtClean="0">
              <a:solidFill>
                <a:srgbClr val="000000"/>
              </a:solidFill>
              <a:effectLst/>
              <a:latin typeface="Arial" panose="020B0604020202020204" pitchFamily="34" charset="0"/>
              <a:cs typeface="Arial" panose="020B0604020202020204" pitchFamily="34" charset="0"/>
            </a:endParaRPr>
          </a:p>
          <a:p>
            <a:pPr marL="342900" indent="-342900" algn="just" fontAlgn="base">
              <a:buFont typeface="Arial" panose="020B0604020202020204" pitchFamily="34" charset="0"/>
              <a:buChar char="•"/>
            </a:pPr>
            <a:r>
              <a:rPr lang="ru-RU" sz="2800" dirty="0">
                <a:solidFill>
                  <a:srgbClr val="000000"/>
                </a:solidFill>
                <a:latin typeface="Arial" panose="020B0604020202020204" pitchFamily="34" charset="0"/>
                <a:cs typeface="Arial" panose="020B0604020202020204" pitchFamily="34" charset="0"/>
              </a:rPr>
              <a:t>используемые педагогом методические приемы, формы организации учебной деятельности;</a:t>
            </a:r>
            <a:endParaRPr lang="ru-RU" sz="2800" b="0" i="0" dirty="0" smtClean="0">
              <a:solidFill>
                <a:srgbClr val="000000"/>
              </a:solidFill>
              <a:effectLst/>
              <a:latin typeface="Arial" panose="020B0604020202020204" pitchFamily="34" charset="0"/>
              <a:cs typeface="Arial" panose="020B0604020202020204" pitchFamily="34" charset="0"/>
            </a:endParaRPr>
          </a:p>
          <a:p>
            <a:pPr marL="342900" indent="-342900" algn="just" fontAlgn="base">
              <a:buFont typeface="Arial" panose="020B0604020202020204" pitchFamily="34" charset="0"/>
              <a:buChar char="•"/>
            </a:pPr>
            <a:r>
              <a:rPr lang="ru-RU" sz="2800" dirty="0">
                <a:solidFill>
                  <a:srgbClr val="000000"/>
                </a:solidFill>
                <a:latin typeface="Arial" panose="020B0604020202020204" pitchFamily="34" charset="0"/>
                <a:cs typeface="Arial" panose="020B0604020202020204" pitchFamily="34" charset="0"/>
              </a:rPr>
              <a:t>применение на занятиях различных средств обучения, в том числе и </a:t>
            </a:r>
            <a:r>
              <a:rPr lang="ru-RU" sz="2800" dirty="0" smtClean="0">
                <a:solidFill>
                  <a:srgbClr val="000000"/>
                </a:solidFill>
                <a:latin typeface="Arial" panose="020B0604020202020204" pitchFamily="34" charset="0"/>
                <a:cs typeface="Arial" panose="020B0604020202020204" pitchFamily="34" charset="0"/>
              </a:rPr>
              <a:t>технических;</a:t>
            </a:r>
            <a:endParaRPr lang="ru-RU" sz="2800" b="0" i="0" dirty="0" smtClean="0">
              <a:solidFill>
                <a:srgbClr val="000000"/>
              </a:solidFill>
              <a:effectLst/>
              <a:latin typeface="Arial" panose="020B0604020202020204" pitchFamily="34" charset="0"/>
              <a:cs typeface="Arial" panose="020B0604020202020204" pitchFamily="34" charset="0"/>
            </a:endParaRPr>
          </a:p>
          <a:p>
            <a:pPr marL="342900" indent="-342900" algn="just" fontAlgn="base">
              <a:spcAft>
                <a:spcPts val="0"/>
              </a:spcAft>
              <a:buFont typeface="Arial" panose="020B0604020202020204" pitchFamily="34" charset="0"/>
              <a:buChar char="•"/>
            </a:pPr>
            <a:r>
              <a:rPr lang="ru-RU" sz="2800" dirty="0">
                <a:latin typeface="Arial" panose="020B0604020202020204" pitchFamily="34" charset="0"/>
                <a:cs typeface="Arial" panose="020B0604020202020204" pitchFamily="34" charset="0"/>
              </a:rPr>
              <a:t>у</a:t>
            </a:r>
            <a:r>
              <a:rPr lang="ru-RU" sz="2800" dirty="0" smtClean="0">
                <a:solidFill>
                  <a:srgbClr val="000000"/>
                </a:solidFill>
                <a:latin typeface="Arial" panose="020B0604020202020204" pitchFamily="34" charset="0"/>
                <a:cs typeface="Arial" panose="020B0604020202020204" pitchFamily="34" charset="0"/>
              </a:rPr>
              <a:t>мение</a:t>
            </a:r>
            <a:r>
              <a:rPr lang="ru-RU" sz="2800" dirty="0">
                <a:solidFill>
                  <a:srgbClr val="000000"/>
                </a:solidFill>
                <a:latin typeface="Arial" panose="020B0604020202020204" pitchFamily="34" charset="0"/>
                <a:cs typeface="Arial" panose="020B0604020202020204" pitchFamily="34" charset="0"/>
              </a:rPr>
              <a:t> педагога </a:t>
            </a:r>
            <a:r>
              <a:rPr lang="ru-RU" sz="2800" dirty="0" smtClean="0">
                <a:solidFill>
                  <a:srgbClr val="000000"/>
                </a:solidFill>
                <a:latin typeface="Arial" panose="020B0604020202020204" pitchFamily="34" charset="0"/>
                <a:cs typeface="Arial" panose="020B0604020202020204" pitchFamily="34" charset="0"/>
              </a:rPr>
              <a:t>подобрать приемы</a:t>
            </a:r>
            <a:r>
              <a:rPr lang="ru-RU" sz="2800" dirty="0">
                <a:solidFill>
                  <a:srgbClr val="000000"/>
                </a:solidFill>
                <a:latin typeface="Arial" panose="020B0604020202020204" pitchFamily="34" charset="0"/>
                <a:cs typeface="Arial" panose="020B0604020202020204" pitchFamily="34" charset="0"/>
              </a:rPr>
              <a:t>, формы </a:t>
            </a:r>
            <a:r>
              <a:rPr lang="ru-RU" sz="2800" b="0" i="0" dirty="0" smtClean="0">
                <a:solidFill>
                  <a:srgbClr val="000000"/>
                </a:solidFill>
                <a:effectLst/>
                <a:latin typeface="Arial" panose="020B0604020202020204" pitchFamily="34" charset="0"/>
                <a:cs typeface="Arial" panose="020B0604020202020204" pitchFamily="34" charset="0"/>
              </a:rPr>
              <a:t>работы</a:t>
            </a:r>
            <a:r>
              <a:rPr lang="ru-RU" sz="2800" dirty="0">
                <a:solidFill>
                  <a:srgbClr val="000000"/>
                </a:solidFill>
                <a:latin typeface="Arial" panose="020B0604020202020204" pitchFamily="34" charset="0"/>
                <a:cs typeface="Arial" panose="020B0604020202020204" pitchFamily="34" charset="0"/>
              </a:rPr>
              <a:t>, средства соответствующие задаче занятия, возрасту детей, обеспечит успех и положительное отношение учащихся к процессу учебной деятельности.</a:t>
            </a:r>
            <a:endParaRPr lang="ru-RU" sz="2800" b="0" i="0" dirty="0">
              <a:solidFill>
                <a:srgbClr val="000000"/>
              </a:solidFill>
              <a:effectLst/>
              <a:latin typeface="Arial" panose="020B0604020202020204" pitchFamily="34" charset="0"/>
              <a:cs typeface="Arial" panose="020B0604020202020204" pitchFamily="34" charset="0"/>
            </a:endParaRPr>
          </a:p>
        </p:txBody>
      </p:sp>
      <p:sp>
        <p:nvSpPr>
          <p:cNvPr id="13" name="Прямоугольник 12"/>
          <p:cNvSpPr/>
          <p:nvPr/>
        </p:nvSpPr>
        <p:spPr>
          <a:xfrm>
            <a:off x="7721599" y="2156630"/>
            <a:ext cx="10245273" cy="3970318"/>
          </a:xfrm>
          <a:prstGeom prst="rect">
            <a:avLst/>
          </a:prstGeom>
        </p:spPr>
        <p:txBody>
          <a:bodyPr wrap="square">
            <a:spAutoFit/>
          </a:bodyPr>
          <a:lstStyle/>
          <a:p>
            <a:pPr algn="just"/>
            <a:r>
              <a:rPr lang="ru-RU" sz="2800" b="1" dirty="0" smtClean="0"/>
              <a:t>Организационное развитие </a:t>
            </a:r>
            <a:r>
              <a:rPr lang="ru-RU" sz="2800" dirty="0" smtClean="0"/>
              <a:t>– </a:t>
            </a:r>
          </a:p>
          <a:p>
            <a:pPr algn="just"/>
            <a:r>
              <a:rPr lang="ru-RU" sz="2800" dirty="0" smtClean="0"/>
              <a:t>это комплекс мероприятий, направленных на осуществление крупных изменений в организации. Организационное развитие можно охарактеризовать следующим образом: это планируемый и долгосрочный процесс; это процесс, ориентируемый на проблемы; это целостная технология, включающая в себя все элементы и связи организационной системы управления; это процесс управления, ориентированный на результат</a:t>
            </a:r>
            <a:r>
              <a:rPr lang="ru-RU" dirty="0" smtClean="0"/>
              <a:t>.</a:t>
            </a:r>
          </a:p>
        </p:txBody>
      </p:sp>
      <p:sp>
        <p:nvSpPr>
          <p:cNvPr id="14" name="Прямоугольник 13"/>
          <p:cNvSpPr/>
          <p:nvPr/>
        </p:nvSpPr>
        <p:spPr>
          <a:xfrm>
            <a:off x="749539" y="2132968"/>
            <a:ext cx="6391489" cy="3108543"/>
          </a:xfrm>
          <a:prstGeom prst="rect">
            <a:avLst/>
          </a:prstGeom>
        </p:spPr>
        <p:txBody>
          <a:bodyPr wrap="square">
            <a:spAutoFit/>
          </a:bodyPr>
          <a:lstStyle/>
          <a:p>
            <a:r>
              <a:rPr lang="ru-RU" sz="2800" b="1" dirty="0" smtClean="0">
                <a:latin typeface="Arial" panose="020B0604020202020204" pitchFamily="34" charset="0"/>
                <a:cs typeface="Arial" panose="020B0604020202020204" pitchFamily="34" charset="0"/>
              </a:rPr>
              <a:t>Профессиональные дефициты </a:t>
            </a:r>
            <a:r>
              <a:rPr lang="ru-RU" sz="2800" dirty="0" smtClean="0">
                <a:latin typeface="Arial" panose="020B0604020202020204" pitchFamily="34" charset="0"/>
                <a:cs typeface="Arial" panose="020B0604020202020204" pitchFamily="34" charset="0"/>
              </a:rPr>
              <a:t>– </a:t>
            </a:r>
          </a:p>
          <a:p>
            <a:r>
              <a:rPr lang="ru-RU" sz="2800" dirty="0" smtClean="0"/>
              <a:t>это </a:t>
            </a:r>
            <a:r>
              <a:rPr lang="ru-RU" sz="2800" dirty="0"/>
              <a:t>осознанные или неосознанные недостатки (ограничения) в профессиональной компетентности</a:t>
            </a:r>
            <a:r>
              <a:rPr lang="ru-RU" sz="2800" dirty="0" smtClean="0"/>
              <a:t>,</a:t>
            </a:r>
          </a:p>
          <a:p>
            <a:r>
              <a:rPr lang="ru-RU" sz="2800" dirty="0" smtClean="0"/>
              <a:t> </a:t>
            </a:r>
            <a:r>
              <a:rPr lang="ru-RU" sz="2800" dirty="0"/>
              <a:t>которые препятствуют реализации профессиональных действий</a:t>
            </a:r>
          </a:p>
        </p:txBody>
      </p:sp>
      <p:pic>
        <p:nvPicPr>
          <p:cNvPr id="15" name="Рисунок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2671304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13</a:t>
            </a:fld>
            <a:endParaRPr b="1" dirty="0">
              <a:solidFill>
                <a:schemeClr val="bg1"/>
              </a:solidFill>
              <a:latin typeface="Proxima Nova Rg" panose="02000506030000020004" pitchFamily="2" charset="0"/>
            </a:endParaRPr>
          </a:p>
        </p:txBody>
      </p:sp>
      <p:sp>
        <p:nvSpPr>
          <p:cNvPr id="2" name="Прямоугольник 1"/>
          <p:cNvSpPr/>
          <p:nvPr/>
        </p:nvSpPr>
        <p:spPr>
          <a:xfrm>
            <a:off x="686031" y="1222966"/>
            <a:ext cx="17738499" cy="523220"/>
          </a:xfrm>
          <a:prstGeom prst="rect">
            <a:avLst/>
          </a:prstGeom>
        </p:spPr>
        <p:txBody>
          <a:bodyPr wrap="square">
            <a:spAutoFit/>
          </a:bodyPr>
          <a:lstStyle/>
          <a:p>
            <a:pPr algn="ctr"/>
            <a:r>
              <a:rPr lang="ru-RU" sz="2800" b="1" dirty="0" smtClean="0">
                <a:latin typeface="Times New Roman" panose="02020603050405020304" pitchFamily="18" charset="0"/>
                <a:ea typeface="Times New Roman" panose="02020603050405020304" pitchFamily="18" charset="0"/>
              </a:rPr>
              <a:t>ОСНОВНЫЕ ПОДХОДЫ К УПРАВЛЕНИЮ ПРОФЕССИОНАЛЬНЫМ РАЗВИТИЕМ ПЕДАГОГА</a:t>
            </a:r>
            <a:endParaRPr lang="ru-RU" sz="2800" b="1" dirty="0"/>
          </a:p>
        </p:txBody>
      </p:sp>
      <p:graphicFrame>
        <p:nvGraphicFramePr>
          <p:cNvPr id="3" name="Схема 2"/>
          <p:cNvGraphicFramePr/>
          <p:nvPr>
            <p:extLst>
              <p:ext uri="{D42A27DB-BD31-4B8C-83A1-F6EECF244321}">
                <p14:modId xmlns:p14="http://schemas.microsoft.com/office/powerpoint/2010/main" val="1584097819"/>
              </p:ext>
            </p:extLst>
          </p:nvPr>
        </p:nvGraphicFramePr>
        <p:xfrm>
          <a:off x="4953231" y="1867605"/>
          <a:ext cx="12648142" cy="84320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Прямоугольник 3"/>
          <p:cNvSpPr/>
          <p:nvPr/>
        </p:nvSpPr>
        <p:spPr>
          <a:xfrm>
            <a:off x="838662" y="3991618"/>
            <a:ext cx="4495338" cy="3539430"/>
          </a:xfrm>
          <a:prstGeom prst="rect">
            <a:avLst/>
          </a:prstGeom>
        </p:spPr>
        <p:txBody>
          <a:bodyPr wrap="square">
            <a:spAutoFit/>
          </a:bodyPr>
          <a:lstStyle/>
          <a:p>
            <a:r>
              <a:rPr lang="ru-RU" sz="2800" dirty="0" smtClean="0">
                <a:latin typeface="Times New Roman" panose="02020603050405020304" pitchFamily="18" charset="0"/>
                <a:ea typeface="Times New Roman" panose="02020603050405020304" pitchFamily="18" charset="0"/>
              </a:rPr>
              <a:t>уровень </a:t>
            </a:r>
            <a:r>
              <a:rPr lang="ru-RU" sz="2800" dirty="0">
                <a:latin typeface="Times New Roman" panose="02020603050405020304" pitchFamily="18" charset="0"/>
                <a:ea typeface="Times New Roman" panose="02020603050405020304" pitchFamily="18" charset="0"/>
              </a:rPr>
              <a:t>готовности педагога к профессиональной деятельности </a:t>
            </a:r>
            <a:endParaRPr lang="ru-RU" sz="2800" dirty="0" smtClean="0">
              <a:latin typeface="Times New Roman" panose="02020603050405020304" pitchFamily="18" charset="0"/>
              <a:ea typeface="Times New Roman" panose="02020603050405020304" pitchFamily="18" charset="0"/>
            </a:endParaRPr>
          </a:p>
          <a:p>
            <a:r>
              <a:rPr lang="ru-RU" sz="2800" dirty="0">
                <a:solidFill>
                  <a:srgbClr val="C00000"/>
                </a:solidFill>
                <a:latin typeface="Times New Roman" panose="02020603050405020304" pitchFamily="18" charset="0"/>
                <a:ea typeface="Times New Roman" panose="02020603050405020304" pitchFamily="18" charset="0"/>
              </a:rPr>
              <a:t>ПРОТИВОРЕЧИЕ</a:t>
            </a:r>
            <a:endParaRPr lang="ru-RU" sz="2800" dirty="0" smtClean="0">
              <a:latin typeface="Times New Roman" panose="02020603050405020304" pitchFamily="18" charset="0"/>
              <a:ea typeface="Times New Roman" panose="02020603050405020304" pitchFamily="18" charset="0"/>
            </a:endParaRPr>
          </a:p>
          <a:p>
            <a:r>
              <a:rPr lang="ru-RU" sz="2800" dirty="0" smtClean="0">
                <a:latin typeface="Times New Roman" panose="02020603050405020304" pitchFamily="18" charset="0"/>
                <a:ea typeface="Times New Roman" panose="02020603050405020304" pitchFamily="18" charset="0"/>
              </a:rPr>
              <a:t>требования </a:t>
            </a:r>
            <a:r>
              <a:rPr lang="ru-RU" sz="2800" dirty="0">
                <a:latin typeface="Times New Roman" panose="02020603050405020304" pitchFamily="18" charset="0"/>
                <a:ea typeface="Times New Roman" panose="02020603050405020304" pitchFamily="18" charset="0"/>
              </a:rPr>
              <a:t>к профессиональной деятельности не совпадает</a:t>
            </a:r>
            <a:endParaRPr lang="ru-RU" dirty="0"/>
          </a:p>
        </p:txBody>
      </p:sp>
      <p:pic>
        <p:nvPicPr>
          <p:cNvPr id="11" name="Рисунок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3526940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14</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533400" y="1266410"/>
            <a:ext cx="16718280"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ДЕФИЦИТЫ ПРОФЕССИОНАЛЬНЫХ (ПЕДАГОГИЧЕСКИХ) КОМПЕТЕНЦИЙ</a:t>
            </a:r>
            <a:endParaRPr lang="ru-RU" sz="2800" b="1" dirty="0"/>
          </a:p>
        </p:txBody>
      </p:sp>
      <p:graphicFrame>
        <p:nvGraphicFramePr>
          <p:cNvPr id="7" name="Схема 6"/>
          <p:cNvGraphicFramePr/>
          <p:nvPr>
            <p:extLst>
              <p:ext uri="{D42A27DB-BD31-4B8C-83A1-F6EECF244321}">
                <p14:modId xmlns:p14="http://schemas.microsoft.com/office/powerpoint/2010/main" val="1169438284"/>
              </p:ext>
            </p:extLst>
          </p:nvPr>
        </p:nvGraphicFramePr>
        <p:xfrm>
          <a:off x="929871" y="-204277"/>
          <a:ext cx="17434329" cy="87020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Прямоугольник 8"/>
          <p:cNvSpPr/>
          <p:nvPr/>
        </p:nvSpPr>
        <p:spPr>
          <a:xfrm>
            <a:off x="4648200" y="6328252"/>
            <a:ext cx="7040880" cy="3539430"/>
          </a:xfrm>
          <a:prstGeom prst="rect">
            <a:avLst/>
          </a:prstGeom>
        </p:spPr>
        <p:txBody>
          <a:bodyPr wrap="square">
            <a:spAutoFit/>
          </a:bodyPr>
          <a:lstStyle/>
          <a:p>
            <a:r>
              <a:rPr lang="ru-RU" sz="2800" dirty="0" smtClean="0">
                <a:solidFill>
                  <a:srgbClr val="FF0000"/>
                </a:solidFill>
              </a:rPr>
              <a:t>Дидактико-методическая  компетентность </a:t>
            </a:r>
            <a:r>
              <a:rPr lang="ru-RU" sz="2800" dirty="0" smtClean="0"/>
              <a:t>- создание </a:t>
            </a:r>
            <a:r>
              <a:rPr lang="ru-RU" sz="2800" dirty="0"/>
              <a:t>в учебной деятельности педагогических работников </a:t>
            </a:r>
            <a:r>
              <a:rPr lang="ru-RU" sz="2800" b="1" dirty="0"/>
              <a:t>условий</a:t>
            </a:r>
            <a:r>
              <a:rPr lang="ru-RU" sz="2800" dirty="0"/>
              <a:t>, способствующих процессу </a:t>
            </a:r>
            <a:r>
              <a:rPr lang="ru-RU" sz="2800" b="1" dirty="0"/>
              <a:t>самосовершенствования и самореализации обучающихся</a:t>
            </a:r>
            <a:r>
              <a:rPr lang="ru-RU" sz="2800" dirty="0"/>
              <a:t>, образующих динамично развивающуюся </a:t>
            </a:r>
            <a:r>
              <a:rPr lang="ru-RU" sz="2800" dirty="0" smtClean="0"/>
              <a:t>систему (М</a:t>
            </a:r>
            <a:r>
              <a:rPr lang="ru-RU" sz="2800" dirty="0"/>
              <a:t>. П. </a:t>
            </a:r>
            <a:r>
              <a:rPr lang="ru-RU" sz="2800" dirty="0" err="1" smtClean="0"/>
              <a:t>Тырина</a:t>
            </a:r>
            <a:r>
              <a:rPr lang="ru-RU" sz="2800" dirty="0" smtClean="0"/>
              <a:t>) </a:t>
            </a:r>
            <a:endParaRPr lang="ru-RU" sz="2800" dirty="0"/>
          </a:p>
        </p:txBody>
      </p:sp>
      <p:pic>
        <p:nvPicPr>
          <p:cNvPr id="12" name="Рисунок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1668985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15</a:t>
            </a:fld>
            <a:endParaRPr b="1" dirty="0">
              <a:solidFill>
                <a:schemeClr val="bg1"/>
              </a:solidFill>
              <a:latin typeface="Proxima Nova Rg" panose="02000506030000020004" pitchFamily="2" charset="0"/>
            </a:endParaRPr>
          </a:p>
        </p:txBody>
      </p:sp>
      <p:sp>
        <p:nvSpPr>
          <p:cNvPr id="6" name="Заголовок 1"/>
          <p:cNvSpPr txBox="1">
            <a:spLocks/>
          </p:cNvSpPr>
          <p:nvPr/>
        </p:nvSpPr>
        <p:spPr>
          <a:xfrm>
            <a:off x="2199537" y="1144752"/>
            <a:ext cx="14591679" cy="1139825"/>
          </a:xfrm>
          <a:prstGeom prst="rect">
            <a:avLst/>
          </a:prstGeom>
        </p:spPr>
        <p:txBody>
          <a:bodyPr>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altLang="ru-RU" sz="2800" b="1" dirty="0" smtClean="0">
                <a:solidFill>
                  <a:schemeClr val="tx1"/>
                </a:solidFill>
              </a:rPr>
              <a:t>МЕТОДЫ ВЫЯВЛЕНИЯ ДЕФИЦИТОВ ДЛЯ РЕШЕНИЯ ПРОИЗВОДСТВЕННЫХ ЗАДАЧ</a:t>
            </a:r>
          </a:p>
        </p:txBody>
      </p:sp>
      <p:sp>
        <p:nvSpPr>
          <p:cNvPr id="7" name="Содержимое 2"/>
          <p:cNvSpPr txBox="1">
            <a:spLocks/>
          </p:cNvSpPr>
          <p:nvPr/>
        </p:nvSpPr>
        <p:spPr>
          <a:xfrm>
            <a:off x="10719196" y="5326420"/>
            <a:ext cx="3408271" cy="102163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buClr>
                <a:srgbClr val="092460"/>
              </a:buClr>
            </a:pPr>
            <a:endParaRPr lang="ru-RU" altLang="ru-RU" sz="2800" dirty="0" smtClean="0"/>
          </a:p>
          <a:p>
            <a:pPr>
              <a:buClr>
                <a:srgbClr val="092460"/>
              </a:buClr>
            </a:pPr>
            <a:r>
              <a:rPr lang="ru-RU" altLang="ru-RU" sz="2800" dirty="0" smtClean="0"/>
              <a:t>Метод фокус-групп </a:t>
            </a:r>
          </a:p>
        </p:txBody>
      </p:sp>
      <p:sp>
        <p:nvSpPr>
          <p:cNvPr id="3" name="Прямоугольник 2"/>
          <p:cNvSpPr/>
          <p:nvPr/>
        </p:nvSpPr>
        <p:spPr>
          <a:xfrm>
            <a:off x="608147" y="6160790"/>
            <a:ext cx="5040508" cy="1200329"/>
          </a:xfrm>
          <a:prstGeom prst="rect">
            <a:avLst/>
          </a:prstGeom>
        </p:spPr>
        <p:txBody>
          <a:bodyPr wrap="square">
            <a:spAutoFit/>
          </a:bodyPr>
          <a:lstStyle/>
          <a:p>
            <a:pPr>
              <a:buClr>
                <a:srgbClr val="092460"/>
              </a:buClr>
            </a:pPr>
            <a:r>
              <a:rPr lang="ru-RU" altLang="ru-RU" sz="2400" dirty="0"/>
              <a:t>Метод конкретных ситуаций, применяемый к анализу детских результатов</a:t>
            </a:r>
          </a:p>
        </p:txBody>
      </p:sp>
      <p:sp>
        <p:nvSpPr>
          <p:cNvPr id="4" name="Прямоугольник 3"/>
          <p:cNvSpPr/>
          <p:nvPr/>
        </p:nvSpPr>
        <p:spPr>
          <a:xfrm>
            <a:off x="854013" y="2284577"/>
            <a:ext cx="3911648" cy="461665"/>
          </a:xfrm>
          <a:prstGeom prst="rect">
            <a:avLst/>
          </a:prstGeom>
        </p:spPr>
        <p:txBody>
          <a:bodyPr wrap="none">
            <a:spAutoFit/>
          </a:bodyPr>
          <a:lstStyle/>
          <a:p>
            <a:pPr>
              <a:buClr>
                <a:srgbClr val="092460"/>
              </a:buClr>
            </a:pPr>
            <a:r>
              <a:rPr lang="ru-RU" altLang="ru-RU" sz="2400" dirty="0"/>
              <a:t>Метод экспертных оценок</a:t>
            </a:r>
          </a:p>
        </p:txBody>
      </p:sp>
      <p:sp>
        <p:nvSpPr>
          <p:cNvPr id="9" name="Прямоугольник 8"/>
          <p:cNvSpPr/>
          <p:nvPr/>
        </p:nvSpPr>
        <p:spPr>
          <a:xfrm>
            <a:off x="13320862" y="2146077"/>
            <a:ext cx="4163695" cy="1200329"/>
          </a:xfrm>
          <a:prstGeom prst="rect">
            <a:avLst/>
          </a:prstGeom>
        </p:spPr>
        <p:txBody>
          <a:bodyPr wrap="square">
            <a:spAutoFit/>
          </a:bodyPr>
          <a:lstStyle/>
          <a:p>
            <a:pPr>
              <a:buClr>
                <a:srgbClr val="092460"/>
              </a:buClr>
            </a:pPr>
            <a:r>
              <a:rPr lang="ru-RU" altLang="ru-RU" sz="2400" dirty="0"/>
              <a:t>Метод исследования действием (метод включенного наблюдения)</a:t>
            </a:r>
          </a:p>
        </p:txBody>
      </p:sp>
      <p:sp>
        <p:nvSpPr>
          <p:cNvPr id="10" name="Прямоугольник 9"/>
          <p:cNvSpPr/>
          <p:nvPr/>
        </p:nvSpPr>
        <p:spPr>
          <a:xfrm>
            <a:off x="6603909" y="2270472"/>
            <a:ext cx="4878705" cy="830997"/>
          </a:xfrm>
          <a:prstGeom prst="rect">
            <a:avLst/>
          </a:prstGeom>
        </p:spPr>
        <p:txBody>
          <a:bodyPr wrap="square">
            <a:spAutoFit/>
          </a:bodyPr>
          <a:lstStyle/>
          <a:p>
            <a:pPr algn="just"/>
            <a:r>
              <a:rPr lang="ru-RU" altLang="ru-RU" sz="2400" dirty="0"/>
              <a:t>Рефлексия профессиональной </a:t>
            </a:r>
            <a:endParaRPr lang="ru-RU" altLang="ru-RU" sz="2400" dirty="0" smtClean="0"/>
          </a:p>
          <a:p>
            <a:pPr algn="just"/>
            <a:r>
              <a:rPr lang="ru-RU" altLang="ru-RU" sz="2400" dirty="0" smtClean="0"/>
              <a:t>деятельности</a:t>
            </a:r>
            <a:endParaRPr lang="ru-RU" dirty="0"/>
          </a:p>
        </p:txBody>
      </p:sp>
      <p:pic>
        <p:nvPicPr>
          <p:cNvPr id="5126" name="Picture 6" descr="Picture background"/>
          <p:cNvPicPr>
            <a:picLocks noChangeAspect="1" noChangeArrowheads="1"/>
          </p:cNvPicPr>
          <p:nvPr/>
        </p:nvPicPr>
        <p:blipFill rotWithShape="1">
          <a:blip r:embed="rId4">
            <a:extLst>
              <a:ext uri="{28A0092B-C50C-407E-A947-70E740481C1C}">
                <a14:useLocalDpi xmlns:a14="http://schemas.microsoft.com/office/drawing/2010/main" val="0"/>
              </a:ext>
            </a:extLst>
          </a:blip>
          <a:srcRect l="36249" t="8086" r="8352" b="6747"/>
          <a:stretch/>
        </p:blipFill>
        <p:spPr bwMode="auto">
          <a:xfrm>
            <a:off x="854013" y="7741285"/>
            <a:ext cx="2691048" cy="2321878"/>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p:cNvPicPr>
            <a:picLocks noChangeAspect="1"/>
          </p:cNvPicPr>
          <p:nvPr/>
        </p:nvPicPr>
        <p:blipFill>
          <a:blip r:embed="rId5"/>
          <a:stretch>
            <a:fillRect/>
          </a:stretch>
        </p:blipFill>
        <p:spPr>
          <a:xfrm>
            <a:off x="1551721" y="3103887"/>
            <a:ext cx="2869933" cy="2008953"/>
          </a:xfrm>
          <a:prstGeom prst="rect">
            <a:avLst/>
          </a:prstGeom>
        </p:spPr>
      </p:pic>
      <p:pic>
        <p:nvPicPr>
          <p:cNvPr id="12" name="Рисунок 11"/>
          <p:cNvPicPr>
            <a:picLocks noChangeAspect="1"/>
          </p:cNvPicPr>
          <p:nvPr/>
        </p:nvPicPr>
        <p:blipFill rotWithShape="1">
          <a:blip r:embed="rId6"/>
          <a:srcRect r="21681" b="-271"/>
          <a:stretch/>
        </p:blipFill>
        <p:spPr>
          <a:xfrm>
            <a:off x="14965147" y="3519551"/>
            <a:ext cx="2508977" cy="1806869"/>
          </a:xfrm>
          <a:prstGeom prst="rect">
            <a:avLst/>
          </a:prstGeom>
        </p:spPr>
      </p:pic>
      <p:pic>
        <p:nvPicPr>
          <p:cNvPr id="5130" name="Picture 10" descr="Picture backgroun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6569" y="3695164"/>
            <a:ext cx="2465626" cy="2465626"/>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p:cNvPicPr>
            <a:picLocks noChangeAspect="1"/>
          </p:cNvPicPr>
          <p:nvPr/>
        </p:nvPicPr>
        <p:blipFill>
          <a:blip r:embed="rId8"/>
          <a:stretch>
            <a:fillRect/>
          </a:stretch>
        </p:blipFill>
        <p:spPr>
          <a:xfrm>
            <a:off x="10906243" y="6881859"/>
            <a:ext cx="3034175" cy="2790555"/>
          </a:xfrm>
          <a:prstGeom prst="rect">
            <a:avLst/>
          </a:prstGeom>
        </p:spPr>
      </p:pic>
      <p:pic>
        <p:nvPicPr>
          <p:cNvPr id="20" name="Рисунок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171646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16</a:t>
            </a:fld>
            <a:endParaRPr b="1" dirty="0">
              <a:solidFill>
                <a:schemeClr val="bg1"/>
              </a:solidFill>
              <a:latin typeface="Proxima Nova Rg" panose="02000506030000020004" pitchFamily="2" charset="0"/>
            </a:endParaRPr>
          </a:p>
        </p:txBody>
      </p:sp>
      <p:sp>
        <p:nvSpPr>
          <p:cNvPr id="6" name="Заголовок 1"/>
          <p:cNvSpPr txBox="1">
            <a:spLocks/>
          </p:cNvSpPr>
          <p:nvPr/>
        </p:nvSpPr>
        <p:spPr>
          <a:xfrm>
            <a:off x="4176486" y="1204686"/>
            <a:ext cx="10515600" cy="577850"/>
          </a:xfrm>
          <a:prstGeom prst="rect">
            <a:avLst/>
          </a:prstGeom>
        </p:spPr>
        <p:txBody>
          <a:bodyPr>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altLang="ru-RU" sz="2800" b="1" dirty="0" smtClean="0">
                <a:solidFill>
                  <a:schemeClr val="tx1"/>
                </a:solidFill>
              </a:rPr>
              <a:t>МЕТОД ФОКУС-ГРУППЫ</a:t>
            </a:r>
          </a:p>
        </p:txBody>
      </p:sp>
      <p:sp>
        <p:nvSpPr>
          <p:cNvPr id="7" name="Содержимое 2"/>
          <p:cNvSpPr txBox="1">
            <a:spLocks/>
          </p:cNvSpPr>
          <p:nvPr/>
        </p:nvSpPr>
        <p:spPr>
          <a:xfrm>
            <a:off x="929871" y="2089150"/>
            <a:ext cx="10073409" cy="531177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buFont typeface="Arial" panose="020B0604020202020204" pitchFamily="34" charset="0"/>
              <a:buNone/>
              <a:defRPr/>
            </a:pPr>
            <a:r>
              <a:rPr lang="ru-RU" altLang="ru-RU" sz="2800" dirty="0" smtClean="0">
                <a:solidFill>
                  <a:schemeClr val="tx1"/>
                </a:solidFill>
              </a:rPr>
              <a:t>Этапы применения метода:</a:t>
            </a:r>
          </a:p>
          <a:p>
            <a:pPr marL="514350" indent="-514350">
              <a:buFont typeface="+mj-lt"/>
              <a:buAutoNum type="arabicPeriod"/>
              <a:defRPr/>
            </a:pPr>
            <a:r>
              <a:rPr lang="ru-RU" altLang="ru-RU" sz="2800" dirty="0" smtClean="0">
                <a:solidFill>
                  <a:schemeClr val="tx1"/>
                </a:solidFill>
              </a:rPr>
              <a:t>Подготовительный: уточнение проблемы, состава и численности групп, разработка сценария, подготовка раздаточных материалов, отбор участников на основе некоторых критериев и их приглашение</a:t>
            </a:r>
          </a:p>
          <a:p>
            <a:pPr marL="514350" indent="-514350">
              <a:buFont typeface="+mj-lt"/>
              <a:buAutoNum type="arabicPeriod"/>
              <a:defRPr/>
            </a:pPr>
            <a:r>
              <a:rPr lang="ru-RU" altLang="ru-RU" sz="2800" dirty="0" smtClean="0">
                <a:solidFill>
                  <a:schemeClr val="tx1"/>
                </a:solidFill>
              </a:rPr>
              <a:t>Полевой: собственно проведение фокус-группы</a:t>
            </a:r>
          </a:p>
          <a:p>
            <a:pPr marL="514350" indent="-514350">
              <a:buFont typeface="+mj-lt"/>
              <a:buAutoNum type="arabicPeriod"/>
              <a:defRPr/>
            </a:pPr>
            <a:r>
              <a:rPr lang="ru-RU" altLang="ru-RU" sz="2800" dirty="0" smtClean="0">
                <a:solidFill>
                  <a:schemeClr val="tx1"/>
                </a:solidFill>
              </a:rPr>
              <a:t>Аналитический: обработка и анализа полученных данных, подготовка материалов для дальнейшей работы</a:t>
            </a:r>
          </a:p>
          <a:p>
            <a:pPr>
              <a:buFont typeface="Arial" panose="020B0604020202020204" pitchFamily="34" charset="0"/>
              <a:buNone/>
              <a:defRPr/>
            </a:pPr>
            <a:endParaRPr lang="ru-RU" altLang="ru-RU" dirty="0" smtClean="0"/>
          </a:p>
          <a:p>
            <a:pPr>
              <a:buFont typeface="Arial" panose="020B0604020202020204" pitchFamily="34" charset="0"/>
              <a:buNone/>
              <a:defRPr/>
            </a:pPr>
            <a:endParaRPr lang="ru-RU" altLang="ru-RU" dirty="0" smtClean="0"/>
          </a:p>
        </p:txBody>
      </p:sp>
      <p:sp>
        <p:nvSpPr>
          <p:cNvPr id="2" name="Прямоугольник 1"/>
          <p:cNvSpPr/>
          <p:nvPr/>
        </p:nvSpPr>
        <p:spPr>
          <a:xfrm>
            <a:off x="929871" y="8120750"/>
            <a:ext cx="18042342" cy="1766189"/>
          </a:xfrm>
          <a:prstGeom prst="rect">
            <a:avLst/>
          </a:prstGeom>
        </p:spPr>
        <p:txBody>
          <a:bodyPr wrap="square">
            <a:spAutoFit/>
          </a:bodyPr>
          <a:lstStyle/>
          <a:p>
            <a:pPr>
              <a:buFont typeface="Arial" panose="020B0604020202020204" pitchFamily="34" charset="0"/>
              <a:buNone/>
              <a:defRPr/>
            </a:pPr>
            <a:r>
              <a:rPr lang="ru-RU" altLang="ru-RU" sz="2800" dirty="0">
                <a:solidFill>
                  <a:schemeClr val="tx1"/>
                </a:solidFill>
              </a:rPr>
              <a:t>Необходим модератор для проведения групповой дискуссии! Ориентируется на создание проблемного поля, а не на решение проблем!</a:t>
            </a:r>
          </a:p>
          <a:p>
            <a:pPr>
              <a:buFont typeface="Arial" panose="020B0604020202020204" pitchFamily="34" charset="0"/>
              <a:buNone/>
              <a:defRPr/>
            </a:pPr>
            <a:r>
              <a:rPr lang="ru-RU" altLang="ru-RU" sz="2800" dirty="0">
                <a:solidFill>
                  <a:schemeClr val="tx1"/>
                </a:solidFill>
              </a:rPr>
              <a:t>Далее можно предлагать учителям «примерять» на себя дефициты из выявленного перечня</a:t>
            </a:r>
          </a:p>
          <a:p>
            <a:pPr>
              <a:buFont typeface="Arial" panose="020B0604020202020204" pitchFamily="34" charset="0"/>
              <a:buNone/>
              <a:defRPr/>
            </a:pPr>
            <a:endParaRPr lang="ru-RU" altLang="ru-RU" dirty="0"/>
          </a:p>
        </p:txBody>
      </p:sp>
      <p:grpSp>
        <p:nvGrpSpPr>
          <p:cNvPr id="9" name="Группа 8"/>
          <p:cNvGrpSpPr/>
          <p:nvPr/>
        </p:nvGrpSpPr>
        <p:grpSpPr>
          <a:xfrm>
            <a:off x="12604488" y="2334721"/>
            <a:ext cx="4175195" cy="3839568"/>
            <a:chOff x="12604488" y="2395681"/>
            <a:chExt cx="4175195" cy="3839568"/>
          </a:xfrm>
        </p:grpSpPr>
        <p:pic>
          <p:nvPicPr>
            <p:cNvPr id="3" name="Рисунок 2"/>
            <p:cNvPicPr>
              <a:picLocks noChangeAspect="1"/>
            </p:cNvPicPr>
            <p:nvPr/>
          </p:nvPicPr>
          <p:blipFill>
            <a:blip r:embed="rId4"/>
            <a:stretch>
              <a:fillRect/>
            </a:stretch>
          </p:blipFill>
          <p:spPr>
            <a:xfrm>
              <a:off x="12604488" y="2395681"/>
              <a:ext cx="4175195" cy="3839568"/>
            </a:xfrm>
            <a:prstGeom prst="rect">
              <a:avLst/>
            </a:prstGeom>
          </p:spPr>
        </p:pic>
        <p:sp>
          <p:nvSpPr>
            <p:cNvPr id="4" name="Овал 3"/>
            <p:cNvSpPr/>
            <p:nvPr/>
          </p:nvSpPr>
          <p:spPr>
            <a:xfrm>
              <a:off x="13709105" y="3385825"/>
              <a:ext cx="1965960" cy="1859279"/>
            </a:xfrm>
            <a:prstGeom prst="ellips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1" name="Рисунок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2877301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17</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4797698" y="1022570"/>
            <a:ext cx="912150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КЕЙС-МЕТОД</a:t>
            </a:r>
            <a:endParaRPr lang="ru-RU" sz="2800" b="1" dirty="0"/>
          </a:p>
        </p:txBody>
      </p:sp>
      <p:sp>
        <p:nvSpPr>
          <p:cNvPr id="6" name="Содержимое 2"/>
          <p:cNvSpPr txBox="1">
            <a:spLocks/>
          </p:cNvSpPr>
          <p:nvPr/>
        </p:nvSpPr>
        <p:spPr>
          <a:xfrm>
            <a:off x="864598" y="5319713"/>
            <a:ext cx="16987702" cy="52165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endParaRPr lang="ru-RU" altLang="ru-RU" sz="2800" dirty="0" smtClean="0">
              <a:solidFill>
                <a:schemeClr val="tx1"/>
              </a:solidFill>
            </a:endParaRPr>
          </a:p>
          <a:p>
            <a:pPr algn="just"/>
            <a:r>
              <a:rPr lang="ru-RU" altLang="ru-RU" sz="3200" dirty="0" smtClean="0">
                <a:solidFill>
                  <a:schemeClr val="tx1"/>
                </a:solidFill>
              </a:rPr>
              <a:t>Дефицитарные умения обучающихся переводятся в дефициты учителя (затруднения в реализации процесса освоения конкретных умений обучающихся) </a:t>
            </a:r>
          </a:p>
          <a:p>
            <a:pPr algn="just">
              <a:buFont typeface="Arial" panose="020B0604020202020204" pitchFamily="34" charset="0"/>
              <a:buNone/>
            </a:pPr>
            <a:endParaRPr lang="ru-RU" altLang="ru-RU" sz="3200" i="1" u="sng" dirty="0" smtClean="0">
              <a:solidFill>
                <a:schemeClr val="tx1"/>
              </a:solidFill>
            </a:endParaRPr>
          </a:p>
          <a:p>
            <a:pPr algn="just">
              <a:buFont typeface="Arial" panose="020B0604020202020204" pitchFamily="34" charset="0"/>
              <a:buNone/>
            </a:pPr>
            <a:endParaRPr lang="ru-RU" altLang="ru-RU" sz="3200" dirty="0" smtClean="0"/>
          </a:p>
          <a:p>
            <a:pPr algn="just">
              <a:buFont typeface="Arial" panose="020B0604020202020204" pitchFamily="34" charset="0"/>
              <a:buNone/>
            </a:pPr>
            <a:r>
              <a:rPr lang="ru-RU" altLang="ru-RU" sz="3200" i="1" dirty="0" smtClean="0"/>
              <a:t>Например: дефицитарное умение обучающихся «формулировать основную мысль текста». Какой дефицит может быть у учителя? (формировать читательскую грамотность)</a:t>
            </a:r>
          </a:p>
        </p:txBody>
      </p:sp>
      <p:pic>
        <p:nvPicPr>
          <p:cNvPr id="7" name="Picture 6" descr="Picture background"/>
          <p:cNvPicPr>
            <a:picLocks noChangeAspect="1" noChangeArrowheads="1"/>
          </p:cNvPicPr>
          <p:nvPr/>
        </p:nvPicPr>
        <p:blipFill rotWithShape="1">
          <a:blip r:embed="rId4">
            <a:extLst>
              <a:ext uri="{28A0092B-C50C-407E-A947-70E740481C1C}">
                <a14:useLocalDpi xmlns:a14="http://schemas.microsoft.com/office/drawing/2010/main" val="0"/>
              </a:ext>
            </a:extLst>
          </a:blip>
          <a:srcRect l="36249" t="8086" r="8352" b="6747"/>
          <a:stretch/>
        </p:blipFill>
        <p:spPr bwMode="auto">
          <a:xfrm>
            <a:off x="12691770" y="1533649"/>
            <a:ext cx="4605630" cy="397381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929871" y="1978467"/>
            <a:ext cx="9483725" cy="2677656"/>
          </a:xfrm>
          <a:prstGeom prst="rect">
            <a:avLst/>
          </a:prstGeom>
        </p:spPr>
        <p:txBody>
          <a:bodyPr>
            <a:spAutoFit/>
          </a:bodyPr>
          <a:lstStyle/>
          <a:p>
            <a:pPr algn="just">
              <a:buFont typeface="Arial" panose="020B0604020202020204" pitchFamily="34" charset="0"/>
              <a:buNone/>
            </a:pPr>
            <a:r>
              <a:rPr lang="ru-RU" altLang="ru-RU" sz="2800" dirty="0"/>
              <a:t>Кейсом являются </a:t>
            </a:r>
            <a:r>
              <a:rPr lang="ru-RU" altLang="ru-RU" sz="2800" b="1" dirty="0">
                <a:solidFill>
                  <a:schemeClr val="tx1"/>
                </a:solidFill>
              </a:rPr>
              <a:t>детские результаты</a:t>
            </a:r>
          </a:p>
          <a:p>
            <a:pPr algn="just"/>
            <a:r>
              <a:rPr lang="ru-RU" altLang="ru-RU" sz="2800" dirty="0">
                <a:solidFill>
                  <a:schemeClr val="tx1"/>
                </a:solidFill>
              </a:rPr>
              <a:t>Берется отчет с детскими результатами (ЦОКО) конкретной ОО</a:t>
            </a:r>
          </a:p>
          <a:p>
            <a:pPr algn="just"/>
            <a:r>
              <a:rPr lang="ru-RU" altLang="ru-RU" sz="2800" dirty="0">
                <a:solidFill>
                  <a:schemeClr val="tx1"/>
                </a:solidFill>
              </a:rPr>
              <a:t>Выбирается конкретный предмет</a:t>
            </a:r>
          </a:p>
          <a:p>
            <a:pPr algn="just"/>
            <a:r>
              <a:rPr lang="ru-RU" altLang="ru-RU" sz="2800" dirty="0">
                <a:solidFill>
                  <a:schemeClr val="tx1"/>
                </a:solidFill>
              </a:rPr>
              <a:t>Выделяются низкие, не удовлетворяющие норме показатели – дефицитарные умения обучающихся</a:t>
            </a:r>
          </a:p>
        </p:txBody>
      </p:sp>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298081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18</a:t>
            </a:fld>
            <a:endParaRPr b="1" dirty="0">
              <a:solidFill>
                <a:schemeClr val="bg1"/>
              </a:solidFill>
              <a:latin typeface="Proxima Nova Rg" panose="02000506030000020004" pitchFamily="2" charset="0"/>
            </a:endParaRPr>
          </a:p>
        </p:txBody>
      </p:sp>
      <p:sp>
        <p:nvSpPr>
          <p:cNvPr id="6" name="Заголовок 1"/>
          <p:cNvSpPr txBox="1">
            <a:spLocks/>
          </p:cNvSpPr>
          <p:nvPr/>
        </p:nvSpPr>
        <p:spPr>
          <a:xfrm>
            <a:off x="4297930" y="1375116"/>
            <a:ext cx="10515600" cy="577850"/>
          </a:xfrm>
          <a:prstGeom prst="rect">
            <a:avLst/>
          </a:prstGeom>
        </p:spPr>
        <p:txBody>
          <a:bodyPr>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altLang="ru-RU" sz="2800" b="1" dirty="0" smtClean="0">
                <a:solidFill>
                  <a:schemeClr val="tx1"/>
                </a:solidFill>
              </a:rPr>
              <a:t>МЕТОД ЭКСПЕРТНЫХ ОЦЕНОК</a:t>
            </a:r>
          </a:p>
        </p:txBody>
      </p:sp>
      <p:sp>
        <p:nvSpPr>
          <p:cNvPr id="7" name="Содержимое 2"/>
          <p:cNvSpPr txBox="1">
            <a:spLocks/>
          </p:cNvSpPr>
          <p:nvPr/>
        </p:nvSpPr>
        <p:spPr>
          <a:xfrm>
            <a:off x="929871" y="5834063"/>
            <a:ext cx="17232312" cy="48577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buFont typeface="Arial" panose="020B0604020202020204" pitchFamily="34" charset="0"/>
              <a:buNone/>
            </a:pPr>
            <a:endParaRPr lang="ru-RU" altLang="ru-RU" sz="2800" dirty="0" smtClean="0">
              <a:solidFill>
                <a:schemeClr val="tx1"/>
              </a:solidFill>
            </a:endParaRPr>
          </a:p>
          <a:p>
            <a:pPr algn="just"/>
            <a:r>
              <a:rPr lang="ru-RU" altLang="ru-RU" sz="2800" dirty="0">
                <a:solidFill>
                  <a:schemeClr val="tx1"/>
                </a:solidFill>
              </a:rPr>
              <a:t>Составляется экспертный лист </a:t>
            </a:r>
            <a:r>
              <a:rPr lang="ru-RU" altLang="ru-RU" sz="2800" i="1" dirty="0">
                <a:solidFill>
                  <a:schemeClr val="tx1"/>
                </a:solidFill>
              </a:rPr>
              <a:t>(заголовочная часть, включающая данные об оцениваемом объекте, данные об эксперте и пр.; основная часть, состоящая из описания критериев и места для оценки их проявления; выводы и рекомендации)</a:t>
            </a:r>
          </a:p>
          <a:p>
            <a:pPr algn="just"/>
            <a:r>
              <a:rPr lang="ru-RU" altLang="ru-RU" sz="2800" dirty="0">
                <a:solidFill>
                  <a:schemeClr val="tx1"/>
                </a:solidFill>
              </a:rPr>
              <a:t>Проведение экспертизы/</a:t>
            </a:r>
            <a:r>
              <a:rPr lang="ru-RU" altLang="ru-RU" sz="2800" dirty="0" err="1">
                <a:solidFill>
                  <a:schemeClr val="tx1"/>
                </a:solidFill>
              </a:rPr>
              <a:t>самоэкспертизы</a:t>
            </a:r>
            <a:r>
              <a:rPr lang="ru-RU" altLang="ru-RU" sz="2800" dirty="0">
                <a:solidFill>
                  <a:schemeClr val="tx1"/>
                </a:solidFill>
              </a:rPr>
              <a:t> / двойная экспертиза</a:t>
            </a:r>
          </a:p>
          <a:p>
            <a:pPr algn="just">
              <a:buFont typeface="Arial" panose="020B0604020202020204" pitchFamily="34" charset="0"/>
              <a:buNone/>
            </a:pPr>
            <a:endParaRPr lang="ru-RU" altLang="ru-RU" sz="2800" i="1" dirty="0" smtClean="0">
              <a:solidFill>
                <a:schemeClr val="tx1"/>
              </a:solidFill>
            </a:endParaRPr>
          </a:p>
          <a:p>
            <a:pPr algn="just">
              <a:buFont typeface="Arial" panose="020B0604020202020204" pitchFamily="34" charset="0"/>
              <a:buNone/>
            </a:pPr>
            <a:r>
              <a:rPr lang="ru-RU" altLang="ru-RU" sz="2800" i="1" dirty="0" smtClean="0">
                <a:solidFill>
                  <a:schemeClr val="tx1"/>
                </a:solidFill>
              </a:rPr>
              <a:t>Например, применяет проблемные вопросы на уроке; использует средства визуализации</a:t>
            </a:r>
          </a:p>
          <a:p>
            <a:pPr algn="just"/>
            <a:r>
              <a:rPr lang="ru-RU" altLang="ru-RU" sz="2800" i="1" dirty="0" smtClean="0">
                <a:solidFill>
                  <a:schemeClr val="tx1"/>
                </a:solidFill>
              </a:rPr>
              <a:t>Разрабатывается шкала оценивания (да/нет; 1,2,3,4,5 баллов; 0,1,2 балла; низкий, средний, высокий уровни и т.п.)</a:t>
            </a:r>
          </a:p>
          <a:p>
            <a:endParaRPr lang="ru-RU" altLang="ru-RU" sz="2800" i="1" dirty="0" smtClean="0">
              <a:solidFill>
                <a:schemeClr val="tx1"/>
              </a:solidFill>
            </a:endParaRPr>
          </a:p>
        </p:txBody>
      </p:sp>
      <p:sp>
        <p:nvSpPr>
          <p:cNvPr id="2" name="Прямоугольник 1"/>
          <p:cNvSpPr/>
          <p:nvPr/>
        </p:nvSpPr>
        <p:spPr>
          <a:xfrm>
            <a:off x="929871" y="2430010"/>
            <a:ext cx="10759209" cy="2677656"/>
          </a:xfrm>
          <a:prstGeom prst="rect">
            <a:avLst/>
          </a:prstGeom>
        </p:spPr>
        <p:txBody>
          <a:bodyPr wrap="square">
            <a:spAutoFit/>
          </a:bodyPr>
          <a:lstStyle/>
          <a:p>
            <a:pPr algn="just">
              <a:buFont typeface="Arial" panose="020B0604020202020204" pitchFamily="34" charset="0"/>
              <a:buNone/>
            </a:pPr>
            <a:r>
              <a:rPr lang="ru-RU" altLang="ru-RU" sz="2800" dirty="0"/>
              <a:t>Применяется для критериальной оценки </a:t>
            </a:r>
          </a:p>
          <a:p>
            <a:pPr algn="just"/>
            <a:r>
              <a:rPr lang="ru-RU" altLang="ru-RU" sz="2800" dirty="0">
                <a:solidFill>
                  <a:schemeClr val="tx1"/>
                </a:solidFill>
              </a:rPr>
              <a:t>Формулируется и уточняется цель экспертизы – выявление дефицитов в решении конкретной производственной задачи</a:t>
            </a:r>
          </a:p>
          <a:p>
            <a:pPr algn="just"/>
            <a:r>
              <a:rPr lang="ru-RU" altLang="ru-RU" sz="2800" dirty="0">
                <a:solidFill>
                  <a:schemeClr val="tx1"/>
                </a:solidFill>
              </a:rPr>
              <a:t>Выделяются критерии для проведения экспертной оценки</a:t>
            </a:r>
          </a:p>
          <a:p>
            <a:pPr algn="just">
              <a:buFont typeface="Arial" panose="020B0604020202020204" pitchFamily="34" charset="0"/>
              <a:buNone/>
            </a:pPr>
            <a:r>
              <a:rPr lang="ru-RU" altLang="ru-RU" sz="2800" dirty="0">
                <a:solidFill>
                  <a:schemeClr val="tx1"/>
                </a:solidFill>
              </a:rPr>
              <a:t>Критерии – характеристики/признаки объекта или процесса; должны быть понятны, конкретны, точны</a:t>
            </a:r>
          </a:p>
        </p:txBody>
      </p:sp>
      <p:pic>
        <p:nvPicPr>
          <p:cNvPr id="3" name="Рисунок 2"/>
          <p:cNvPicPr>
            <a:picLocks noChangeAspect="1"/>
          </p:cNvPicPr>
          <p:nvPr/>
        </p:nvPicPr>
        <p:blipFill>
          <a:blip r:embed="rId4"/>
          <a:stretch>
            <a:fillRect/>
          </a:stretch>
        </p:blipFill>
        <p:spPr>
          <a:xfrm>
            <a:off x="12436236" y="2058951"/>
            <a:ext cx="4754587" cy="3327460"/>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1684943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19</a:t>
            </a:fld>
            <a:endParaRPr b="1" dirty="0">
              <a:solidFill>
                <a:schemeClr val="bg1"/>
              </a:solidFill>
              <a:latin typeface="Proxima Nova Rg" panose="02000506030000020004" pitchFamily="2" charset="0"/>
            </a:endParaRPr>
          </a:p>
        </p:txBody>
      </p:sp>
      <p:sp>
        <p:nvSpPr>
          <p:cNvPr id="6" name="Заголовок 1"/>
          <p:cNvSpPr txBox="1">
            <a:spLocks/>
          </p:cNvSpPr>
          <p:nvPr/>
        </p:nvSpPr>
        <p:spPr>
          <a:xfrm>
            <a:off x="4195107" y="1306895"/>
            <a:ext cx="10515600" cy="577850"/>
          </a:xfrm>
          <a:prstGeom prst="rect">
            <a:avLst/>
          </a:prstGeom>
        </p:spPr>
        <p:txBody>
          <a:bodyPr>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altLang="ru-RU" sz="2800" b="1" dirty="0" smtClean="0">
                <a:solidFill>
                  <a:schemeClr val="tx1"/>
                </a:solidFill>
              </a:rPr>
              <a:t>МЕТОД ИССЛЕДОВАНИЯ ДЕЙСТВИЕМ</a:t>
            </a:r>
          </a:p>
        </p:txBody>
      </p:sp>
      <p:sp>
        <p:nvSpPr>
          <p:cNvPr id="7" name="Содержимое 2"/>
          <p:cNvSpPr txBox="1">
            <a:spLocks/>
          </p:cNvSpPr>
          <p:nvPr/>
        </p:nvSpPr>
        <p:spPr>
          <a:xfrm>
            <a:off x="929871" y="2344739"/>
            <a:ext cx="11566929" cy="353354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just">
              <a:buFont typeface="Arial" panose="020B0604020202020204" pitchFamily="34" charset="0"/>
              <a:buNone/>
            </a:pPr>
            <a:r>
              <a:rPr lang="ru-RU" altLang="ru-RU" sz="2800" dirty="0" smtClean="0">
                <a:solidFill>
                  <a:schemeClr val="tx1"/>
                </a:solidFill>
              </a:rPr>
              <a:t>Предполагает реализацию цикла:</a:t>
            </a:r>
          </a:p>
          <a:p>
            <a:pPr marL="514350" indent="-514350" algn="just">
              <a:buFont typeface="+mj-lt"/>
              <a:buAutoNum type="arabicPeriod"/>
            </a:pPr>
            <a:r>
              <a:rPr lang="ru-RU" altLang="ru-RU" sz="2800" dirty="0" smtClean="0">
                <a:solidFill>
                  <a:schemeClr val="tx1"/>
                </a:solidFill>
              </a:rPr>
              <a:t>Совершаем действие по решению конкретной профессиональной задачи</a:t>
            </a:r>
          </a:p>
          <a:p>
            <a:pPr marL="514350" indent="-514350" algn="just">
              <a:buFont typeface="+mj-lt"/>
              <a:buAutoNum type="arabicPeriod"/>
            </a:pPr>
            <a:r>
              <a:rPr lang="ru-RU" altLang="ru-RU" sz="2800" dirty="0" smtClean="0">
                <a:solidFill>
                  <a:schemeClr val="tx1"/>
                </a:solidFill>
              </a:rPr>
              <a:t>Наблюдаем за тем, как она решается - фиксируем</a:t>
            </a:r>
          </a:p>
          <a:p>
            <a:pPr marL="514350" indent="-514350" algn="just">
              <a:buFont typeface="+mj-lt"/>
              <a:buAutoNum type="arabicPeriod"/>
            </a:pPr>
            <a:r>
              <a:rPr lang="ru-RU" altLang="ru-RU" sz="2800" dirty="0" smtClean="0">
                <a:solidFill>
                  <a:schemeClr val="tx1"/>
                </a:solidFill>
              </a:rPr>
              <a:t>Анализируем, что получается, что не удается (в дефиците)</a:t>
            </a:r>
          </a:p>
          <a:p>
            <a:pPr marL="514350" indent="-514350" algn="just">
              <a:buFont typeface="+mj-lt"/>
              <a:buAutoNum type="arabicPeriod"/>
            </a:pPr>
            <a:r>
              <a:rPr lang="ru-RU" altLang="ru-RU" sz="2800" dirty="0" smtClean="0">
                <a:solidFill>
                  <a:schemeClr val="tx1"/>
                </a:solidFill>
              </a:rPr>
              <a:t>Делаем выводы о том, что требуется предпринять для устранения дефицита</a:t>
            </a:r>
          </a:p>
          <a:p>
            <a:pPr>
              <a:buFont typeface="Arial" panose="020B0604020202020204" pitchFamily="34" charset="0"/>
              <a:buNone/>
            </a:pPr>
            <a:endParaRPr lang="ru-RU" altLang="ru-RU" dirty="0" smtClean="0"/>
          </a:p>
        </p:txBody>
      </p:sp>
      <p:pic>
        <p:nvPicPr>
          <p:cNvPr id="2" name="Рисунок 1"/>
          <p:cNvPicPr>
            <a:picLocks noChangeAspect="1"/>
          </p:cNvPicPr>
          <p:nvPr/>
        </p:nvPicPr>
        <p:blipFill>
          <a:blip r:embed="rId4"/>
          <a:stretch>
            <a:fillRect/>
          </a:stretch>
        </p:blipFill>
        <p:spPr>
          <a:xfrm>
            <a:off x="13544447" y="2500748"/>
            <a:ext cx="4471773" cy="3221529"/>
          </a:xfrm>
          <a:prstGeom prst="rect">
            <a:avLst/>
          </a:prstGeom>
        </p:spPr>
      </p:pic>
      <p:sp>
        <p:nvSpPr>
          <p:cNvPr id="3" name="Прямоугольник 2"/>
          <p:cNvSpPr/>
          <p:nvPr/>
        </p:nvSpPr>
        <p:spPr>
          <a:xfrm>
            <a:off x="929871" y="7598321"/>
            <a:ext cx="17388609" cy="1077218"/>
          </a:xfrm>
          <a:prstGeom prst="rect">
            <a:avLst/>
          </a:prstGeom>
        </p:spPr>
        <p:txBody>
          <a:bodyPr wrap="square">
            <a:spAutoFit/>
          </a:bodyPr>
          <a:lstStyle/>
          <a:p>
            <a:pPr algn="just">
              <a:buFont typeface="Arial" panose="020B0604020202020204" pitchFamily="34" charset="0"/>
              <a:buNone/>
            </a:pPr>
            <a:r>
              <a:rPr lang="ru-RU" altLang="ru-RU" sz="3200" dirty="0">
                <a:solidFill>
                  <a:schemeClr val="tx1"/>
                </a:solidFill>
              </a:rPr>
              <a:t>Способствует получению ответа на вопрос о том, в чем можно улучшить деятельность?</a:t>
            </a:r>
          </a:p>
          <a:p>
            <a:pPr algn="just">
              <a:buFont typeface="Arial" panose="020B0604020202020204" pitchFamily="34" charset="0"/>
              <a:buNone/>
            </a:pPr>
            <a:r>
              <a:rPr lang="ru-RU" altLang="ru-RU" sz="3200" dirty="0">
                <a:solidFill>
                  <a:schemeClr val="tx1"/>
                </a:solidFill>
              </a:rPr>
              <a:t>Ответ на вопрос и показывает на существующий дефицит</a:t>
            </a:r>
          </a:p>
        </p:txBody>
      </p:sp>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3905381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2</a:t>
            </a:fld>
            <a:endParaRPr b="1" dirty="0">
              <a:solidFill>
                <a:schemeClr val="bg1"/>
              </a:solidFill>
              <a:latin typeface="Proxima Nova Rg" panose="02000506030000020004" pitchFamily="2" charset="0"/>
            </a:endParaRPr>
          </a:p>
        </p:txBody>
      </p:sp>
      <p:sp>
        <p:nvSpPr>
          <p:cNvPr id="7" name="Заголовок 1"/>
          <p:cNvSpPr txBox="1">
            <a:spLocks/>
          </p:cNvSpPr>
          <p:nvPr/>
        </p:nvSpPr>
        <p:spPr>
          <a:xfrm>
            <a:off x="609600" y="2279243"/>
            <a:ext cx="8423242" cy="3344317"/>
          </a:xfrm>
          <a:prstGeom prst="rect">
            <a:avLst/>
          </a:prstGeom>
        </p:spPr>
        <p:txBody>
          <a:bodyPr>
            <a:normAutofit fontScale="6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r">
              <a:lnSpc>
                <a:spcPct val="120000"/>
              </a:lnSpc>
            </a:pPr>
            <a:r>
              <a:rPr lang="ru-RU" sz="5300" dirty="0" smtClean="0">
                <a:solidFill>
                  <a:srgbClr val="002060"/>
                </a:solidFill>
              </a:rPr>
              <a:t>«Стратегический приоритет развития методической службы – адресное сопровождение учителя» </a:t>
            </a:r>
          </a:p>
          <a:p>
            <a:pPr algn="r">
              <a:lnSpc>
                <a:spcPct val="120000"/>
              </a:lnSpc>
            </a:pPr>
            <a:r>
              <a:rPr lang="ru-RU" sz="5300" dirty="0" smtClean="0">
                <a:solidFill>
                  <a:srgbClr val="002060"/>
                </a:solidFill>
              </a:rPr>
              <a:t>С. Кравцов</a:t>
            </a:r>
            <a:r>
              <a:rPr lang="ru-RU" sz="3600" dirty="0" smtClean="0">
                <a:solidFill>
                  <a:srgbClr val="FF0000"/>
                </a:solidFill>
              </a:rPr>
              <a:t/>
            </a:r>
            <a:br>
              <a:rPr lang="ru-RU" sz="3600" dirty="0" smtClean="0">
                <a:solidFill>
                  <a:srgbClr val="FF0000"/>
                </a:solidFill>
              </a:rPr>
            </a:br>
            <a:endParaRPr lang="ru-RU" dirty="0">
              <a:solidFill>
                <a:srgbClr val="FF0000"/>
              </a:solidFill>
            </a:endParaRPr>
          </a:p>
        </p:txBody>
      </p:sp>
      <p:pic>
        <p:nvPicPr>
          <p:cNvPr id="2" name="Рисунок 1"/>
          <p:cNvPicPr>
            <a:picLocks noChangeAspect="1"/>
          </p:cNvPicPr>
          <p:nvPr/>
        </p:nvPicPr>
        <p:blipFill>
          <a:blip r:embed="rId4"/>
          <a:stretch>
            <a:fillRect/>
          </a:stretch>
        </p:blipFill>
        <p:spPr>
          <a:xfrm>
            <a:off x="9634694" y="2279243"/>
            <a:ext cx="8737602" cy="6068862"/>
          </a:xfrm>
          <a:prstGeom prst="rect">
            <a:avLst/>
          </a:prstGeom>
        </p:spPr>
      </p:pic>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904924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20</a:t>
            </a:fld>
            <a:endParaRPr b="1" dirty="0">
              <a:solidFill>
                <a:schemeClr val="bg1"/>
              </a:solidFill>
              <a:latin typeface="Proxima Nova Rg" panose="02000506030000020004" pitchFamily="2" charset="0"/>
            </a:endParaRPr>
          </a:p>
        </p:txBody>
      </p:sp>
      <p:sp>
        <p:nvSpPr>
          <p:cNvPr id="6" name="Заголовок 1"/>
          <p:cNvSpPr txBox="1">
            <a:spLocks/>
          </p:cNvSpPr>
          <p:nvPr/>
        </p:nvSpPr>
        <p:spPr>
          <a:xfrm>
            <a:off x="3808639" y="1015321"/>
            <a:ext cx="10515600" cy="577850"/>
          </a:xfrm>
          <a:prstGeom prst="rect">
            <a:avLst/>
          </a:prstGeom>
        </p:spPr>
        <p:txBody>
          <a:bodyPr>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altLang="ru-RU" sz="2800" b="1" dirty="0" smtClean="0">
                <a:solidFill>
                  <a:schemeClr val="tx1"/>
                </a:solidFill>
              </a:rPr>
              <a:t>МЕТОД РЕФЛЕКСИИ </a:t>
            </a:r>
          </a:p>
        </p:txBody>
      </p:sp>
      <p:sp>
        <p:nvSpPr>
          <p:cNvPr id="7" name="Содержимое 2"/>
          <p:cNvSpPr txBox="1">
            <a:spLocks/>
          </p:cNvSpPr>
          <p:nvPr/>
        </p:nvSpPr>
        <p:spPr>
          <a:xfrm>
            <a:off x="596513" y="2341120"/>
            <a:ext cx="11123047" cy="34587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buFont typeface="Arial" panose="020B0604020202020204" pitchFamily="34" charset="0"/>
              <a:buNone/>
            </a:pPr>
            <a:r>
              <a:rPr lang="ru-RU" altLang="ru-RU" sz="2800" dirty="0" smtClean="0">
                <a:solidFill>
                  <a:schemeClr val="tx1"/>
                </a:solidFill>
              </a:rPr>
              <a:t>Предполагает выход в рефлексивную позицию – взгляд со стороны на уже осуществленную деятельность:</a:t>
            </a:r>
          </a:p>
          <a:p>
            <a:pPr marL="514350" indent="-514350">
              <a:buFont typeface="+mj-lt"/>
              <a:buAutoNum type="arabicPeriod"/>
            </a:pPr>
            <a:r>
              <a:rPr lang="ru-RU" altLang="ru-RU" sz="2800" dirty="0" smtClean="0">
                <a:solidFill>
                  <a:schemeClr val="tx1"/>
                </a:solidFill>
              </a:rPr>
              <a:t>Выделение действия, в котором возникает затруднение</a:t>
            </a:r>
          </a:p>
          <a:p>
            <a:pPr marL="514350" indent="-514350">
              <a:buFont typeface="+mj-lt"/>
              <a:buAutoNum type="arabicPeriod"/>
            </a:pPr>
            <a:r>
              <a:rPr lang="ru-RU" altLang="ru-RU" sz="2800" dirty="0" smtClean="0">
                <a:solidFill>
                  <a:schemeClr val="tx1"/>
                </a:solidFill>
              </a:rPr>
              <a:t>Фиксация затруднения</a:t>
            </a:r>
          </a:p>
          <a:p>
            <a:pPr marL="514350" indent="-514350">
              <a:buFont typeface="+mj-lt"/>
              <a:buAutoNum type="arabicPeriod"/>
            </a:pPr>
            <a:r>
              <a:rPr lang="ru-RU" altLang="ru-RU" sz="2800" dirty="0" smtClean="0">
                <a:solidFill>
                  <a:schemeClr val="tx1"/>
                </a:solidFill>
              </a:rPr>
              <a:t>Анализ затруднения, его исследование</a:t>
            </a:r>
          </a:p>
          <a:p>
            <a:pPr marL="514350" indent="-514350">
              <a:buFont typeface="+mj-lt"/>
              <a:buAutoNum type="arabicPeriod"/>
            </a:pPr>
            <a:r>
              <a:rPr lang="ru-RU" altLang="ru-RU" sz="2800" dirty="0" smtClean="0">
                <a:solidFill>
                  <a:schemeClr val="tx1"/>
                </a:solidFill>
              </a:rPr>
              <a:t>Определение причин затруднения - дефицита</a:t>
            </a:r>
          </a:p>
          <a:p>
            <a:pPr marL="514350" indent="-514350">
              <a:buFont typeface="+mj-lt"/>
              <a:buAutoNum type="arabicPeriod"/>
            </a:pPr>
            <a:r>
              <a:rPr lang="ru-RU" altLang="ru-RU" sz="2800" dirty="0" smtClean="0">
                <a:solidFill>
                  <a:schemeClr val="tx1"/>
                </a:solidFill>
              </a:rPr>
              <a:t>Предполагает </a:t>
            </a:r>
            <a:r>
              <a:rPr lang="ru-RU" altLang="ru-RU" sz="2800" u="sng" dirty="0" smtClean="0">
                <a:solidFill>
                  <a:schemeClr val="tx1"/>
                </a:solidFill>
              </a:rPr>
              <a:t>признание педагогом того, что есть затруднения</a:t>
            </a:r>
            <a:r>
              <a:rPr lang="ru-RU" altLang="ru-RU" sz="2800" dirty="0" smtClean="0">
                <a:solidFill>
                  <a:schemeClr val="tx1"/>
                </a:solidFill>
              </a:rPr>
              <a:t>, что-то не получается! </a:t>
            </a:r>
          </a:p>
          <a:p>
            <a:pPr>
              <a:buFont typeface="Arial" panose="020B0604020202020204" pitchFamily="34" charset="0"/>
              <a:buNone/>
            </a:pPr>
            <a:endParaRPr lang="ru-RU" altLang="ru-RU" dirty="0" smtClean="0"/>
          </a:p>
        </p:txBody>
      </p:sp>
      <p:sp>
        <p:nvSpPr>
          <p:cNvPr id="2" name="Прямоугольник 1"/>
          <p:cNvSpPr/>
          <p:nvPr/>
        </p:nvSpPr>
        <p:spPr>
          <a:xfrm>
            <a:off x="596513" y="7242967"/>
            <a:ext cx="18176399" cy="2246769"/>
          </a:xfrm>
          <a:prstGeom prst="rect">
            <a:avLst/>
          </a:prstGeom>
        </p:spPr>
        <p:txBody>
          <a:bodyPr wrap="square">
            <a:spAutoFit/>
          </a:bodyPr>
          <a:lstStyle/>
          <a:p>
            <a:pPr>
              <a:buFont typeface="Arial" panose="020B0604020202020204" pitchFamily="34" charset="0"/>
              <a:buNone/>
            </a:pPr>
            <a:r>
              <a:rPr lang="ru-RU" altLang="ru-RU" sz="2800" dirty="0">
                <a:solidFill>
                  <a:schemeClr val="tx1"/>
                </a:solidFill>
              </a:rPr>
              <a:t>Важно задавать вопросы на уточнение!</a:t>
            </a:r>
          </a:p>
          <a:p>
            <a:pPr>
              <a:buFont typeface="Arial" panose="020B0604020202020204" pitchFamily="34" charset="0"/>
              <a:buNone/>
            </a:pPr>
            <a:r>
              <a:rPr lang="ru-RU" altLang="ru-RU" sz="2800" dirty="0">
                <a:solidFill>
                  <a:schemeClr val="tx1"/>
                </a:solidFill>
              </a:rPr>
              <a:t>- Восстановление собственной практики предполагает подробное описание совершаемых действий – что делаю? как делаю?</a:t>
            </a:r>
          </a:p>
          <a:p>
            <a:pPr>
              <a:buFontTx/>
              <a:buChar char="-"/>
            </a:pPr>
            <a:r>
              <a:rPr lang="ru-RU" altLang="ru-RU" sz="2800" dirty="0">
                <a:solidFill>
                  <a:schemeClr val="tx1"/>
                </a:solidFill>
              </a:rPr>
              <a:t>Проблематизация собственных действий – почему так делаю? </a:t>
            </a:r>
          </a:p>
          <a:p>
            <a:pPr>
              <a:buFontTx/>
              <a:buChar char="-"/>
            </a:pPr>
            <a:r>
              <a:rPr lang="ru-RU" altLang="ru-RU" sz="2800" dirty="0">
                <a:solidFill>
                  <a:schemeClr val="tx1"/>
                </a:solidFill>
              </a:rPr>
              <a:t>Предположение о том, что можно действовать иначе – как можно иначе делать?</a:t>
            </a:r>
          </a:p>
        </p:txBody>
      </p:sp>
      <p:pic>
        <p:nvPicPr>
          <p:cNvPr id="3" name="Рисунок 2"/>
          <p:cNvPicPr>
            <a:picLocks noChangeAspect="1"/>
          </p:cNvPicPr>
          <p:nvPr/>
        </p:nvPicPr>
        <p:blipFill>
          <a:blip r:embed="rId4"/>
          <a:stretch>
            <a:fillRect/>
          </a:stretch>
        </p:blipFill>
        <p:spPr>
          <a:xfrm>
            <a:off x="13106962" y="1960943"/>
            <a:ext cx="4708597" cy="4708597"/>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1692731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21</a:t>
            </a:fld>
            <a:endParaRPr b="1" dirty="0">
              <a:solidFill>
                <a:schemeClr val="bg1"/>
              </a:solidFill>
              <a:latin typeface="Proxima Nova Rg" panose="02000506030000020004" pitchFamily="2" charset="0"/>
            </a:endParaRPr>
          </a:p>
        </p:txBody>
      </p:sp>
      <p:sp>
        <p:nvSpPr>
          <p:cNvPr id="2" name="Прямоугольник 1"/>
          <p:cNvSpPr/>
          <p:nvPr/>
        </p:nvSpPr>
        <p:spPr>
          <a:xfrm>
            <a:off x="486466" y="1800604"/>
            <a:ext cx="17834554" cy="2246769"/>
          </a:xfrm>
          <a:prstGeom prst="rect">
            <a:avLst/>
          </a:prstGeom>
        </p:spPr>
        <p:txBody>
          <a:bodyPr wrap="square">
            <a:spAutoFit/>
          </a:bodyPr>
          <a:lstStyle/>
          <a:p>
            <a:pPr lvl="0" algn="just"/>
            <a:r>
              <a:rPr lang="ru-RU" sz="2800" dirty="0">
                <a:latin typeface="Arial" panose="020B0604020202020204" pitchFamily="34" charset="0"/>
                <a:ea typeface="Times New Roman" panose="02020603050405020304" pitchFamily="18" charset="0"/>
                <a:cs typeface="Arial" panose="020B0604020202020204" pitchFamily="34" charset="0"/>
              </a:rPr>
              <a:t>Современная система управления профессиональным развитием педагога требует комбинированного использования подходов в управлении. </a:t>
            </a:r>
            <a:endParaRPr lang="ru-RU" sz="2800" dirty="0" smtClean="0">
              <a:latin typeface="Arial" panose="020B0604020202020204" pitchFamily="34" charset="0"/>
              <a:ea typeface="Times New Roman" panose="02020603050405020304" pitchFamily="18" charset="0"/>
              <a:cs typeface="Arial" panose="020B0604020202020204" pitchFamily="34" charset="0"/>
            </a:endParaRPr>
          </a:p>
          <a:p>
            <a:pPr lvl="0" algn="just"/>
            <a:r>
              <a:rPr lang="ru-RU" sz="2800" dirty="0" smtClean="0">
                <a:latin typeface="Arial" panose="020B0604020202020204" pitchFamily="34" charset="0"/>
                <a:ea typeface="Times New Roman" panose="02020603050405020304" pitchFamily="18" charset="0"/>
                <a:cs typeface="Arial" panose="020B0604020202020204" pitchFamily="34" charset="0"/>
              </a:rPr>
              <a:t>Применяя </a:t>
            </a:r>
            <a:r>
              <a:rPr lang="ru-RU" sz="2800" dirty="0">
                <a:latin typeface="Arial" panose="020B0604020202020204" pitchFamily="34" charset="0"/>
                <a:ea typeface="Times New Roman" panose="02020603050405020304" pitchFamily="18" charset="0"/>
                <a:cs typeface="Arial" panose="020B0604020202020204" pitchFamily="34" charset="0"/>
              </a:rPr>
              <a:t>их, необходимо опираться на принципы эффективной научно-методической деятельности, учета инновационных процессов в образовании, формирования кадрового потенциала, обеспечения условий для реализации ФГОС и др.</a:t>
            </a:r>
            <a:endParaRPr lang="ru-RU" sz="2800" dirty="0">
              <a:latin typeface="Arial" panose="020B0604020202020204" pitchFamily="34" charset="0"/>
              <a:ea typeface="Arial Unicode MS"/>
              <a:cs typeface="Arial" panose="020B0604020202020204" pitchFamily="34" charset="0"/>
            </a:endParaRPr>
          </a:p>
        </p:txBody>
      </p:sp>
      <p:pic>
        <p:nvPicPr>
          <p:cNvPr id="8194" name="Picture 2" descr="http://qrcoder.ru/code/?https%3A%2F%2Ffmc.hse.ru%2Fstudy_programmes%3Fysclid%3Dlwnhkmp1ka540218366&amp;4&amp;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79" y="5070769"/>
            <a:ext cx="2648129" cy="26481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3385" y="7848512"/>
            <a:ext cx="2173993" cy="473528"/>
          </a:xfrm>
          <a:prstGeom prst="rect">
            <a:avLst/>
          </a:prstGeom>
          <a:noFill/>
        </p:spPr>
        <p:txBody>
          <a:bodyPr wrap="none" rtlCol="0">
            <a:spAutoFit/>
          </a:bodyPr>
          <a:lstStyle/>
          <a:p>
            <a:r>
              <a:rPr lang="ru-RU" dirty="0" smtClean="0"/>
              <a:t>ДПП ПК ВШЭ</a:t>
            </a:r>
            <a:endParaRPr lang="ru-RU" dirty="0"/>
          </a:p>
        </p:txBody>
      </p:sp>
      <p:pic>
        <p:nvPicPr>
          <p:cNvPr id="8196" name="Picture 4" descr="http://qrcoder.ru/code/?https%3A%2F%2Fminfin.gov.ru%2Fru%2Ffingram%2F&amp;4&amp;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0918" y="6783585"/>
            <a:ext cx="2861944" cy="26481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871128" y="9346936"/>
            <a:ext cx="1917513" cy="473528"/>
          </a:xfrm>
          <a:prstGeom prst="rect">
            <a:avLst/>
          </a:prstGeom>
          <a:noFill/>
        </p:spPr>
        <p:txBody>
          <a:bodyPr wrap="none" rtlCol="0">
            <a:spAutoFit/>
          </a:bodyPr>
          <a:lstStyle/>
          <a:p>
            <a:r>
              <a:rPr lang="ru-RU" dirty="0" smtClean="0"/>
              <a:t>Минфин ФГ</a:t>
            </a:r>
            <a:endParaRPr lang="ru-RU" dirty="0"/>
          </a:p>
        </p:txBody>
      </p:sp>
      <p:pic>
        <p:nvPicPr>
          <p:cNvPr id="8198" name="Picture 6" descr="http://qrcoder.ru/code/?https%3A%2F%2Fminfin.gov.ru%2Fru%2Fdocument%2F&amp;4&amp;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205" y="5027310"/>
            <a:ext cx="2605375" cy="26053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698685" y="8243996"/>
            <a:ext cx="2424062" cy="1235916"/>
          </a:xfrm>
          <a:prstGeom prst="rect">
            <a:avLst/>
          </a:prstGeom>
          <a:noFill/>
        </p:spPr>
        <p:txBody>
          <a:bodyPr wrap="none" rtlCol="0">
            <a:spAutoFit/>
          </a:bodyPr>
          <a:lstStyle/>
          <a:p>
            <a:r>
              <a:rPr lang="ru-RU" dirty="0" err="1" smtClean="0"/>
              <a:t>Минфсин</a:t>
            </a:r>
            <a:r>
              <a:rPr lang="ru-RU" dirty="0" smtClean="0"/>
              <a:t> </a:t>
            </a:r>
          </a:p>
          <a:p>
            <a:r>
              <a:rPr lang="ru-RU" dirty="0" smtClean="0"/>
              <a:t>Официальные </a:t>
            </a:r>
          </a:p>
          <a:p>
            <a:r>
              <a:rPr lang="ru-RU" dirty="0" smtClean="0"/>
              <a:t>документы</a:t>
            </a:r>
            <a:endParaRPr lang="ru-RU" dirty="0"/>
          </a:p>
        </p:txBody>
      </p:sp>
      <p:pic>
        <p:nvPicPr>
          <p:cNvPr id="8200" name="Picture 8" descr="http://qrcoder.ru/code/?https%3A%2F%2Fwww.dni-fg.ru%2F&amp;4&amp;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65911" y="6783585"/>
            <a:ext cx="2688015" cy="268801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578548" y="9346936"/>
            <a:ext cx="2326278" cy="854721"/>
          </a:xfrm>
          <a:prstGeom prst="rect">
            <a:avLst/>
          </a:prstGeom>
          <a:noFill/>
        </p:spPr>
        <p:txBody>
          <a:bodyPr wrap="none" rtlCol="0">
            <a:spAutoFit/>
          </a:bodyPr>
          <a:lstStyle/>
          <a:p>
            <a:r>
              <a:rPr lang="ru-RU" dirty="0" smtClean="0"/>
              <a:t>Онлайн уроки </a:t>
            </a:r>
          </a:p>
          <a:p>
            <a:r>
              <a:rPr lang="ru-RU" dirty="0" smtClean="0"/>
              <a:t>Банка России</a:t>
            </a:r>
            <a:endParaRPr lang="ru-RU" dirty="0"/>
          </a:p>
        </p:txBody>
      </p:sp>
      <p:pic>
        <p:nvPicPr>
          <p:cNvPr id="8204" name="Picture 12" descr="http://qrcoder.ru/code/?https%3A%2F%2Ffmc.hse.ru%2Fmethclub%3Fysclid%3Dlwnhwhukf9589524066&amp;4&amp;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08958" y="6851129"/>
            <a:ext cx="2709060" cy="270906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3812512" y="9295139"/>
            <a:ext cx="2901756" cy="1235916"/>
          </a:xfrm>
          <a:prstGeom prst="rect">
            <a:avLst/>
          </a:prstGeom>
          <a:noFill/>
        </p:spPr>
        <p:txBody>
          <a:bodyPr wrap="none" rtlCol="0">
            <a:spAutoFit/>
          </a:bodyPr>
          <a:lstStyle/>
          <a:p>
            <a:r>
              <a:rPr lang="ru-RU" dirty="0" smtClean="0"/>
              <a:t>Всероссийские </a:t>
            </a:r>
          </a:p>
          <a:p>
            <a:r>
              <a:rPr lang="ru-RU" dirty="0" smtClean="0"/>
              <a:t>сетевые </a:t>
            </a:r>
          </a:p>
          <a:p>
            <a:r>
              <a:rPr lang="ru-RU" dirty="0" smtClean="0"/>
              <a:t>сообщества по ФГ</a:t>
            </a:r>
            <a:endParaRPr lang="ru-RU" dirty="0"/>
          </a:p>
        </p:txBody>
      </p:sp>
      <p:pic>
        <p:nvPicPr>
          <p:cNvPr id="8206" name="Picture 14" descr="http://qrcoder.ru/code/?https%3A%2F%2Fdoligra.ru%2F&amp;4&amp;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47012" y="4911478"/>
            <a:ext cx="2721205" cy="272120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1215618" y="7816635"/>
            <a:ext cx="2209259" cy="854721"/>
          </a:xfrm>
          <a:prstGeom prst="rect">
            <a:avLst/>
          </a:prstGeom>
          <a:noFill/>
        </p:spPr>
        <p:txBody>
          <a:bodyPr wrap="none" rtlCol="0">
            <a:spAutoFit/>
          </a:bodyPr>
          <a:lstStyle/>
          <a:p>
            <a:r>
              <a:rPr lang="ru-RU" dirty="0" smtClean="0"/>
              <a:t>Игры по ФГ</a:t>
            </a:r>
          </a:p>
          <a:p>
            <a:r>
              <a:rPr lang="ru-RU" dirty="0" smtClean="0"/>
              <a:t>Банка России</a:t>
            </a:r>
            <a:endParaRPr lang="ru-RU" dirty="0"/>
          </a:p>
        </p:txBody>
      </p:sp>
      <p:pic>
        <p:nvPicPr>
          <p:cNvPr id="8208" name="Picture 16" descr="http://qrcoder.ru/code/?https%3A%2F%2Ffincubator.ru%2F%3Fysclid%3Dlwni0m0r93287617146&amp;4&amp;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88694" y="4688543"/>
            <a:ext cx="2596962" cy="259696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106482" y="7580030"/>
            <a:ext cx="1021433" cy="473528"/>
          </a:xfrm>
          <a:prstGeom prst="rect">
            <a:avLst/>
          </a:prstGeom>
          <a:noFill/>
        </p:spPr>
        <p:txBody>
          <a:bodyPr wrap="none" rtlCol="0">
            <a:spAutoFit/>
          </a:bodyPr>
          <a:lstStyle/>
          <a:p>
            <a:r>
              <a:rPr lang="ru-RU" dirty="0" smtClean="0"/>
              <a:t>АРФГ</a:t>
            </a:r>
            <a:endParaRPr lang="ru-RU" dirty="0"/>
          </a:p>
        </p:txBody>
      </p:sp>
      <p:pic>
        <p:nvPicPr>
          <p:cNvPr id="21" name="Рисунок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3928394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22</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533400" y="1266410"/>
            <a:ext cx="16718280"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ВЗАИМОСВЯЗЬ  ПРОФЕССИОНАЛЬНЫХ (ПЕДАГОГИЧЕСКИХ) КОМПЕТЕНЦИЙ И ПЛАНИРУЕМЫХ РЕЗУЛЬТАТОВ ОСВОЕНИЯ ОБРАЗОВАТЕЛЬНЫХ ПРОГРАММ</a:t>
            </a:r>
            <a:endParaRPr lang="ru-RU" sz="2800" b="1" dirty="0"/>
          </a:p>
        </p:txBody>
      </p:sp>
      <p:pic>
        <p:nvPicPr>
          <p:cNvPr id="10" name="Рисунок 9"/>
          <p:cNvPicPr/>
          <p:nvPr/>
        </p:nvPicPr>
        <p:blipFill rotWithShape="1">
          <a:blip r:embed="rId4" cstate="email">
            <a:extLst>
              <a:ext uri="{28A0092B-C50C-407E-A947-70E740481C1C}">
                <a14:useLocalDpi xmlns:a14="http://schemas.microsoft.com/office/drawing/2010/main"/>
              </a:ext>
            </a:extLst>
          </a:blip>
          <a:srcRect l="1884" t="2771" r="52244" b="39798"/>
          <a:stretch/>
        </p:blipFill>
        <p:spPr bwMode="auto">
          <a:xfrm>
            <a:off x="261620" y="3647758"/>
            <a:ext cx="9052560" cy="4383722"/>
          </a:xfrm>
          <a:prstGeom prst="rect">
            <a:avLst/>
          </a:prstGeom>
          <a:ln>
            <a:noFill/>
          </a:ln>
          <a:extLst>
            <a:ext uri="{53640926-AAD7-44D8-BBD7-CCE9431645EC}">
              <a14:shadowObscured xmlns:a14="http://schemas.microsoft.com/office/drawing/2010/main"/>
            </a:ext>
          </a:extLst>
        </p:spPr>
      </p:pic>
      <p:sp>
        <p:nvSpPr>
          <p:cNvPr id="2" name="Прямоугольник 1"/>
          <p:cNvSpPr/>
          <p:nvPr/>
        </p:nvSpPr>
        <p:spPr>
          <a:xfrm>
            <a:off x="1908810" y="2721479"/>
            <a:ext cx="14245590" cy="523220"/>
          </a:xfrm>
          <a:prstGeom prst="rect">
            <a:avLst/>
          </a:prstGeom>
        </p:spPr>
        <p:txBody>
          <a:bodyPr wrap="square">
            <a:spAutoFit/>
          </a:bodyPr>
          <a:lstStyle/>
          <a:p>
            <a:r>
              <a:rPr lang="ru-RU" sz="2800" dirty="0"/>
              <a:t>18. Система оценки достижения планируемых результатов освоения ФОП ООО</a:t>
            </a:r>
          </a:p>
        </p:txBody>
      </p:sp>
      <p:pic>
        <p:nvPicPr>
          <p:cNvPr id="11" name="Рисунок 10"/>
          <p:cNvPicPr/>
          <p:nvPr/>
        </p:nvPicPr>
        <p:blipFill rotWithShape="1">
          <a:blip r:embed="rId4" cstate="email">
            <a:extLst>
              <a:ext uri="{28A0092B-C50C-407E-A947-70E740481C1C}">
                <a14:useLocalDpi xmlns:a14="http://schemas.microsoft.com/office/drawing/2010/main"/>
              </a:ext>
            </a:extLst>
          </a:blip>
          <a:srcRect l="49910" t="9825" r="3411" b="5290"/>
          <a:stretch/>
        </p:blipFill>
        <p:spPr bwMode="auto">
          <a:xfrm>
            <a:off x="8961120" y="3244698"/>
            <a:ext cx="9237980" cy="5929781"/>
          </a:xfrm>
          <a:prstGeom prst="rect">
            <a:avLst/>
          </a:prstGeom>
          <a:ln>
            <a:noFill/>
          </a:ln>
          <a:extLst>
            <a:ext uri="{53640926-AAD7-44D8-BBD7-CCE9431645EC}">
              <a14:shadowObscured xmlns:a14="http://schemas.microsoft.com/office/drawing/2010/main"/>
            </a:ext>
          </a:extLst>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2872390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23</a:t>
            </a:fld>
            <a:endParaRPr b="1" dirty="0">
              <a:solidFill>
                <a:schemeClr val="bg1"/>
              </a:solidFill>
              <a:latin typeface="Proxima Nova Rg" panose="02000506030000020004" pitchFamily="2" charset="0"/>
            </a:endParaRPr>
          </a:p>
        </p:txBody>
      </p:sp>
      <p:sp>
        <p:nvSpPr>
          <p:cNvPr id="4" name="Прямоугольник 3"/>
          <p:cNvSpPr/>
          <p:nvPr/>
        </p:nvSpPr>
        <p:spPr>
          <a:xfrm>
            <a:off x="929871" y="2975425"/>
            <a:ext cx="13225913" cy="954107"/>
          </a:xfrm>
          <a:prstGeom prst="rect">
            <a:avLst/>
          </a:prstGeom>
        </p:spPr>
        <p:txBody>
          <a:bodyPr wrap="square">
            <a:spAutoFit/>
          </a:bodyPr>
          <a:lstStyle/>
          <a:p>
            <a:pPr lvl="0" algn="just">
              <a:spcAft>
                <a:spcPts val="0"/>
              </a:spcAft>
            </a:pPr>
            <a:r>
              <a:rPr lang="ru-RU"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Формальной оболочкой</a:t>
            </a:r>
            <a:r>
              <a:rPr lang="ru-RU"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подтверждающей </a:t>
            </a:r>
            <a:r>
              <a:rPr lang="ru-RU" sz="2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развитие, </a:t>
            </a:r>
          </a:p>
          <a:p>
            <a:pPr lvl="0" algn="just">
              <a:spcAft>
                <a:spcPts val="0"/>
              </a:spcAft>
            </a:pPr>
            <a:r>
              <a:rPr lang="ru-RU" sz="2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являются </a:t>
            </a:r>
            <a:r>
              <a:rPr lang="ru-RU"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только курсы повышения квалификации и </a:t>
            </a:r>
            <a:r>
              <a:rPr lang="ru-RU" sz="2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аттестации </a:t>
            </a:r>
            <a:endParaRPr lang="ru-RU" sz="2800" dirty="0">
              <a:solidFill>
                <a:srgbClr val="000000"/>
              </a:solidFill>
              <a:latin typeface="Arial" panose="020B0604020202020204" pitchFamily="34" charset="0"/>
              <a:ea typeface="Arial Unicode MS"/>
              <a:cs typeface="Arial" panose="020B0604020202020204" pitchFamily="34" charset="0"/>
            </a:endParaRPr>
          </a:p>
        </p:txBody>
      </p:sp>
      <p:sp>
        <p:nvSpPr>
          <p:cNvPr id="2" name="Прямоугольник 1"/>
          <p:cNvSpPr/>
          <p:nvPr/>
        </p:nvSpPr>
        <p:spPr>
          <a:xfrm>
            <a:off x="5666606" y="4588308"/>
            <a:ext cx="10802754" cy="1384995"/>
          </a:xfrm>
          <a:prstGeom prst="rect">
            <a:avLst/>
          </a:prstGeom>
        </p:spPr>
        <p:txBody>
          <a:bodyPr wrap="square">
            <a:spAutoFit/>
          </a:bodyPr>
          <a:lstStyle/>
          <a:p>
            <a:pPr lvl="0" algn="just"/>
            <a:r>
              <a:rPr lang="ru-RU" sz="2800" b="1" dirty="0">
                <a:latin typeface="Arial" panose="020B0604020202020204" pitchFamily="34" charset="0"/>
                <a:ea typeface="Times New Roman" panose="02020603050405020304" pitchFamily="18" charset="0"/>
                <a:cs typeface="Arial" panose="020B0604020202020204" pitchFamily="34" charset="0"/>
              </a:rPr>
              <a:t>Комплексным </a:t>
            </a:r>
            <a:r>
              <a:rPr lang="ru-RU" sz="2800" b="1" dirty="0" smtClean="0">
                <a:latin typeface="Arial" panose="020B0604020202020204" pitchFamily="34" charset="0"/>
                <a:ea typeface="Times New Roman" panose="02020603050405020304" pitchFamily="18" charset="0"/>
                <a:cs typeface="Arial" panose="020B0604020202020204" pitchFamily="34" charset="0"/>
              </a:rPr>
              <a:t>инструментом   </a:t>
            </a:r>
            <a:r>
              <a:rPr lang="ru-RU" sz="2800" dirty="0">
                <a:latin typeface="Arial" panose="020B0604020202020204" pitchFamily="34" charset="0"/>
                <a:ea typeface="Times New Roman" panose="02020603050405020304" pitchFamily="18" charset="0"/>
                <a:cs typeface="Arial" panose="020B0604020202020204" pitchFamily="34" charset="0"/>
              </a:rPr>
              <a:t>профессионального развития на современном этапе является формирование индивидуального образовательного маршрута </a:t>
            </a:r>
            <a:r>
              <a:rPr lang="ru-RU" sz="2800" dirty="0" smtClean="0">
                <a:latin typeface="Arial" panose="020B0604020202020204" pitchFamily="34" charset="0"/>
                <a:ea typeface="Times New Roman" panose="02020603050405020304" pitchFamily="18" charset="0"/>
                <a:cs typeface="Arial" panose="020B0604020202020204" pitchFamily="34" charset="0"/>
              </a:rPr>
              <a:t>педагога</a:t>
            </a:r>
            <a:endParaRPr lang="ru-RU" sz="2800" dirty="0">
              <a:latin typeface="Arial" panose="020B0604020202020204" pitchFamily="34" charset="0"/>
              <a:ea typeface="Arial Unicode MS"/>
              <a:cs typeface="Arial" panose="020B0604020202020204" pitchFamily="34" charset="0"/>
            </a:endParaRPr>
          </a:p>
        </p:txBody>
      </p:sp>
      <p:sp>
        <p:nvSpPr>
          <p:cNvPr id="3" name="Прямоугольник 2"/>
          <p:cNvSpPr/>
          <p:nvPr/>
        </p:nvSpPr>
        <p:spPr>
          <a:xfrm>
            <a:off x="1158471" y="6632080"/>
            <a:ext cx="16855209" cy="2246769"/>
          </a:xfrm>
          <a:prstGeom prst="rect">
            <a:avLst/>
          </a:prstGeom>
        </p:spPr>
        <p:txBody>
          <a:bodyPr wrap="square">
            <a:spAutoFit/>
          </a:bodyPr>
          <a:lstStyle/>
          <a:p>
            <a:r>
              <a:rPr lang="ru-RU" sz="2800" b="1" dirty="0" smtClean="0">
                <a:solidFill>
                  <a:srgbClr val="333333"/>
                </a:solidFill>
                <a:latin typeface="YS Text"/>
              </a:rPr>
              <a:t>ИОМ</a:t>
            </a:r>
            <a:r>
              <a:rPr lang="ru-RU" sz="2800" dirty="0" smtClean="0">
                <a:solidFill>
                  <a:srgbClr val="333333"/>
                </a:solidFill>
                <a:latin typeface="YS Text"/>
              </a:rPr>
              <a:t> - это </a:t>
            </a:r>
            <a:r>
              <a:rPr lang="ru-RU" sz="2800" dirty="0">
                <a:solidFill>
                  <a:srgbClr val="333333"/>
                </a:solidFill>
                <a:latin typeface="YS Text"/>
              </a:rPr>
              <a:t>личный, отличающийся характерными признаками путь следования, </a:t>
            </a:r>
            <a:r>
              <a:rPr lang="ru-RU" sz="2800" dirty="0" smtClean="0">
                <a:solidFill>
                  <a:srgbClr val="333333"/>
                </a:solidFill>
                <a:latin typeface="YS Text"/>
              </a:rPr>
              <a:t>который</a:t>
            </a:r>
          </a:p>
          <a:p>
            <a:r>
              <a:rPr lang="ru-RU" sz="2800" dirty="0" smtClean="0">
                <a:solidFill>
                  <a:srgbClr val="333333"/>
                </a:solidFill>
                <a:latin typeface="YS Text"/>
              </a:rPr>
              <a:t> представляет собой </a:t>
            </a:r>
            <a:r>
              <a:rPr lang="ru-RU" sz="2800" dirty="0">
                <a:solidFill>
                  <a:srgbClr val="333333"/>
                </a:solidFill>
                <a:latin typeface="YS Text"/>
              </a:rPr>
              <a:t>целенаправленно </a:t>
            </a:r>
            <a:r>
              <a:rPr lang="ru-RU" sz="2800" dirty="0" smtClean="0">
                <a:solidFill>
                  <a:srgbClr val="333333"/>
                </a:solidFill>
                <a:latin typeface="YS Text"/>
              </a:rPr>
              <a:t>проектируемую  дифференцированную</a:t>
            </a:r>
            <a:r>
              <a:rPr lang="ru-RU" sz="2800" dirty="0">
                <a:solidFill>
                  <a:srgbClr val="333333"/>
                </a:solidFill>
                <a:latin typeface="YS Text"/>
              </a:rPr>
              <a:t> образовательную программу, обеспечивающую педагогу разработку и реализацию личной программы развития профессиональной компетентности при осуществлении методического сопровождения его профессионального развития</a:t>
            </a:r>
            <a:endParaRPr lang="ru-RU" sz="2800" dirty="0"/>
          </a:p>
        </p:txBody>
      </p:sp>
      <p:pic>
        <p:nvPicPr>
          <p:cNvPr id="6148" name="Picture 4" descr="Picture backgr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5945" y="4315872"/>
            <a:ext cx="1452815" cy="1452815"/>
          </a:xfrm>
          <a:prstGeom prst="rect">
            <a:avLst/>
          </a:prstGeom>
          <a:noFill/>
          <a:extLst>
            <a:ext uri="{909E8E84-426E-40DD-AFC4-6F175D3DCCD1}">
              <a14:hiddenFill xmlns:a14="http://schemas.microsoft.com/office/drawing/2010/main">
                <a:solidFill>
                  <a:srgbClr val="FFFFFF"/>
                </a:solidFill>
              </a14:hiddenFill>
            </a:ext>
          </a:extLst>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
        <p:nvSpPr>
          <p:cNvPr id="5" name="Прямоугольник 4"/>
          <p:cNvSpPr/>
          <p:nvPr/>
        </p:nvSpPr>
        <p:spPr>
          <a:xfrm>
            <a:off x="696686" y="1157925"/>
            <a:ext cx="16822057" cy="954107"/>
          </a:xfrm>
          <a:prstGeom prst="rect">
            <a:avLst/>
          </a:prstGeom>
        </p:spPr>
        <p:txBody>
          <a:bodyPr wrap="square">
            <a:spAutoFit/>
          </a:bodyPr>
          <a:lstStyle/>
          <a:p>
            <a:pPr algn="ctr"/>
            <a:r>
              <a:rPr lang="ru-RU" sz="2800" b="1" dirty="0" smtClean="0">
                <a:latin typeface="+mj-lt"/>
                <a:ea typeface="Times New Roman" panose="02020603050405020304" pitchFamily="18" charset="0"/>
              </a:rPr>
              <a:t>ИОМ ПЕДАГОГА КАК ИНСТРУМЕНТ ФОРМИРОВАНИЯ ФИНАНСОВОЙ ГРАМОТНОСТИ ПЕДАГОГИЧЕСКИХ РАБОТНИКОВ</a:t>
            </a:r>
            <a:endParaRPr lang="ru-RU" b="1" dirty="0">
              <a:latin typeface="+mj-lt"/>
            </a:endParaRPr>
          </a:p>
        </p:txBody>
      </p:sp>
    </p:spTree>
    <p:extLst>
      <p:ext uri="{BB962C8B-B14F-4D97-AF65-F5344CB8AC3E}">
        <p14:creationId xmlns:p14="http://schemas.microsoft.com/office/powerpoint/2010/main" val="1274456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graphicFrame>
        <p:nvGraphicFramePr>
          <p:cNvPr id="3" name="Схема 2"/>
          <p:cNvGraphicFramePr/>
          <p:nvPr>
            <p:extLst>
              <p:ext uri="{D42A27DB-BD31-4B8C-83A1-F6EECF244321}">
                <p14:modId xmlns:p14="http://schemas.microsoft.com/office/powerpoint/2010/main" val="894454794"/>
              </p:ext>
            </p:extLst>
          </p:nvPr>
        </p:nvGraphicFramePr>
        <p:xfrm>
          <a:off x="3447001" y="-214948"/>
          <a:ext cx="12648142" cy="84320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076" name="Picture 4" descr="Picture background"/>
          <p:cNvPicPr>
            <a:picLocks noChangeAspect="1" noChangeArrowheads="1"/>
          </p:cNvPicPr>
          <p:nvPr/>
        </p:nvPicPr>
        <p:blipFill rotWithShape="1">
          <a:blip r:embed="rId9">
            <a:extLst>
              <a:ext uri="{28A0092B-C50C-407E-A947-70E740481C1C}">
                <a14:useLocalDpi xmlns:a14="http://schemas.microsoft.com/office/drawing/2010/main" val="0"/>
              </a:ext>
            </a:extLst>
          </a:blip>
          <a:srcRect l="49227" t="4111" r="1913" b="10677"/>
          <a:stretch/>
        </p:blipFill>
        <p:spPr bwMode="auto">
          <a:xfrm rot="5400000">
            <a:off x="8501667" y="6730901"/>
            <a:ext cx="2026920" cy="5583754"/>
          </a:xfrm>
          <a:prstGeom prst="rect">
            <a:avLst/>
          </a:prstGeom>
          <a:noFill/>
          <a:extLst>
            <a:ext uri="{909E8E84-426E-40DD-AFC4-6F175D3DCCD1}">
              <a14:hiddenFill xmlns:a14="http://schemas.microsoft.com/office/drawing/2010/main">
                <a:solidFill>
                  <a:srgbClr val="FFFFFF"/>
                </a:solidFill>
              </a14:hiddenFill>
            </a:ext>
          </a:extLst>
        </p:spPr>
      </p:pic>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24</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1155987" y="911123"/>
            <a:ext cx="16718280"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ОПРЕДЕЛЕНИЕ УРОВНЕЙ ДЕФИЦИТОВ И СПОСОБЫ ИХ ВОСПОЛНЕНИЯ</a:t>
            </a:r>
            <a:endParaRPr lang="ru-RU" sz="2800" b="1" dirty="0"/>
          </a:p>
        </p:txBody>
      </p:sp>
      <p:sp>
        <p:nvSpPr>
          <p:cNvPr id="9" name="Овал 8"/>
          <p:cNvSpPr/>
          <p:nvPr/>
        </p:nvSpPr>
        <p:spPr>
          <a:xfrm>
            <a:off x="8141293" y="6758200"/>
            <a:ext cx="2747668" cy="2528040"/>
          </a:xfrm>
          <a:prstGeom prst="ellipse">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dirty="0" smtClean="0">
                <a:solidFill>
                  <a:srgbClr val="002060"/>
                </a:solidFill>
              </a:rPr>
              <a:t>4</a:t>
            </a:r>
            <a:endParaRPr lang="ru-RU" sz="3600" dirty="0">
              <a:solidFill>
                <a:srgbClr val="002060"/>
              </a:solidFill>
            </a:endParaRPr>
          </a:p>
        </p:txBody>
      </p:sp>
      <p:sp>
        <p:nvSpPr>
          <p:cNvPr id="10" name="Прямоугольник 9"/>
          <p:cNvSpPr/>
          <p:nvPr/>
        </p:nvSpPr>
        <p:spPr>
          <a:xfrm>
            <a:off x="11250166" y="7716838"/>
            <a:ext cx="4002886" cy="954107"/>
          </a:xfrm>
          <a:prstGeom prst="rect">
            <a:avLst/>
          </a:prstGeom>
        </p:spPr>
        <p:txBody>
          <a:bodyPr wrap="square">
            <a:spAutoFit/>
          </a:bodyPr>
          <a:lstStyle/>
          <a:p>
            <a:pPr algn="ctr"/>
            <a:r>
              <a:rPr lang="ru-RU" sz="2800" dirty="0" smtClean="0">
                <a:solidFill>
                  <a:srgbClr val="002060"/>
                </a:solidFill>
              </a:rPr>
              <a:t>Мониторинг конечных результатов</a:t>
            </a:r>
          </a:p>
        </p:txBody>
      </p:sp>
      <p:sp>
        <p:nvSpPr>
          <p:cNvPr id="18" name="Прямоугольник 17"/>
          <p:cNvSpPr/>
          <p:nvPr/>
        </p:nvSpPr>
        <p:spPr>
          <a:xfrm>
            <a:off x="3809775" y="7815451"/>
            <a:ext cx="4103662" cy="954107"/>
          </a:xfrm>
          <a:prstGeom prst="rect">
            <a:avLst/>
          </a:prstGeom>
        </p:spPr>
        <p:txBody>
          <a:bodyPr wrap="square">
            <a:spAutoFit/>
          </a:bodyPr>
          <a:lstStyle/>
          <a:p>
            <a:pPr algn="ctr"/>
            <a:r>
              <a:rPr lang="ru-RU" sz="2800" dirty="0" smtClean="0">
                <a:solidFill>
                  <a:srgbClr val="002060"/>
                </a:solidFill>
              </a:rPr>
              <a:t>Получение обратной связи</a:t>
            </a:r>
            <a:endParaRPr lang="ru-RU" sz="2800" dirty="0">
              <a:solidFill>
                <a:srgbClr val="002060"/>
              </a:solidFill>
            </a:endParaRPr>
          </a:p>
        </p:txBody>
      </p:sp>
      <p:sp>
        <p:nvSpPr>
          <p:cNvPr id="17" name="TextBox 16"/>
          <p:cNvSpPr txBox="1"/>
          <p:nvPr/>
        </p:nvSpPr>
        <p:spPr>
          <a:xfrm>
            <a:off x="293978" y="2202290"/>
            <a:ext cx="3153023" cy="8097410"/>
          </a:xfrm>
          <a:prstGeom prst="rect">
            <a:avLst/>
          </a:prstGeom>
          <a:noFill/>
        </p:spPr>
        <p:txBody>
          <a:bodyPr wrap="square" rtlCol="0">
            <a:spAutoFit/>
          </a:bodyPr>
          <a:lstStyle/>
          <a:p>
            <a:r>
              <a:rPr lang="ru-RU" b="1" dirty="0" smtClean="0"/>
              <a:t>Высокий</a:t>
            </a:r>
            <a:r>
              <a:rPr lang="ru-RU" dirty="0" smtClean="0"/>
              <a:t> дефицитарный уровень:</a:t>
            </a:r>
          </a:p>
          <a:p>
            <a:r>
              <a:rPr lang="ru-RU" dirty="0" smtClean="0"/>
              <a:t>Неумение решать стандартные профзадачи</a:t>
            </a:r>
          </a:p>
          <a:p>
            <a:endParaRPr lang="ru-RU" dirty="0"/>
          </a:p>
          <a:p>
            <a:r>
              <a:rPr lang="ru-RU" b="1" dirty="0" smtClean="0"/>
              <a:t>Средний</a:t>
            </a:r>
            <a:r>
              <a:rPr lang="ru-RU" dirty="0" smtClean="0"/>
              <a:t> </a:t>
            </a:r>
            <a:r>
              <a:rPr lang="ru-RU" dirty="0"/>
              <a:t>дефицитарный </a:t>
            </a:r>
            <a:r>
              <a:rPr lang="ru-RU" dirty="0" smtClean="0"/>
              <a:t>уровень:</a:t>
            </a:r>
          </a:p>
          <a:p>
            <a:r>
              <a:rPr lang="ru-RU" dirty="0" smtClean="0"/>
              <a:t>Неумение решать профзадачи в новых условиях</a:t>
            </a:r>
          </a:p>
          <a:p>
            <a:endParaRPr lang="ru-RU" dirty="0"/>
          </a:p>
          <a:p>
            <a:r>
              <a:rPr lang="ru-RU" b="1" dirty="0" smtClean="0"/>
              <a:t>Низкий</a:t>
            </a:r>
            <a:r>
              <a:rPr lang="ru-RU" dirty="0" smtClean="0"/>
              <a:t> </a:t>
            </a:r>
            <a:r>
              <a:rPr lang="ru-RU" dirty="0"/>
              <a:t>дефицитарный </a:t>
            </a:r>
            <a:r>
              <a:rPr lang="ru-RU" dirty="0" smtClean="0"/>
              <a:t>уровень:</a:t>
            </a:r>
          </a:p>
          <a:p>
            <a:r>
              <a:rPr lang="ru-RU" dirty="0" smtClean="0"/>
              <a:t>Неумение решать профзадачи в нестандартных ситуациях</a:t>
            </a:r>
            <a:endParaRPr lang="ru-RU" dirty="0"/>
          </a:p>
        </p:txBody>
      </p:sp>
      <p:sp>
        <p:nvSpPr>
          <p:cNvPr id="22" name="TextBox 21"/>
          <p:cNvSpPr txBox="1"/>
          <p:nvPr/>
        </p:nvSpPr>
        <p:spPr>
          <a:xfrm>
            <a:off x="15233742" y="2211663"/>
            <a:ext cx="3535107" cy="7716215"/>
          </a:xfrm>
          <a:prstGeom prst="rect">
            <a:avLst/>
          </a:prstGeom>
          <a:noFill/>
        </p:spPr>
        <p:txBody>
          <a:bodyPr wrap="square" rtlCol="0">
            <a:spAutoFit/>
          </a:bodyPr>
          <a:lstStyle/>
          <a:p>
            <a:pPr algn="r"/>
            <a:r>
              <a:rPr lang="ru-RU" dirty="0" smtClean="0"/>
              <a:t>Профразвитие по </a:t>
            </a:r>
            <a:r>
              <a:rPr lang="ru-RU" b="1" dirty="0" smtClean="0"/>
              <a:t>технологии индивидуального плана</a:t>
            </a:r>
          </a:p>
          <a:p>
            <a:pPr algn="r"/>
            <a:endParaRPr lang="ru-RU" dirty="0"/>
          </a:p>
          <a:p>
            <a:pPr algn="r"/>
            <a:r>
              <a:rPr lang="ru-RU" dirty="0" smtClean="0"/>
              <a:t>Профразвитие по</a:t>
            </a:r>
          </a:p>
          <a:p>
            <a:pPr algn="r"/>
            <a:r>
              <a:rPr lang="ru-RU" b="1" dirty="0"/>
              <a:t>технологии индивидуального плана</a:t>
            </a:r>
          </a:p>
          <a:p>
            <a:pPr algn="r"/>
            <a:r>
              <a:rPr lang="ru-RU" b="1" dirty="0" smtClean="0"/>
              <a:t>или ПК по предметным программам</a:t>
            </a:r>
          </a:p>
          <a:p>
            <a:pPr algn="r"/>
            <a:endParaRPr lang="ru-RU" dirty="0"/>
          </a:p>
          <a:p>
            <a:pPr algn="r"/>
            <a:r>
              <a:rPr lang="ru-RU" dirty="0" smtClean="0"/>
              <a:t>Профразвитие в области </a:t>
            </a:r>
            <a:r>
              <a:rPr lang="ru-RU" b="1" dirty="0" smtClean="0"/>
              <a:t>предметных компетенций на основе неформального  и </a:t>
            </a:r>
            <a:r>
              <a:rPr lang="ru-RU" b="1" dirty="0"/>
              <a:t>и</a:t>
            </a:r>
            <a:r>
              <a:rPr lang="ru-RU" b="1" dirty="0" smtClean="0"/>
              <a:t>нформального образования</a:t>
            </a:r>
            <a:endParaRPr lang="ru-RU" dirty="0"/>
          </a:p>
        </p:txBody>
      </p:sp>
      <p:sp>
        <p:nvSpPr>
          <p:cNvPr id="24" name="Стрелка вниз 23"/>
          <p:cNvSpPr/>
          <p:nvPr/>
        </p:nvSpPr>
        <p:spPr>
          <a:xfrm rot="2308423">
            <a:off x="3861755" y="1895480"/>
            <a:ext cx="341779" cy="1261589"/>
          </a:xfrm>
          <a:prstGeom prst="downArrow">
            <a:avLst/>
          </a:prstGeom>
          <a:solidFill>
            <a:srgbClr val="00206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2060"/>
              </a:solidFill>
            </a:endParaRPr>
          </a:p>
        </p:txBody>
      </p:sp>
      <p:sp>
        <p:nvSpPr>
          <p:cNvPr id="28" name="Стрелка вниз 27"/>
          <p:cNvSpPr/>
          <p:nvPr/>
        </p:nvSpPr>
        <p:spPr>
          <a:xfrm rot="19472585">
            <a:off x="14764607" y="1949385"/>
            <a:ext cx="318953" cy="1060725"/>
          </a:xfrm>
          <a:prstGeom prst="downArrow">
            <a:avLst/>
          </a:prstGeom>
          <a:solidFill>
            <a:srgbClr val="00206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9" name="Рисунок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1901041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25</a:t>
            </a:fld>
            <a:endParaRPr b="1" dirty="0">
              <a:solidFill>
                <a:schemeClr val="bg1"/>
              </a:solidFill>
              <a:latin typeface="Proxima Nova Rg" panose="02000506030000020004" pitchFamily="2" charset="0"/>
            </a:endParaRPr>
          </a:p>
        </p:txBody>
      </p:sp>
      <p:sp>
        <p:nvSpPr>
          <p:cNvPr id="6" name="Прямоугольник 5"/>
          <p:cNvSpPr/>
          <p:nvPr/>
        </p:nvSpPr>
        <p:spPr>
          <a:xfrm>
            <a:off x="5510578" y="2125645"/>
            <a:ext cx="7229689" cy="3523080"/>
          </a:xfrm>
          <a:prstGeom prst="rect">
            <a:avLst/>
          </a:prstGeom>
        </p:spPr>
        <p:txBody>
          <a:bodyPr wrap="square">
            <a:spAutoFit/>
          </a:bodyPr>
          <a:lstStyle/>
          <a:p>
            <a:r>
              <a:rPr lang="ru-RU" dirty="0" smtClean="0"/>
              <a:t>Три плоскости реализации ИОМ</a:t>
            </a:r>
          </a:p>
          <a:p>
            <a:pPr marL="457200" indent="-457200">
              <a:buAutoNum type="arabicParenR"/>
            </a:pPr>
            <a:r>
              <a:rPr lang="ru-RU" dirty="0" smtClean="0"/>
              <a:t>самообразование</a:t>
            </a:r>
          </a:p>
          <a:p>
            <a:pPr marL="457200" indent="-457200">
              <a:buAutoNum type="arabicParenR"/>
            </a:pPr>
            <a:r>
              <a:rPr lang="ru-RU" dirty="0" smtClean="0"/>
              <a:t> деятельность педагога в профессиональном сообществе</a:t>
            </a:r>
          </a:p>
          <a:p>
            <a:pPr marL="457200" indent="-457200">
              <a:buAutoNum type="arabicParenR"/>
            </a:pPr>
            <a:r>
              <a:rPr lang="ru-RU" dirty="0" smtClean="0"/>
              <a:t>участие педагога в методической работе школы</a:t>
            </a:r>
          </a:p>
          <a:p>
            <a:endParaRPr lang="ru-RU" dirty="0"/>
          </a:p>
          <a:p>
            <a:endParaRPr lang="ru-RU" dirty="0" smtClean="0"/>
          </a:p>
          <a:p>
            <a:r>
              <a:rPr lang="ru-RU" dirty="0" smtClean="0"/>
              <a:t> </a:t>
            </a:r>
            <a:endParaRPr lang="ru-RU" dirty="0"/>
          </a:p>
        </p:txBody>
      </p:sp>
      <p:sp>
        <p:nvSpPr>
          <p:cNvPr id="4" name="Прямоугольник 3"/>
          <p:cNvSpPr/>
          <p:nvPr/>
        </p:nvSpPr>
        <p:spPr>
          <a:xfrm>
            <a:off x="143192" y="6121519"/>
            <a:ext cx="4953000" cy="2760692"/>
          </a:xfrm>
          <a:prstGeom prst="rect">
            <a:avLst/>
          </a:prstGeom>
        </p:spPr>
        <p:txBody>
          <a:bodyPr wrap="square">
            <a:spAutoFit/>
          </a:bodyPr>
          <a:lstStyle/>
          <a:p>
            <a:r>
              <a:rPr lang="ru-RU" dirty="0">
                <a:solidFill>
                  <a:srgbClr val="333333"/>
                </a:solidFill>
                <a:latin typeface="YS Text"/>
              </a:rPr>
              <a:t>Самообразование педагога — это целенаправленная познавательная работа по </a:t>
            </a:r>
            <a:r>
              <a:rPr lang="ru-RU" b="1" dirty="0">
                <a:solidFill>
                  <a:srgbClr val="333333"/>
                </a:solidFill>
                <a:latin typeface="YS Text"/>
              </a:rPr>
              <a:t>приобретению, углублению и совершенствованию систематических знаний в какой-либо области</a:t>
            </a:r>
            <a:r>
              <a:rPr lang="ru-RU" dirty="0">
                <a:solidFill>
                  <a:srgbClr val="333333"/>
                </a:solidFill>
                <a:latin typeface="YS Text"/>
              </a:rPr>
              <a:t>.</a:t>
            </a:r>
            <a:endParaRPr lang="ru-RU" dirty="0"/>
          </a:p>
        </p:txBody>
      </p:sp>
      <p:sp>
        <p:nvSpPr>
          <p:cNvPr id="7" name="Прямоугольник 6"/>
          <p:cNvSpPr/>
          <p:nvPr/>
        </p:nvSpPr>
        <p:spPr>
          <a:xfrm>
            <a:off x="5458826" y="5990305"/>
            <a:ext cx="6073775" cy="3904274"/>
          </a:xfrm>
          <a:prstGeom prst="rect">
            <a:avLst/>
          </a:prstGeom>
        </p:spPr>
        <p:txBody>
          <a:bodyPr wrap="square">
            <a:spAutoFit/>
          </a:bodyPr>
          <a:lstStyle/>
          <a:p>
            <a:r>
              <a:rPr lang="ru-RU" dirty="0">
                <a:solidFill>
                  <a:srgbClr val="333333"/>
                </a:solidFill>
                <a:latin typeface="YS Text"/>
              </a:rPr>
              <a:t>Профессиональное сообщество — это группа людей из двух и более человек, которые регулярно вступают между собой в коммуникацию (лично или виртуально) в целях </a:t>
            </a:r>
            <a:r>
              <a:rPr lang="ru-RU" b="1" dirty="0">
                <a:solidFill>
                  <a:srgbClr val="333333"/>
                </a:solidFill>
                <a:latin typeface="YS Text"/>
              </a:rPr>
              <a:t>обмена опытом и практиками, выработки знаний и поиска новых, более эффективных подходов к решению поставленных перед ними профессиональных задач</a:t>
            </a:r>
            <a:r>
              <a:rPr lang="ru-RU" dirty="0">
                <a:solidFill>
                  <a:srgbClr val="333333"/>
                </a:solidFill>
                <a:latin typeface="YS Text"/>
              </a:rPr>
              <a:t>.</a:t>
            </a:r>
            <a:endParaRPr lang="ru-RU" dirty="0"/>
          </a:p>
        </p:txBody>
      </p:sp>
      <p:sp>
        <p:nvSpPr>
          <p:cNvPr id="9" name="Прямоугольник 8"/>
          <p:cNvSpPr/>
          <p:nvPr/>
        </p:nvSpPr>
        <p:spPr>
          <a:xfrm>
            <a:off x="12011343" y="5740324"/>
            <a:ext cx="6717030" cy="4285469"/>
          </a:xfrm>
          <a:prstGeom prst="rect">
            <a:avLst/>
          </a:prstGeom>
        </p:spPr>
        <p:txBody>
          <a:bodyPr wrap="square">
            <a:spAutoFit/>
          </a:bodyPr>
          <a:lstStyle/>
          <a:p>
            <a:r>
              <a:rPr lang="ru-RU" dirty="0">
                <a:solidFill>
                  <a:srgbClr val="333333"/>
                </a:solidFill>
                <a:latin typeface="YS Text"/>
              </a:rPr>
              <a:t>Методическая работа школы </a:t>
            </a:r>
            <a:r>
              <a:rPr lang="ru-RU" dirty="0" smtClean="0">
                <a:solidFill>
                  <a:srgbClr val="333333"/>
                </a:solidFill>
                <a:latin typeface="YS Text"/>
              </a:rPr>
              <a:t> </a:t>
            </a:r>
            <a:r>
              <a:rPr lang="ru-RU" dirty="0">
                <a:solidFill>
                  <a:srgbClr val="333333"/>
                </a:solidFill>
                <a:latin typeface="YS Text"/>
              </a:rPr>
              <a:t>– это система взаимосвязанных мер, действий и мероприятий, основанная на достижениях науки и передового педагогического опыта, направленная на создание оптимальных условий для развития и повышения творческого потенциала каждого педагога, </a:t>
            </a:r>
            <a:r>
              <a:rPr lang="ru-RU" b="1" dirty="0">
                <a:solidFill>
                  <a:srgbClr val="333333"/>
                </a:solidFill>
                <a:latin typeface="YS Text"/>
              </a:rPr>
              <a:t>на совершенствование учебно-воспитательного процесса, достижение оптимального уровня образования, воспитания и развития школьников</a:t>
            </a:r>
            <a:r>
              <a:rPr lang="ru-RU" dirty="0">
                <a:solidFill>
                  <a:srgbClr val="333333"/>
                </a:solidFill>
                <a:latin typeface="YS Text"/>
              </a:rPr>
              <a:t>.</a:t>
            </a:r>
            <a:endParaRPr lang="ru-RU" dirty="0"/>
          </a:p>
        </p:txBody>
      </p:sp>
      <p:sp>
        <p:nvSpPr>
          <p:cNvPr id="10" name="Прямоугольник 9"/>
          <p:cNvSpPr/>
          <p:nvPr/>
        </p:nvSpPr>
        <p:spPr>
          <a:xfrm>
            <a:off x="5096192" y="1129631"/>
            <a:ext cx="10054355" cy="523220"/>
          </a:xfrm>
          <a:prstGeom prst="rect">
            <a:avLst/>
          </a:prstGeom>
        </p:spPr>
        <p:txBody>
          <a:bodyPr wrap="none">
            <a:spAutoFit/>
          </a:bodyPr>
          <a:lstStyle/>
          <a:p>
            <a:r>
              <a:rPr lang="ru-RU" sz="2800" b="1" dirty="0" smtClean="0"/>
              <a:t>ОРГАНИЗАЦИОННЫЙ  КОНТЕКСТ РЕАЛИЗАЦИИ  ИОМ  </a:t>
            </a:r>
            <a:endParaRPr lang="ru-RU" sz="2800" b="1" dirty="0"/>
          </a:p>
        </p:txBody>
      </p:sp>
      <p:pic>
        <p:nvPicPr>
          <p:cNvPr id="13" name="Рисунок 12"/>
          <p:cNvPicPr>
            <a:picLocks noChangeAspect="1"/>
          </p:cNvPicPr>
          <p:nvPr/>
        </p:nvPicPr>
        <p:blipFill rotWithShape="1">
          <a:blip r:embed="rId4"/>
          <a:srcRect l="14689" t="15629" r="46548" b="19012"/>
          <a:stretch/>
        </p:blipFill>
        <p:spPr>
          <a:xfrm>
            <a:off x="398474" y="1784065"/>
            <a:ext cx="4434840" cy="4206240"/>
          </a:xfrm>
          <a:prstGeom prst="rect">
            <a:avLst/>
          </a:prstGeom>
        </p:spPr>
      </p:pic>
      <p:pic>
        <p:nvPicPr>
          <p:cNvPr id="4100" name="Picture 4" descr="http://qrcoder.ru/code/?https%3A%2F%2Fcnppm.zabedu.ru%2Fwp-content%2Fuploads%2F2023%2F09%2F%C8%E3%F0%E0-%CF%F0%EE%E5%EA%F2%E8%F0%F3%E5%EC-%C8%CE%CC.pdf%3Fysclid%3Dlwn6jvnzjr601613766&amp;4&amp;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63065" y="1965216"/>
            <a:ext cx="3211195" cy="321119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3008537" y="5036512"/>
            <a:ext cx="5896166" cy="473528"/>
          </a:xfrm>
          <a:prstGeom prst="rect">
            <a:avLst/>
          </a:prstGeom>
          <a:noFill/>
        </p:spPr>
        <p:txBody>
          <a:bodyPr wrap="none" rtlCol="0">
            <a:spAutoFit/>
          </a:bodyPr>
          <a:lstStyle/>
          <a:p>
            <a:r>
              <a:rPr lang="ru-RU" dirty="0" smtClean="0"/>
              <a:t>Настольная игра «Проектируем ИОМ»</a:t>
            </a:r>
            <a:endParaRPr lang="ru-RU" dirty="0"/>
          </a:p>
        </p:txBody>
      </p:sp>
      <p:pic>
        <p:nvPicPr>
          <p:cNvPr id="19" name="Рисунок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3226645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26</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4550955" y="723581"/>
            <a:ext cx="912150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ВАРИАНТЫ МЕТОДИЧЕСКИХ ЗАДАЧ</a:t>
            </a:r>
            <a:endParaRPr lang="ru-RU" sz="2800" b="1" dirty="0"/>
          </a:p>
        </p:txBody>
      </p:sp>
      <p:sp>
        <p:nvSpPr>
          <p:cNvPr id="6" name="Прямоугольник 5"/>
          <p:cNvSpPr/>
          <p:nvPr/>
        </p:nvSpPr>
        <p:spPr>
          <a:xfrm>
            <a:off x="738414" y="1706688"/>
            <a:ext cx="17460686" cy="7921720"/>
          </a:xfrm>
          <a:prstGeom prst="rect">
            <a:avLst/>
          </a:prstGeom>
        </p:spPr>
        <p:txBody>
          <a:bodyPr wrap="square">
            <a:spAutoFit/>
          </a:bodyPr>
          <a:lstStyle/>
          <a:p>
            <a:pPr algn="just"/>
            <a:r>
              <a:rPr lang="ru-RU" sz="2800" dirty="0" smtClean="0"/>
              <a:t>1. </a:t>
            </a:r>
            <a:r>
              <a:rPr lang="ru-RU" sz="2400" dirty="0" smtClean="0"/>
              <a:t>Совершенствовать знания современного содержания образования в области финансовой грамотности обучающихся по предметному курсу обучения. </a:t>
            </a:r>
          </a:p>
          <a:p>
            <a:pPr algn="just"/>
            <a:r>
              <a:rPr lang="ru-RU" sz="2400" dirty="0" smtClean="0"/>
              <a:t>2. Знакомиться с новыми формами, методами и приемами обучения финансовой грамотности . </a:t>
            </a:r>
          </a:p>
          <a:p>
            <a:pPr algn="just"/>
            <a:r>
              <a:rPr lang="ru-RU" sz="2400" dirty="0" smtClean="0"/>
              <a:t>3. Повышение своего уровня педагогического мастерства, в том числе в области обучения финансовой грамотности  </a:t>
            </a:r>
          </a:p>
          <a:p>
            <a:pPr algn="just"/>
            <a:r>
              <a:rPr lang="ru-RU" sz="2400" dirty="0" smtClean="0"/>
              <a:t>4. Участие в экспертных комиссиях проектов, конкурсов и т.д. по финансовой грамотности. </a:t>
            </a:r>
          </a:p>
          <a:p>
            <a:pPr algn="just"/>
            <a:r>
              <a:rPr lang="ru-RU" sz="2400" dirty="0" smtClean="0"/>
              <a:t>5. Организовать работу с учащимися и добиться активного и результативного их участия во всех конкурсах и олимпиадах разного уровня по финансовой грамотности. </a:t>
            </a:r>
          </a:p>
          <a:p>
            <a:pPr algn="just"/>
            <a:r>
              <a:rPr lang="ru-RU" sz="2400" dirty="0" smtClean="0"/>
              <a:t>6. Изучать опыт работы лучших учителей своей школы, города, региона через Интернет в вопросах обучения финансовой грамотности. </a:t>
            </a:r>
          </a:p>
          <a:p>
            <a:pPr algn="just"/>
            <a:r>
              <a:rPr lang="ru-RU" sz="2400" dirty="0" smtClean="0"/>
              <a:t>7. Посещать уроки коллег и участвовать в обмене опытом.</a:t>
            </a:r>
          </a:p>
          <a:p>
            <a:pPr algn="just"/>
            <a:r>
              <a:rPr lang="ru-RU" sz="2400" dirty="0" smtClean="0"/>
              <a:t>8. Периодически </a:t>
            </a:r>
            <a:r>
              <a:rPr lang="ru-RU" sz="2400" dirty="0"/>
              <a:t>проводить самоанализ профессиональной деятельности. </a:t>
            </a:r>
            <a:endParaRPr lang="ru-RU" sz="2400" dirty="0" smtClean="0"/>
          </a:p>
          <a:p>
            <a:pPr algn="just"/>
            <a:r>
              <a:rPr lang="ru-RU" sz="2400" dirty="0" smtClean="0"/>
              <a:t>9</a:t>
            </a:r>
            <a:r>
              <a:rPr lang="ru-RU" sz="2400" dirty="0"/>
              <a:t>. Создать собственный УМК лучших разработок уроков, интересных приемов и находок на уроке, сценариев внеклассных </a:t>
            </a:r>
            <a:r>
              <a:rPr lang="ru-RU" sz="2400" dirty="0" smtClean="0"/>
              <a:t>мероприятий по финансовой грамотности. </a:t>
            </a:r>
          </a:p>
          <a:p>
            <a:pPr algn="just"/>
            <a:r>
              <a:rPr lang="ru-RU" sz="2400" dirty="0" smtClean="0"/>
              <a:t>10</a:t>
            </a:r>
            <a:r>
              <a:rPr lang="ru-RU" sz="2400" dirty="0"/>
              <a:t>. Совершенствовать структуру самоанализа урока. </a:t>
            </a:r>
            <a:endParaRPr lang="ru-RU" sz="2400" dirty="0" smtClean="0"/>
          </a:p>
          <a:p>
            <a:pPr algn="just"/>
            <a:r>
              <a:rPr lang="ru-RU" sz="2400" dirty="0" smtClean="0"/>
              <a:t>11</a:t>
            </a:r>
            <a:r>
              <a:rPr lang="ru-RU" sz="2400" dirty="0"/>
              <a:t>. Внедрять в учебный процесс новые формы оценивания знаний обучающихся. </a:t>
            </a:r>
            <a:endParaRPr lang="ru-RU" sz="2400" dirty="0" smtClean="0"/>
          </a:p>
          <a:p>
            <a:pPr algn="just"/>
            <a:r>
              <a:rPr lang="ru-RU" sz="2400" dirty="0" smtClean="0"/>
              <a:t>12</a:t>
            </a:r>
            <a:r>
              <a:rPr lang="ru-RU" sz="2400" dirty="0"/>
              <a:t>. Представлять опыт работы через открытые уроки на школьном и городском уровне. </a:t>
            </a:r>
            <a:endParaRPr lang="ru-RU" sz="2400" dirty="0" smtClean="0"/>
          </a:p>
          <a:p>
            <a:pPr algn="just"/>
            <a:r>
              <a:rPr lang="ru-RU" sz="2400" dirty="0" smtClean="0"/>
              <a:t>13</a:t>
            </a:r>
            <a:r>
              <a:rPr lang="ru-RU" sz="2400" dirty="0"/>
              <a:t>. Участие в олимпиадах, конкурсах по финансовой грамотности. </a:t>
            </a:r>
            <a:endParaRPr lang="ru-RU" sz="2400" dirty="0" smtClean="0"/>
          </a:p>
          <a:p>
            <a:pPr algn="just"/>
            <a:r>
              <a:rPr lang="ru-RU" sz="2400" dirty="0" smtClean="0"/>
              <a:t>14</a:t>
            </a:r>
            <a:r>
              <a:rPr lang="ru-RU" sz="2400" dirty="0"/>
              <a:t>. Посещение </a:t>
            </a:r>
            <a:r>
              <a:rPr lang="ru-RU" sz="2400" dirty="0" smtClean="0"/>
              <a:t>семинаров, выступление </a:t>
            </a:r>
            <a:r>
              <a:rPr lang="ru-RU" sz="2400" dirty="0"/>
              <a:t>перед коллегами на МО, педсоветах, конференциях по финансовой грамотности. </a:t>
            </a:r>
          </a:p>
          <a:p>
            <a:pPr algn="just"/>
            <a:r>
              <a:rPr lang="ru-RU" sz="2400" dirty="0" smtClean="0"/>
              <a:t>15</a:t>
            </a:r>
            <a:r>
              <a:rPr lang="ru-RU" sz="2400" dirty="0"/>
              <a:t>. Обобщение и распространение собственного педагогического  опыта по финансовой грамотности</a:t>
            </a:r>
          </a:p>
          <a:p>
            <a:endParaRPr lang="ru-RU" dirty="0"/>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972292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27</a:t>
            </a:fld>
            <a:endParaRPr b="1" dirty="0">
              <a:solidFill>
                <a:schemeClr val="bg1"/>
              </a:solidFill>
              <a:latin typeface="Proxima Nova Rg" panose="02000506030000020004" pitchFamily="2" charset="0"/>
            </a:endParaRPr>
          </a:p>
        </p:txBody>
      </p:sp>
      <p:sp>
        <p:nvSpPr>
          <p:cNvPr id="6" name="Заголовок 1"/>
          <p:cNvSpPr txBox="1">
            <a:spLocks/>
          </p:cNvSpPr>
          <p:nvPr/>
        </p:nvSpPr>
        <p:spPr>
          <a:xfrm>
            <a:off x="4073310" y="1210300"/>
            <a:ext cx="10515600" cy="666750"/>
          </a:xfrm>
          <a:prstGeom prst="rect">
            <a:avLst/>
          </a:prstGeom>
        </p:spPr>
        <p:txBody>
          <a:bodyPr>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altLang="ru-RU" sz="2800" b="1" dirty="0" smtClean="0">
                <a:solidFill>
                  <a:schemeClr val="tx1"/>
                </a:solidFill>
              </a:rPr>
              <a:t>КОНСТРУКЦИИ ПРОИЗВОДСТВЕННЫХ ЗАДАЧ</a:t>
            </a:r>
          </a:p>
        </p:txBody>
      </p:sp>
      <p:sp>
        <p:nvSpPr>
          <p:cNvPr id="7" name="Содержимое 2"/>
          <p:cNvSpPr txBox="1">
            <a:spLocks/>
          </p:cNvSpPr>
          <p:nvPr/>
        </p:nvSpPr>
        <p:spPr>
          <a:xfrm>
            <a:off x="820170" y="2361859"/>
            <a:ext cx="17765486" cy="529431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marL="514350" indent="-514350">
              <a:buFont typeface="+mj-lt"/>
              <a:buAutoNum type="arabicPeriod"/>
            </a:pPr>
            <a:r>
              <a:rPr lang="ru-RU" altLang="ru-RU" sz="2800" dirty="0" smtClean="0"/>
              <a:t>Потребность в разработке и реализации программы… (какой?) для … (кого?, чего?)</a:t>
            </a:r>
          </a:p>
          <a:p>
            <a:pPr marL="514350" indent="-514350">
              <a:buFont typeface="+mj-lt"/>
              <a:buAutoNum type="arabicPeriod"/>
            </a:pPr>
            <a:r>
              <a:rPr lang="ru-RU" altLang="ru-RU" sz="2800" dirty="0" smtClean="0"/>
              <a:t>Повышение/обеспечение качества/уровня образовательных результатов … (кого?) за счет использования… (приемов/способов/ методов/методики/технологии)…</a:t>
            </a:r>
          </a:p>
          <a:p>
            <a:pPr marL="514350" indent="-514350">
              <a:buFont typeface="+mj-lt"/>
              <a:buAutoNum type="arabicPeriod"/>
            </a:pPr>
            <a:r>
              <a:rPr lang="ru-RU" altLang="ru-RU" sz="2800" dirty="0" smtClean="0"/>
              <a:t>Создание условий для достижения … (каких?) результатов … (кого?) в  учебной/</a:t>
            </a:r>
            <a:r>
              <a:rPr lang="ru-RU" altLang="ru-RU" sz="2800" dirty="0" err="1" smtClean="0"/>
              <a:t>внеучебной</a:t>
            </a:r>
            <a:r>
              <a:rPr lang="ru-RU" altLang="ru-RU" sz="2800" dirty="0" smtClean="0"/>
              <a:t> деятельности </a:t>
            </a:r>
          </a:p>
          <a:p>
            <a:r>
              <a:rPr lang="ru-RU" altLang="ru-RU" sz="2800" dirty="0" smtClean="0"/>
              <a:t>4. Изменение характера/специфики образовательного процесса … (где?) за счет применения… (приемов/способов/ методов/методики/технологии)…</a:t>
            </a:r>
          </a:p>
          <a:p>
            <a:r>
              <a:rPr lang="ru-RU" altLang="ru-RU" sz="2800" dirty="0" smtClean="0"/>
              <a:t>5. Изменение характера отношений … (где?, между кем?) за счет применения… (чего?)…</a:t>
            </a:r>
          </a:p>
          <a:p>
            <a:r>
              <a:rPr lang="ru-RU" altLang="ru-RU" sz="2800" dirty="0"/>
              <a:t>Изменение способа оценивания образовательных результатов … (кого?) посредством реализации …</a:t>
            </a:r>
          </a:p>
          <a:p>
            <a:r>
              <a:rPr lang="ru-RU" altLang="ru-RU" sz="2800" dirty="0" smtClean="0"/>
              <a:t>6. Необходимость </a:t>
            </a:r>
            <a:r>
              <a:rPr lang="ru-RU" altLang="ru-RU" sz="2800" dirty="0"/>
              <a:t>формирования … (какой?) грамотности в соответствии с требованиями… (какими?)…</a:t>
            </a:r>
          </a:p>
          <a:p>
            <a:r>
              <a:rPr lang="ru-RU" altLang="ru-RU" sz="2800" dirty="0" smtClean="0"/>
              <a:t>7. Выявление </a:t>
            </a:r>
            <a:r>
              <a:rPr lang="ru-RU" altLang="ru-RU" sz="2800" dirty="0"/>
              <a:t>основных/системных/базовых/типичных затруднений … (кого?) для осуществления … (чего?)</a:t>
            </a:r>
          </a:p>
          <a:p>
            <a:r>
              <a:rPr lang="ru-RU" altLang="ru-RU" sz="2800" dirty="0" smtClean="0"/>
              <a:t>8.Внедрение/распространение </a:t>
            </a:r>
            <a:r>
              <a:rPr lang="ru-RU" altLang="ru-RU" sz="2800" dirty="0"/>
              <a:t>… (чего?, какой новации/инновации) для … (чего?, с какой целью?)…</a:t>
            </a:r>
          </a:p>
          <a:p>
            <a:endParaRPr lang="ru-RU" altLang="ru-RU" sz="2800" dirty="0" smtClean="0"/>
          </a:p>
          <a:p>
            <a:endParaRPr lang="ru-RU" altLang="ru-RU" sz="2800" dirty="0" smtClean="0"/>
          </a:p>
          <a:p>
            <a:endParaRPr lang="ru-RU" altLang="ru-RU" dirty="0" smtClean="0"/>
          </a:p>
        </p:txBody>
      </p:sp>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1284050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28</a:t>
            </a:fld>
            <a:endParaRPr b="1" dirty="0">
              <a:solidFill>
                <a:schemeClr val="bg1"/>
              </a:solidFill>
              <a:latin typeface="Proxima Nova Rg" panose="02000506030000020004" pitchFamily="2" charset="0"/>
            </a:endParaRPr>
          </a:p>
        </p:txBody>
      </p:sp>
      <p:sp>
        <p:nvSpPr>
          <p:cNvPr id="6" name="Заголовок 1"/>
          <p:cNvSpPr txBox="1">
            <a:spLocks/>
          </p:cNvSpPr>
          <p:nvPr/>
        </p:nvSpPr>
        <p:spPr>
          <a:xfrm>
            <a:off x="3342141" y="1406298"/>
            <a:ext cx="11222037" cy="1050925"/>
          </a:xfrm>
          <a:prstGeom prst="rect">
            <a:avLst/>
          </a:prstGeom>
        </p:spPr>
        <p:txBody>
          <a:bodyPr>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endParaRPr lang="ru-RU" altLang="ru-RU" sz="2800" b="1" dirty="0" smtClean="0">
              <a:solidFill>
                <a:schemeClr val="tx1"/>
              </a:solidFill>
            </a:endParaRPr>
          </a:p>
        </p:txBody>
      </p:sp>
      <p:sp>
        <p:nvSpPr>
          <p:cNvPr id="2" name="Прямоугольник 1"/>
          <p:cNvSpPr/>
          <p:nvPr/>
        </p:nvSpPr>
        <p:spPr>
          <a:xfrm>
            <a:off x="4073311" y="1195362"/>
            <a:ext cx="11906917" cy="954107"/>
          </a:xfrm>
          <a:prstGeom prst="rect">
            <a:avLst/>
          </a:prstGeom>
        </p:spPr>
        <p:txBody>
          <a:bodyPr wrap="square">
            <a:spAutoFit/>
          </a:bodyPr>
          <a:lstStyle/>
          <a:p>
            <a:pPr algn="ctr"/>
            <a:r>
              <a:rPr lang="ru-RU" altLang="ru-RU" sz="2800" b="1" dirty="0">
                <a:solidFill>
                  <a:schemeClr val="tx1"/>
                </a:solidFill>
              </a:rPr>
              <a:t>СООТНОШЕНИЕ ОБРАЗОВАТЕЛЬНЫХ ЗАДАЧ И ФОРМ ПРЕДЪЯВЛЕНИЯ РЕЗУЛЬТАТОВ</a:t>
            </a:r>
          </a:p>
        </p:txBody>
      </p:sp>
      <p:graphicFrame>
        <p:nvGraphicFramePr>
          <p:cNvPr id="7" name="Содержимое 3"/>
          <p:cNvGraphicFramePr>
            <a:graphicFrameLocks/>
          </p:cNvGraphicFramePr>
          <p:nvPr>
            <p:extLst>
              <p:ext uri="{D42A27DB-BD31-4B8C-83A1-F6EECF244321}">
                <p14:modId xmlns:p14="http://schemas.microsoft.com/office/powerpoint/2010/main" val="532335122"/>
              </p:ext>
            </p:extLst>
          </p:nvPr>
        </p:nvGraphicFramePr>
        <p:xfrm>
          <a:off x="1455285" y="2657695"/>
          <a:ext cx="16266658" cy="5974080"/>
        </p:xfrm>
        <a:graphic>
          <a:graphicData uri="http://schemas.openxmlformats.org/drawingml/2006/table">
            <a:tbl>
              <a:tblPr firstRow="1" bandRow="1">
                <a:tableStyleId>{5940675A-B579-460E-94D1-54222C63F5DA}</a:tableStyleId>
              </a:tblPr>
              <a:tblGrid>
                <a:gridCol w="7601629">
                  <a:extLst>
                    <a:ext uri="{9D8B030D-6E8A-4147-A177-3AD203B41FA5}">
                      <a16:colId xmlns:a16="http://schemas.microsoft.com/office/drawing/2014/main" val="20000"/>
                    </a:ext>
                  </a:extLst>
                </a:gridCol>
                <a:gridCol w="8665029">
                  <a:extLst>
                    <a:ext uri="{9D8B030D-6E8A-4147-A177-3AD203B41FA5}">
                      <a16:colId xmlns:a16="http://schemas.microsoft.com/office/drawing/2014/main" val="20001"/>
                    </a:ext>
                  </a:extLst>
                </a:gridCol>
              </a:tblGrid>
              <a:tr h="370840">
                <a:tc>
                  <a:txBody>
                    <a:bodyPr/>
                    <a:lstStyle/>
                    <a:p>
                      <a:pPr algn="ctr">
                        <a:spcAft>
                          <a:spcPts val="0"/>
                        </a:spcAft>
                      </a:pPr>
                      <a:r>
                        <a:rPr lang="ru-RU" sz="2800" b="1" dirty="0">
                          <a:latin typeface="Arial" panose="020B0604020202020204" pitchFamily="34" charset="0"/>
                          <a:cs typeface="Arial" panose="020B0604020202020204" pitchFamily="34" charset="0"/>
                        </a:rPr>
                        <a:t>Образовательная </a:t>
                      </a:r>
                      <a:r>
                        <a:rPr lang="ru-RU" sz="2800" b="1" dirty="0" smtClean="0">
                          <a:latin typeface="Arial" panose="020B0604020202020204" pitchFamily="34" charset="0"/>
                          <a:cs typeface="Arial" panose="020B0604020202020204" pitchFamily="34" charset="0"/>
                        </a:rPr>
                        <a:t>задача</a:t>
                      </a:r>
                    </a:p>
                    <a:p>
                      <a:pPr algn="ctr">
                        <a:spcAft>
                          <a:spcPts val="0"/>
                        </a:spcAft>
                      </a:pPr>
                      <a:r>
                        <a:rPr lang="ru-RU" sz="2800" b="1" dirty="0" smtClean="0">
                          <a:latin typeface="Arial" panose="020B0604020202020204" pitchFamily="34" charset="0"/>
                          <a:cs typeface="Arial" panose="020B0604020202020204" pitchFamily="34" charset="0"/>
                        </a:rPr>
                        <a:t>(задача обучения)</a:t>
                      </a:r>
                      <a:endParaRPr lang="ru-RU" sz="2800" b="1" dirty="0">
                        <a:latin typeface="Arial" panose="020B0604020202020204" pitchFamily="34" charset="0"/>
                        <a:ea typeface="Calibri"/>
                        <a:cs typeface="Arial" panose="020B0604020202020204" pitchFamily="34" charset="0"/>
                      </a:endParaRPr>
                    </a:p>
                  </a:txBody>
                  <a:tcPr marL="68584" marR="68584" marT="0" marB="0">
                    <a:noFill/>
                  </a:tcPr>
                </a:tc>
                <a:tc>
                  <a:txBody>
                    <a:bodyPr/>
                    <a:lstStyle/>
                    <a:p>
                      <a:pPr algn="ctr">
                        <a:spcAft>
                          <a:spcPts val="0"/>
                        </a:spcAft>
                      </a:pPr>
                      <a:r>
                        <a:rPr lang="ru-RU" sz="2800" b="1" dirty="0">
                          <a:latin typeface="Arial" panose="020B0604020202020204" pitchFamily="34" charset="0"/>
                          <a:cs typeface="Arial" panose="020B0604020202020204" pitchFamily="34" charset="0"/>
                        </a:rPr>
                        <a:t>Форма предъявления </a:t>
                      </a:r>
                      <a:r>
                        <a:rPr lang="ru-RU" sz="2800" b="1" dirty="0" smtClean="0">
                          <a:latin typeface="Arial" panose="020B0604020202020204" pitchFamily="34" charset="0"/>
                          <a:cs typeface="Arial" panose="020B0604020202020204" pitchFamily="34" charset="0"/>
                        </a:rPr>
                        <a:t>результата решения образовательной задачи</a:t>
                      </a:r>
                      <a:endParaRPr lang="ru-RU" sz="2800" b="1" dirty="0">
                        <a:latin typeface="Arial" panose="020B0604020202020204" pitchFamily="34" charset="0"/>
                        <a:ea typeface="Calibri"/>
                        <a:cs typeface="Arial" panose="020B0604020202020204" pitchFamily="34" charset="0"/>
                      </a:endParaRPr>
                    </a:p>
                  </a:txBody>
                  <a:tcPr marL="68584" marR="68584" marT="0" marB="0">
                    <a:noFill/>
                  </a:tcPr>
                </a:tc>
                <a:extLst>
                  <a:ext uri="{0D108BD9-81ED-4DB2-BD59-A6C34878D82A}">
                    <a16:rowId xmlns:a16="http://schemas.microsoft.com/office/drawing/2014/main" val="10000"/>
                  </a:ext>
                </a:extLst>
              </a:tr>
              <a:tr h="370840">
                <a:tc>
                  <a:txBody>
                    <a:bodyPr/>
                    <a:lstStyle/>
                    <a:p>
                      <a:pPr>
                        <a:spcAft>
                          <a:spcPts val="0"/>
                        </a:spcAft>
                      </a:pPr>
                      <a:r>
                        <a:rPr lang="ru-RU" sz="2800" dirty="0">
                          <a:latin typeface="Arial" panose="020B0604020202020204" pitchFamily="34" charset="0"/>
                          <a:cs typeface="Arial" panose="020B0604020202020204" pitchFamily="34" charset="0"/>
                        </a:rPr>
                        <a:t>Изучить приемы/способы/методы/методику/ технологию</a:t>
                      </a:r>
                      <a:r>
                        <a:rPr lang="ru-RU" sz="2800" dirty="0" smtClean="0">
                          <a:latin typeface="Arial" panose="020B0604020202020204" pitchFamily="34" charset="0"/>
                          <a:cs typeface="Arial" panose="020B0604020202020204" pitchFamily="34" charset="0"/>
                        </a:rPr>
                        <a:t>…</a:t>
                      </a:r>
                    </a:p>
                    <a:p>
                      <a:pPr>
                        <a:spcAft>
                          <a:spcPts val="0"/>
                        </a:spcAft>
                      </a:pPr>
                      <a:r>
                        <a:rPr lang="ru-RU" sz="2800" dirty="0" smtClean="0">
                          <a:latin typeface="Arial" panose="020B0604020202020204" pitchFamily="34" charset="0"/>
                          <a:cs typeface="Arial" panose="020B0604020202020204" pitchFamily="34" charset="0"/>
                        </a:rPr>
                        <a:t>…</a:t>
                      </a:r>
                      <a:endParaRPr lang="ru-RU" sz="2800" dirty="0">
                        <a:latin typeface="Arial" panose="020B0604020202020204" pitchFamily="34" charset="0"/>
                        <a:ea typeface="Calibri"/>
                        <a:cs typeface="Arial" panose="020B0604020202020204" pitchFamily="34" charset="0"/>
                      </a:endParaRPr>
                    </a:p>
                  </a:txBody>
                  <a:tcPr marL="68584" marR="68584" marT="0" marB="0"/>
                </a:tc>
                <a:tc>
                  <a:txBody>
                    <a:bodyPr/>
                    <a:lstStyle/>
                    <a:p>
                      <a:pPr>
                        <a:spcAft>
                          <a:spcPts val="0"/>
                        </a:spcAft>
                      </a:pPr>
                      <a:r>
                        <a:rPr lang="ru-RU" sz="2800" dirty="0" smtClean="0">
                          <a:latin typeface="Arial" panose="020B0604020202020204" pitchFamily="34" charset="0"/>
                          <a:cs typeface="Arial" panose="020B0604020202020204" pitchFamily="34" charset="0"/>
                        </a:rPr>
                        <a:t>Итоги тестирования</a:t>
                      </a:r>
                      <a:endParaRPr lang="ru-RU" sz="2800" dirty="0">
                        <a:latin typeface="Arial" panose="020B0604020202020204" pitchFamily="34" charset="0"/>
                        <a:cs typeface="Arial" panose="020B0604020202020204" pitchFamily="34" charset="0"/>
                      </a:endParaRPr>
                    </a:p>
                    <a:p>
                      <a:pPr>
                        <a:spcAft>
                          <a:spcPts val="0"/>
                        </a:spcAft>
                      </a:pPr>
                      <a:r>
                        <a:rPr lang="ru-RU" sz="2800" dirty="0">
                          <a:latin typeface="Arial" panose="020B0604020202020204" pitchFamily="34" charset="0"/>
                          <a:cs typeface="Arial" panose="020B0604020202020204" pitchFamily="34" charset="0"/>
                        </a:rPr>
                        <a:t>Реферат, Эссе, Выступление на тему</a:t>
                      </a:r>
                    </a:p>
                    <a:p>
                      <a:pPr>
                        <a:spcAft>
                          <a:spcPts val="0"/>
                        </a:spcAft>
                      </a:pPr>
                      <a:r>
                        <a:rPr lang="ru-RU" sz="2800" dirty="0">
                          <a:latin typeface="Arial" panose="020B0604020202020204" pitchFamily="34" charset="0"/>
                          <a:cs typeface="Arial" panose="020B0604020202020204" pitchFamily="34" charset="0"/>
                        </a:rPr>
                        <a:t>Подборки фактов, примеров </a:t>
                      </a:r>
                    </a:p>
                    <a:p>
                      <a:pPr>
                        <a:spcAft>
                          <a:spcPts val="0"/>
                        </a:spcAft>
                      </a:pPr>
                      <a:r>
                        <a:rPr lang="ru-RU" sz="2800" dirty="0">
                          <a:latin typeface="Arial" panose="020B0604020202020204" pitchFamily="34" charset="0"/>
                          <a:cs typeface="Arial" panose="020B0604020202020204" pitchFamily="34" charset="0"/>
                        </a:rPr>
                        <a:t>Аннотированные обзоры</a:t>
                      </a:r>
                    </a:p>
                    <a:p>
                      <a:pPr>
                        <a:spcAft>
                          <a:spcPts val="0"/>
                        </a:spcAft>
                      </a:pPr>
                      <a:r>
                        <a:rPr lang="ru-RU" sz="2800" dirty="0">
                          <a:latin typeface="Arial" panose="020B0604020202020204" pitchFamily="34" charset="0"/>
                          <a:cs typeface="Arial" panose="020B0604020202020204" pitchFamily="34" charset="0"/>
                        </a:rPr>
                        <a:t>Формулирование </a:t>
                      </a:r>
                      <a:r>
                        <a:rPr lang="ru-RU" sz="2800" dirty="0" smtClean="0">
                          <a:latin typeface="Arial" panose="020B0604020202020204" pitchFamily="34" charset="0"/>
                          <a:cs typeface="Arial" panose="020B0604020202020204" pitchFamily="34" charset="0"/>
                        </a:rPr>
                        <a:t>гипотез</a:t>
                      </a:r>
                    </a:p>
                    <a:p>
                      <a:pPr>
                        <a:spcAft>
                          <a:spcPts val="0"/>
                        </a:spcAft>
                      </a:pPr>
                      <a:r>
                        <a:rPr lang="ru-RU" sz="2800" dirty="0" smtClean="0">
                          <a:latin typeface="Arial" panose="020B0604020202020204" pitchFamily="34" charset="0"/>
                          <a:cs typeface="Arial" panose="020B0604020202020204" pitchFamily="34" charset="0"/>
                        </a:rPr>
                        <a:t>…</a:t>
                      </a:r>
                      <a:endParaRPr lang="ru-RU" sz="2800" dirty="0">
                        <a:latin typeface="Arial" panose="020B0604020202020204" pitchFamily="34" charset="0"/>
                        <a:ea typeface="Calibri"/>
                        <a:cs typeface="Arial" panose="020B0604020202020204" pitchFamily="34" charset="0"/>
                      </a:endParaRPr>
                    </a:p>
                  </a:txBody>
                  <a:tcPr marL="68584" marR="68584" marT="0" marB="0"/>
                </a:tc>
                <a:extLst>
                  <a:ext uri="{0D108BD9-81ED-4DB2-BD59-A6C34878D82A}">
                    <a16:rowId xmlns:a16="http://schemas.microsoft.com/office/drawing/2014/main" val="10001"/>
                  </a:ext>
                </a:extLst>
              </a:tr>
              <a:tr h="370840">
                <a:tc>
                  <a:txBody>
                    <a:bodyPr/>
                    <a:lstStyle/>
                    <a:p>
                      <a:pPr>
                        <a:spcAft>
                          <a:spcPts val="0"/>
                        </a:spcAft>
                      </a:pPr>
                      <a:r>
                        <a:rPr lang="ru-RU" sz="2800" dirty="0">
                          <a:latin typeface="Arial" panose="020B0604020202020204" pitchFamily="34" charset="0"/>
                          <a:cs typeface="Arial" panose="020B0604020202020204" pitchFamily="34" charset="0"/>
                        </a:rPr>
                        <a:t>Освоить приемы/способы/методы/методику/ технологию…</a:t>
                      </a:r>
                    </a:p>
                    <a:p>
                      <a:pPr>
                        <a:spcAft>
                          <a:spcPts val="0"/>
                        </a:spcAft>
                      </a:pPr>
                      <a:r>
                        <a:rPr lang="ru-RU" sz="2800" dirty="0">
                          <a:latin typeface="Arial" panose="020B0604020202020204" pitchFamily="34" charset="0"/>
                          <a:cs typeface="Arial" panose="020B0604020202020204" pitchFamily="34" charset="0"/>
                        </a:rPr>
                        <a:t>Научиться применять приемы/способы/методы/методику/ технологию</a:t>
                      </a:r>
                      <a:r>
                        <a:rPr lang="ru-RU" sz="2800" dirty="0" smtClean="0">
                          <a:latin typeface="Arial" panose="020B0604020202020204" pitchFamily="34" charset="0"/>
                          <a:cs typeface="Arial" panose="020B0604020202020204" pitchFamily="34" charset="0"/>
                        </a:rPr>
                        <a:t>…</a:t>
                      </a:r>
                    </a:p>
                    <a:p>
                      <a:pPr>
                        <a:spcAft>
                          <a:spcPts val="0"/>
                        </a:spcAft>
                      </a:pPr>
                      <a:r>
                        <a:rPr lang="ru-RU" sz="2800" dirty="0" smtClean="0">
                          <a:latin typeface="Arial" panose="020B0604020202020204" pitchFamily="34" charset="0"/>
                          <a:cs typeface="Arial" panose="020B0604020202020204" pitchFamily="34" charset="0"/>
                        </a:rPr>
                        <a:t>…</a:t>
                      </a:r>
                      <a:endParaRPr lang="ru-RU" sz="2800" dirty="0">
                        <a:latin typeface="Arial" panose="020B0604020202020204" pitchFamily="34" charset="0"/>
                        <a:ea typeface="Calibri"/>
                        <a:cs typeface="Arial" panose="020B0604020202020204" pitchFamily="34" charset="0"/>
                      </a:endParaRPr>
                    </a:p>
                  </a:txBody>
                  <a:tcPr marL="68584" marR="68584" marT="0" marB="0"/>
                </a:tc>
                <a:tc>
                  <a:txBody>
                    <a:bodyPr/>
                    <a:lstStyle/>
                    <a:p>
                      <a:pPr>
                        <a:spcAft>
                          <a:spcPts val="0"/>
                        </a:spcAft>
                      </a:pPr>
                      <a:r>
                        <a:rPr lang="ru-RU" sz="2800" dirty="0">
                          <a:latin typeface="Arial" panose="020B0604020202020204" pitchFamily="34" charset="0"/>
                          <a:cs typeface="Arial" panose="020B0604020202020204" pitchFamily="34" charset="0"/>
                        </a:rPr>
                        <a:t>Методические разработки</a:t>
                      </a:r>
                    </a:p>
                    <a:p>
                      <a:pPr>
                        <a:spcAft>
                          <a:spcPts val="0"/>
                        </a:spcAft>
                      </a:pPr>
                      <a:r>
                        <a:rPr lang="ru-RU" sz="2800" dirty="0">
                          <a:latin typeface="Arial" panose="020B0604020202020204" pitchFamily="34" charset="0"/>
                          <a:cs typeface="Arial" panose="020B0604020202020204" pitchFamily="34" charset="0"/>
                        </a:rPr>
                        <a:t>Организация … (мероприятий)</a:t>
                      </a:r>
                    </a:p>
                    <a:p>
                      <a:pPr>
                        <a:spcAft>
                          <a:spcPts val="0"/>
                        </a:spcAft>
                      </a:pPr>
                      <a:r>
                        <a:rPr lang="ru-RU" sz="2800" dirty="0">
                          <a:latin typeface="Arial" panose="020B0604020202020204" pitchFamily="34" charset="0"/>
                          <a:cs typeface="Arial" panose="020B0604020202020204" pitchFamily="34" charset="0"/>
                        </a:rPr>
                        <a:t>Пробы…</a:t>
                      </a:r>
                    </a:p>
                    <a:p>
                      <a:pPr>
                        <a:spcAft>
                          <a:spcPts val="0"/>
                        </a:spcAft>
                      </a:pPr>
                      <a:r>
                        <a:rPr lang="ru-RU" sz="2800" dirty="0">
                          <a:latin typeface="Arial" panose="020B0604020202020204" pitchFamily="34" charset="0"/>
                          <a:cs typeface="Arial" panose="020B0604020202020204" pitchFamily="34" charset="0"/>
                        </a:rPr>
                        <a:t>Подборка примеров </a:t>
                      </a:r>
                      <a:r>
                        <a:rPr lang="ru-RU" sz="2800" dirty="0" smtClean="0">
                          <a:latin typeface="Arial" panose="020B0604020202020204" pitchFamily="34" charset="0"/>
                          <a:cs typeface="Arial" panose="020B0604020202020204" pitchFamily="34" charset="0"/>
                        </a:rPr>
                        <a:t>применения</a:t>
                      </a:r>
                    </a:p>
                    <a:p>
                      <a:pPr>
                        <a:spcAft>
                          <a:spcPts val="0"/>
                        </a:spcAft>
                      </a:pPr>
                      <a:r>
                        <a:rPr lang="ru-RU" sz="2800" dirty="0" smtClean="0">
                          <a:latin typeface="Arial" panose="020B0604020202020204" pitchFamily="34" charset="0"/>
                          <a:cs typeface="Arial" panose="020B0604020202020204" pitchFamily="34" charset="0"/>
                        </a:rPr>
                        <a:t>…</a:t>
                      </a:r>
                      <a:endParaRPr lang="ru-RU" sz="2800" dirty="0">
                        <a:latin typeface="Arial" panose="020B0604020202020204" pitchFamily="34" charset="0"/>
                        <a:ea typeface="Calibri"/>
                        <a:cs typeface="Arial" panose="020B0604020202020204" pitchFamily="34" charset="0"/>
                      </a:endParaRPr>
                    </a:p>
                  </a:txBody>
                  <a:tcPr marL="68584" marR="68584" marT="0" marB="0"/>
                </a:tc>
                <a:extLst>
                  <a:ext uri="{0D108BD9-81ED-4DB2-BD59-A6C34878D82A}">
                    <a16:rowId xmlns:a16="http://schemas.microsoft.com/office/drawing/2014/main" val="10002"/>
                  </a:ext>
                </a:extLst>
              </a:tr>
            </a:tbl>
          </a:graphicData>
        </a:graphic>
      </p:graphicFrame>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2572483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29</a:t>
            </a:fld>
            <a:endParaRPr b="1" dirty="0">
              <a:solidFill>
                <a:schemeClr val="bg1"/>
              </a:solidFill>
              <a:latin typeface="Proxima Nova Rg" panose="02000506030000020004" pitchFamily="2" charset="0"/>
            </a:endParaRPr>
          </a:p>
        </p:txBody>
      </p:sp>
      <p:sp>
        <p:nvSpPr>
          <p:cNvPr id="6" name="Заголовок 1"/>
          <p:cNvSpPr txBox="1">
            <a:spLocks/>
          </p:cNvSpPr>
          <p:nvPr/>
        </p:nvSpPr>
        <p:spPr>
          <a:xfrm>
            <a:off x="3342141" y="1406298"/>
            <a:ext cx="11222037" cy="1050925"/>
          </a:xfrm>
          <a:prstGeom prst="rect">
            <a:avLst/>
          </a:prstGeom>
        </p:spPr>
        <p:txBody>
          <a:bodyPr>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endParaRPr lang="ru-RU" altLang="ru-RU" sz="2800" b="1" dirty="0" smtClean="0">
              <a:solidFill>
                <a:schemeClr val="tx1"/>
              </a:solidFill>
            </a:endParaRPr>
          </a:p>
        </p:txBody>
      </p:sp>
      <p:sp>
        <p:nvSpPr>
          <p:cNvPr id="2" name="Прямоугольник 1"/>
          <p:cNvSpPr/>
          <p:nvPr/>
        </p:nvSpPr>
        <p:spPr>
          <a:xfrm>
            <a:off x="4073311" y="1195362"/>
            <a:ext cx="11906917" cy="1384995"/>
          </a:xfrm>
          <a:prstGeom prst="rect">
            <a:avLst/>
          </a:prstGeom>
        </p:spPr>
        <p:txBody>
          <a:bodyPr wrap="square">
            <a:spAutoFit/>
          </a:bodyPr>
          <a:lstStyle/>
          <a:p>
            <a:pPr algn="ctr"/>
            <a:r>
              <a:rPr lang="ru-RU" altLang="ru-RU" sz="2800" b="1" dirty="0">
                <a:solidFill>
                  <a:schemeClr val="tx1"/>
                </a:solidFill>
              </a:rPr>
              <a:t>СООТНОШЕНИЕ ОБРАЗОВАТЕЛЬНЫХ ЗАДАЧ И ФОРМ ПРЕДЪЯВЛЕНИЯ </a:t>
            </a:r>
            <a:r>
              <a:rPr lang="ru-RU" altLang="ru-RU" sz="2800" b="1" dirty="0" smtClean="0">
                <a:solidFill>
                  <a:schemeClr val="tx1"/>
                </a:solidFill>
              </a:rPr>
              <a:t>РЕЗУЛЬТАТОВ </a:t>
            </a:r>
          </a:p>
          <a:p>
            <a:pPr algn="ctr"/>
            <a:r>
              <a:rPr lang="ru-RU" altLang="ru-RU" sz="2800" dirty="0" smtClean="0">
                <a:solidFill>
                  <a:schemeClr val="tx1"/>
                </a:solidFill>
              </a:rPr>
              <a:t>(на изменение деятельности)</a:t>
            </a:r>
            <a:endParaRPr lang="ru-RU" altLang="ru-RU" sz="2800" dirty="0">
              <a:solidFill>
                <a:schemeClr val="tx1"/>
              </a:solidFill>
            </a:endParaRPr>
          </a:p>
        </p:txBody>
      </p:sp>
      <p:graphicFrame>
        <p:nvGraphicFramePr>
          <p:cNvPr id="8" name="Содержимое 3"/>
          <p:cNvGraphicFramePr>
            <a:graphicFrameLocks/>
          </p:cNvGraphicFramePr>
          <p:nvPr>
            <p:extLst>
              <p:ext uri="{D42A27DB-BD31-4B8C-83A1-F6EECF244321}">
                <p14:modId xmlns:p14="http://schemas.microsoft.com/office/powerpoint/2010/main" val="2350658916"/>
              </p:ext>
            </p:extLst>
          </p:nvPr>
        </p:nvGraphicFramePr>
        <p:xfrm>
          <a:off x="1371600" y="3088583"/>
          <a:ext cx="16474440" cy="5547360"/>
        </p:xfrm>
        <a:graphic>
          <a:graphicData uri="http://schemas.openxmlformats.org/drawingml/2006/table">
            <a:tbl>
              <a:tblPr firstRow="1" bandRow="1">
                <a:tableStyleId>{5940675A-B579-460E-94D1-54222C63F5DA}</a:tableStyleId>
              </a:tblPr>
              <a:tblGrid>
                <a:gridCol w="8211363">
                  <a:extLst>
                    <a:ext uri="{9D8B030D-6E8A-4147-A177-3AD203B41FA5}">
                      <a16:colId xmlns:a16="http://schemas.microsoft.com/office/drawing/2014/main" val="20000"/>
                    </a:ext>
                  </a:extLst>
                </a:gridCol>
                <a:gridCol w="8263077">
                  <a:extLst>
                    <a:ext uri="{9D8B030D-6E8A-4147-A177-3AD203B41FA5}">
                      <a16:colId xmlns:a16="http://schemas.microsoft.com/office/drawing/2014/main" val="20001"/>
                    </a:ext>
                  </a:extLst>
                </a:gridCol>
              </a:tblGrid>
              <a:tr h="760706">
                <a:tc>
                  <a:txBody>
                    <a:bodyPr/>
                    <a:lstStyle/>
                    <a:p>
                      <a:pPr algn="ctr">
                        <a:spcAft>
                          <a:spcPts val="0"/>
                        </a:spcAft>
                      </a:pPr>
                      <a:r>
                        <a:rPr lang="ru-RU" sz="2800" b="1" dirty="0"/>
                        <a:t>Образовательная </a:t>
                      </a:r>
                      <a:r>
                        <a:rPr lang="ru-RU" sz="2800" b="1" dirty="0" smtClean="0"/>
                        <a:t>задача</a:t>
                      </a:r>
                    </a:p>
                    <a:p>
                      <a:pPr algn="ctr">
                        <a:spcAft>
                          <a:spcPts val="0"/>
                        </a:spcAft>
                      </a:pPr>
                      <a:r>
                        <a:rPr lang="ru-RU" sz="2800" b="1" dirty="0" smtClean="0"/>
                        <a:t>(задача на изменение деятельности)</a:t>
                      </a:r>
                      <a:endParaRPr lang="ru-RU" sz="2800" b="1" dirty="0">
                        <a:latin typeface="Calibri"/>
                        <a:ea typeface="Calibri"/>
                        <a:cs typeface="Times New Roman"/>
                      </a:endParaRPr>
                    </a:p>
                  </a:txBody>
                  <a:tcPr marL="68577" marR="68577" marT="0" marB="0">
                    <a:noFill/>
                  </a:tcPr>
                </a:tc>
                <a:tc>
                  <a:txBody>
                    <a:bodyPr/>
                    <a:lstStyle/>
                    <a:p>
                      <a:pPr algn="ctr">
                        <a:spcAft>
                          <a:spcPts val="0"/>
                        </a:spcAft>
                      </a:pPr>
                      <a:r>
                        <a:rPr lang="ru-RU" sz="2800" b="1" dirty="0"/>
                        <a:t>Форма предъявления </a:t>
                      </a:r>
                      <a:r>
                        <a:rPr lang="ru-RU" sz="2800" b="1" dirty="0" smtClean="0"/>
                        <a:t>результата решения образовательной задачи</a:t>
                      </a:r>
                      <a:endParaRPr lang="ru-RU" sz="2800" b="1" dirty="0">
                        <a:latin typeface="Calibri"/>
                        <a:ea typeface="Calibri"/>
                        <a:cs typeface="Times New Roman"/>
                      </a:endParaRPr>
                    </a:p>
                  </a:txBody>
                  <a:tcPr marL="68577" marR="68577" marT="0" marB="0">
                    <a:noFill/>
                  </a:tcPr>
                </a:tc>
                <a:extLst>
                  <a:ext uri="{0D108BD9-81ED-4DB2-BD59-A6C34878D82A}">
                    <a16:rowId xmlns:a16="http://schemas.microsoft.com/office/drawing/2014/main" val="10000"/>
                  </a:ext>
                </a:extLst>
              </a:tr>
              <a:tr h="1521413">
                <a:tc>
                  <a:txBody>
                    <a:bodyPr/>
                    <a:lstStyle/>
                    <a:p>
                      <a:pPr>
                        <a:spcAft>
                          <a:spcPts val="0"/>
                        </a:spcAft>
                      </a:pPr>
                      <a:r>
                        <a:rPr lang="ru-RU" sz="2800" dirty="0"/>
                        <a:t>Научиться оценивать результативность….</a:t>
                      </a:r>
                    </a:p>
                    <a:p>
                      <a:pPr>
                        <a:spcAft>
                          <a:spcPts val="0"/>
                        </a:spcAft>
                      </a:pPr>
                      <a:r>
                        <a:rPr lang="ru-RU" sz="2800" dirty="0"/>
                        <a:t>Стать способным/готовым</a:t>
                      </a:r>
                      <a:r>
                        <a:rPr lang="ru-RU" sz="2800" dirty="0" smtClean="0"/>
                        <a:t>…</a:t>
                      </a:r>
                    </a:p>
                    <a:p>
                      <a:pPr>
                        <a:spcAft>
                          <a:spcPts val="0"/>
                        </a:spcAft>
                      </a:pPr>
                      <a:r>
                        <a:rPr lang="ru-RU" sz="2800" dirty="0" smtClean="0"/>
                        <a:t>…</a:t>
                      </a:r>
                      <a:endParaRPr lang="ru-RU" sz="2800" dirty="0">
                        <a:latin typeface="Calibri"/>
                        <a:ea typeface="Calibri"/>
                        <a:cs typeface="Times New Roman"/>
                      </a:endParaRPr>
                    </a:p>
                  </a:txBody>
                  <a:tcPr marL="68577" marR="68577" marT="0" marB="0"/>
                </a:tc>
                <a:tc>
                  <a:txBody>
                    <a:bodyPr/>
                    <a:lstStyle/>
                    <a:p>
                      <a:pPr>
                        <a:spcAft>
                          <a:spcPts val="0"/>
                        </a:spcAft>
                      </a:pPr>
                      <a:r>
                        <a:rPr lang="ru-RU" sz="2800" dirty="0"/>
                        <a:t>Разработанные контрольные работы, листы оценивания, карты мониторинга, карты </a:t>
                      </a:r>
                      <a:r>
                        <a:rPr lang="ru-RU" sz="2800" dirty="0" smtClean="0"/>
                        <a:t>самоанализа/самонаблюдения</a:t>
                      </a:r>
                    </a:p>
                    <a:p>
                      <a:pPr>
                        <a:spcAft>
                          <a:spcPts val="0"/>
                        </a:spcAft>
                      </a:pPr>
                      <a:r>
                        <a:rPr lang="ru-RU" sz="2800" dirty="0" smtClean="0"/>
                        <a:t>…</a:t>
                      </a:r>
                      <a:endParaRPr lang="ru-RU" sz="2800" dirty="0">
                        <a:latin typeface="Calibri"/>
                        <a:ea typeface="Calibri"/>
                        <a:cs typeface="Times New Roman"/>
                      </a:endParaRPr>
                    </a:p>
                  </a:txBody>
                  <a:tcPr marL="68577" marR="68577" marT="0" marB="0"/>
                </a:tc>
                <a:extLst>
                  <a:ext uri="{0D108BD9-81ED-4DB2-BD59-A6C34878D82A}">
                    <a16:rowId xmlns:a16="http://schemas.microsoft.com/office/drawing/2014/main" val="10001"/>
                  </a:ext>
                </a:extLst>
              </a:tr>
              <a:tr h="2731206">
                <a:tc>
                  <a:txBody>
                    <a:bodyPr/>
                    <a:lstStyle/>
                    <a:p>
                      <a:pPr>
                        <a:spcAft>
                          <a:spcPts val="0"/>
                        </a:spcAft>
                      </a:pPr>
                      <a:r>
                        <a:rPr lang="ru-RU" sz="2800" dirty="0"/>
                        <a:t>Внедрить в собственную практику приемы/способы/методы/ технологию…</a:t>
                      </a:r>
                    </a:p>
                    <a:p>
                      <a:pPr>
                        <a:spcAft>
                          <a:spcPts val="0"/>
                        </a:spcAft>
                      </a:pPr>
                      <a:r>
                        <a:rPr lang="ru-RU" sz="2800" dirty="0"/>
                        <a:t>Разрабатывать и использовать в собственной практике</a:t>
                      </a:r>
                      <a:r>
                        <a:rPr lang="ru-RU" sz="2800" dirty="0" smtClean="0"/>
                        <a:t>…</a:t>
                      </a:r>
                    </a:p>
                    <a:p>
                      <a:pPr>
                        <a:spcAft>
                          <a:spcPts val="0"/>
                        </a:spcAft>
                      </a:pPr>
                      <a:r>
                        <a:rPr lang="ru-RU" sz="2800" dirty="0" smtClean="0"/>
                        <a:t>…</a:t>
                      </a:r>
                      <a:endParaRPr lang="ru-RU" sz="2800" dirty="0">
                        <a:latin typeface="Calibri"/>
                        <a:ea typeface="Calibri"/>
                        <a:cs typeface="Times New Roman"/>
                      </a:endParaRPr>
                    </a:p>
                  </a:txBody>
                  <a:tcPr marL="68577" marR="68577" marT="0" marB="0"/>
                </a:tc>
                <a:tc>
                  <a:txBody>
                    <a:bodyPr/>
                    <a:lstStyle/>
                    <a:p>
                      <a:pPr>
                        <a:spcAft>
                          <a:spcPts val="0"/>
                        </a:spcAft>
                      </a:pPr>
                      <a:r>
                        <a:rPr lang="ru-RU" sz="2800" dirty="0"/>
                        <a:t>Разработка и проведение сценариев учебных/ </a:t>
                      </a:r>
                      <a:r>
                        <a:rPr lang="ru-RU" sz="2800" dirty="0" err="1"/>
                        <a:t>внеучебных</a:t>
                      </a:r>
                      <a:r>
                        <a:rPr lang="ru-RU" sz="2800" dirty="0"/>
                        <a:t> занятий и т.п. </a:t>
                      </a:r>
                    </a:p>
                    <a:p>
                      <a:pPr>
                        <a:spcAft>
                          <a:spcPts val="0"/>
                        </a:spcAft>
                      </a:pPr>
                      <a:r>
                        <a:rPr lang="ru-RU" sz="2800" dirty="0"/>
                        <a:t>Разработка и применение учебных материалов</a:t>
                      </a:r>
                    </a:p>
                    <a:p>
                      <a:pPr>
                        <a:spcAft>
                          <a:spcPts val="0"/>
                        </a:spcAft>
                      </a:pPr>
                      <a:r>
                        <a:rPr lang="ru-RU" sz="2800" dirty="0"/>
                        <a:t>Предъявление опыта на семинарах</a:t>
                      </a:r>
                    </a:p>
                    <a:p>
                      <a:pPr>
                        <a:spcAft>
                          <a:spcPts val="0"/>
                        </a:spcAft>
                      </a:pPr>
                      <a:r>
                        <a:rPr lang="ru-RU" sz="2800" dirty="0"/>
                        <a:t>Проведение мастер-классов</a:t>
                      </a:r>
                    </a:p>
                    <a:p>
                      <a:pPr>
                        <a:spcAft>
                          <a:spcPts val="0"/>
                        </a:spcAft>
                      </a:pPr>
                      <a:r>
                        <a:rPr lang="ru-RU" sz="2800" dirty="0"/>
                        <a:t>Разработка и реализация </a:t>
                      </a:r>
                      <a:r>
                        <a:rPr lang="ru-RU" sz="2800" dirty="0" smtClean="0"/>
                        <a:t>проекта</a:t>
                      </a:r>
                    </a:p>
                    <a:p>
                      <a:pPr>
                        <a:spcAft>
                          <a:spcPts val="0"/>
                        </a:spcAft>
                      </a:pPr>
                      <a:r>
                        <a:rPr lang="ru-RU" sz="2800" dirty="0" smtClean="0"/>
                        <a:t>…</a:t>
                      </a:r>
                      <a:endParaRPr lang="ru-RU" sz="2800" dirty="0">
                        <a:latin typeface="Calibri"/>
                        <a:ea typeface="Calibri"/>
                        <a:cs typeface="Times New Roman"/>
                      </a:endParaRPr>
                    </a:p>
                  </a:txBody>
                  <a:tcPr marL="68577" marR="68577" marT="0" marB="0"/>
                </a:tc>
                <a:extLst>
                  <a:ext uri="{0D108BD9-81ED-4DB2-BD59-A6C34878D82A}">
                    <a16:rowId xmlns:a16="http://schemas.microsoft.com/office/drawing/2014/main" val="10002"/>
                  </a:ext>
                </a:extLst>
              </a:tr>
            </a:tbl>
          </a:graphicData>
        </a:graphic>
      </p:graphicFrame>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3783117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3</a:t>
            </a:fld>
            <a:endParaRPr b="1" dirty="0">
              <a:solidFill>
                <a:schemeClr val="bg1"/>
              </a:solidFill>
              <a:latin typeface="Proxima Nova Rg" panose="02000506030000020004" pitchFamily="2" charset="0"/>
            </a:endParaRPr>
          </a:p>
        </p:txBody>
      </p:sp>
      <p:sp>
        <p:nvSpPr>
          <p:cNvPr id="4" name="TextBox 3"/>
          <p:cNvSpPr txBox="1"/>
          <p:nvPr/>
        </p:nvSpPr>
        <p:spPr>
          <a:xfrm>
            <a:off x="3421575" y="1144872"/>
            <a:ext cx="12556643" cy="954107"/>
          </a:xfrm>
          <a:prstGeom prst="rect">
            <a:avLst/>
          </a:prstGeom>
          <a:noFill/>
        </p:spPr>
        <p:txBody>
          <a:bodyPr wrap="none" rtlCol="0">
            <a:spAutoFit/>
          </a:bodyPr>
          <a:lstStyle/>
          <a:p>
            <a:pPr algn="ctr"/>
            <a:r>
              <a:rPr lang="ru-RU" sz="2800" b="1" dirty="0" smtClean="0"/>
              <a:t>НОРМАТИВНО-ПРАВОВЫЕ ДОКУМЕНТЫ  В ОБЛАСТИ </a:t>
            </a:r>
            <a:r>
              <a:rPr lang="ru-RU" sz="2800" b="1" dirty="0" smtClean="0">
                <a:latin typeface="Arial" panose="020B0604020202020204" pitchFamily="34" charset="0"/>
                <a:cs typeface="Arial" panose="020B0604020202020204" pitchFamily="34" charset="0"/>
              </a:rPr>
              <a:t>УПРАВЛЕНИЯ </a:t>
            </a:r>
          </a:p>
          <a:p>
            <a:pPr algn="ctr"/>
            <a:r>
              <a:rPr lang="ru-RU" sz="2800" b="1" dirty="0" smtClean="0">
                <a:latin typeface="Arial" panose="020B0604020202020204" pitchFamily="34" charset="0"/>
                <a:cs typeface="Arial" panose="020B0604020202020204" pitchFamily="34" charset="0"/>
              </a:rPr>
              <a:t>ПРОФЕССИОНАЛЬНЫМ РАЗВИТИЕМ ПЕДАГОГОВ </a:t>
            </a:r>
            <a:endParaRPr lang="ru-RU" sz="2800" b="1" dirty="0"/>
          </a:p>
        </p:txBody>
      </p:sp>
      <p:sp>
        <p:nvSpPr>
          <p:cNvPr id="6" name="Прямоугольник 5"/>
          <p:cNvSpPr/>
          <p:nvPr/>
        </p:nvSpPr>
        <p:spPr>
          <a:xfrm>
            <a:off x="607060" y="2921589"/>
            <a:ext cx="17592040" cy="5693866"/>
          </a:xfrm>
          <a:prstGeom prst="rect">
            <a:avLst/>
          </a:prstGeom>
        </p:spPr>
        <p:txBody>
          <a:bodyPr wrap="square">
            <a:spAutoFit/>
          </a:bodyPr>
          <a:lstStyle/>
          <a:p>
            <a:pPr marL="457200" indent="-457200" algn="just">
              <a:buFont typeface="+mj-lt"/>
              <a:buAutoNum type="arabicPeriod"/>
            </a:pPr>
            <a:r>
              <a:rPr lang="ru-RU" sz="2800" dirty="0" smtClean="0"/>
              <a:t>Распоряжение Правительства от 31.12.2019 № 3273-р «Об утверждении основных принципов национальной системы профессионального роста педагогических работников Российской Федерации, включая национальную систему учительского роста»; </a:t>
            </a:r>
          </a:p>
          <a:p>
            <a:pPr marL="457200" indent="-457200">
              <a:buFont typeface="+mj-lt"/>
              <a:buAutoNum type="arabicPeriod"/>
            </a:pPr>
            <a:r>
              <a:rPr lang="ru-RU" sz="2800" dirty="0" smtClean="0"/>
              <a:t>Распоряжение Министерства просвещения российской </a:t>
            </a:r>
            <a:r>
              <a:rPr lang="ru-RU" sz="2800" dirty="0"/>
              <a:t>федерации 16 декабря 2020 Г. </a:t>
            </a:r>
            <a:r>
              <a:rPr lang="ru-RU" sz="2800" dirty="0" smtClean="0"/>
              <a:t>№ Р-174</a:t>
            </a:r>
          </a:p>
          <a:p>
            <a:pPr marL="457200" indent="-457200">
              <a:buFont typeface="+mj-lt"/>
              <a:buAutoNum type="arabicPeriod"/>
            </a:pPr>
            <a:r>
              <a:rPr lang="ru-RU" sz="2800" dirty="0" smtClean="0"/>
              <a:t>«Об утверждении концепции создания единой федеральной системы научно-методического сопровождения педагогических работников и управленческих кадров, утвержденную распоряжением»</a:t>
            </a:r>
          </a:p>
          <a:p>
            <a:pPr marL="457200" indent="-457200">
              <a:buFont typeface="+mj-lt"/>
              <a:buAutoNum type="arabicPeriod"/>
            </a:pPr>
            <a:r>
              <a:rPr lang="ru-RU" sz="2800" dirty="0" smtClean="0"/>
              <a:t> </a:t>
            </a:r>
            <a:r>
              <a:rPr lang="ru-RU" sz="2800" dirty="0"/>
              <a:t>П</a:t>
            </a:r>
            <a:r>
              <a:rPr lang="ru-RU" sz="2800" dirty="0" smtClean="0"/>
              <a:t>исьмо Министерства просвещения от 08.11.2021 № АЗ-872/08 «О направлении методических рекомендаций»; </a:t>
            </a:r>
            <a:endParaRPr lang="ru-RU" sz="2800" dirty="0"/>
          </a:p>
          <a:p>
            <a:pPr marL="457200" indent="-457200">
              <a:buFont typeface="+mj-lt"/>
              <a:buAutoNum type="arabicPeriod"/>
            </a:pPr>
            <a:r>
              <a:rPr lang="ru-RU" sz="2800" dirty="0" smtClean="0"/>
              <a:t>Профстандарт «Педагог»;</a:t>
            </a:r>
          </a:p>
          <a:p>
            <a:pPr marL="457200" indent="-457200">
              <a:buFont typeface="+mj-lt"/>
              <a:buAutoNum type="arabicPeriod"/>
            </a:pPr>
            <a:r>
              <a:rPr lang="ru-RU" sz="2800" dirty="0"/>
              <a:t>П</a:t>
            </a:r>
            <a:r>
              <a:rPr lang="ru-RU" sz="2800" dirty="0" smtClean="0"/>
              <a:t>рофстандарт </a:t>
            </a:r>
            <a:r>
              <a:rPr lang="ru-RU" sz="2800" dirty="0" smtClean="0"/>
              <a:t>«Педагог-психолог»; </a:t>
            </a:r>
            <a:endParaRPr lang="ru-RU" sz="2800" dirty="0"/>
          </a:p>
          <a:p>
            <a:pPr marL="457200" indent="-457200">
              <a:buFont typeface="+mj-lt"/>
              <a:buAutoNum type="arabicPeriod"/>
            </a:pPr>
            <a:r>
              <a:rPr lang="ru-RU" sz="2800" dirty="0" smtClean="0"/>
              <a:t>Профстандарт «Специалист в области воспитания»; </a:t>
            </a:r>
            <a:endParaRPr lang="ru-RU" sz="2800" dirty="0"/>
          </a:p>
          <a:p>
            <a:pPr marL="457200" indent="-457200">
              <a:buFont typeface="+mj-lt"/>
              <a:buAutoNum type="arabicPeriod"/>
            </a:pPr>
            <a:r>
              <a:rPr lang="ru-RU" sz="2800" dirty="0" smtClean="0"/>
              <a:t>Профстандарт «Педагог дополнительного образования детей с взрослых»</a:t>
            </a: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1544385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30</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4797698" y="1022570"/>
            <a:ext cx="912150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ЦИФРОВОЙ ПОМОЩНИК УЧИТЕЛЯ</a:t>
            </a:r>
            <a:endParaRPr lang="ru-RU" sz="2800" b="1" dirty="0"/>
          </a:p>
        </p:txBody>
      </p:sp>
      <p:sp>
        <p:nvSpPr>
          <p:cNvPr id="6" name="Прямоугольник 5"/>
          <p:cNvSpPr/>
          <p:nvPr/>
        </p:nvSpPr>
        <p:spPr>
          <a:xfrm>
            <a:off x="428850" y="2595155"/>
            <a:ext cx="7484587" cy="4782399"/>
          </a:xfrm>
          <a:prstGeom prst="rect">
            <a:avLst/>
          </a:prstGeom>
        </p:spPr>
        <p:txBody>
          <a:bodyPr wrap="square">
            <a:spAutoFit/>
          </a:bodyPr>
          <a:lstStyle/>
          <a:p>
            <a:pPr algn="just"/>
            <a:r>
              <a:rPr lang="ru-RU" sz="2800" b="0" i="0" dirty="0" smtClean="0">
                <a:solidFill>
                  <a:srgbClr val="002060"/>
                </a:solidFill>
                <a:effectLst/>
                <a:latin typeface="PT Sans"/>
              </a:rPr>
              <a:t>«Цифровой помощник учителя» - сервис, автоматизирующий проверку домашних заданий и планирование рабочих программ с привлечением экспертных систем искусственного интеллекта, упрощающий и помогающий сформировать эффективную систему выявления, развития и поддержки талантов у детей, повысить качество прохождения повышения квалификации преподавателями.</a:t>
            </a:r>
          </a:p>
          <a:p>
            <a:pPr algn="just"/>
            <a:endParaRPr lang="ru-RU" b="0" i="0" dirty="0" smtClean="0">
              <a:solidFill>
                <a:srgbClr val="000000"/>
              </a:solidFill>
              <a:effectLst/>
              <a:latin typeface="PT Sans"/>
            </a:endParaRPr>
          </a:p>
        </p:txBody>
      </p:sp>
      <p:sp>
        <p:nvSpPr>
          <p:cNvPr id="7" name="Прямоугольник 6"/>
          <p:cNvSpPr/>
          <p:nvPr/>
        </p:nvSpPr>
        <p:spPr>
          <a:xfrm>
            <a:off x="8557737" y="2031275"/>
            <a:ext cx="9829799" cy="7716215"/>
          </a:xfrm>
          <a:prstGeom prst="rect">
            <a:avLst/>
          </a:prstGeom>
        </p:spPr>
        <p:txBody>
          <a:bodyPr wrap="square">
            <a:spAutoFit/>
          </a:bodyPr>
          <a:lstStyle/>
          <a:p>
            <a:pPr marL="457200" indent="-457200" algn="just">
              <a:buFont typeface="+mj-lt"/>
              <a:buAutoNum type="arabicParenR"/>
            </a:pPr>
            <a:r>
              <a:rPr lang="ru-RU" b="0" i="0" dirty="0" smtClean="0">
                <a:solidFill>
                  <a:srgbClr val="000000"/>
                </a:solidFill>
                <a:effectLst/>
                <a:latin typeface="PT Sans"/>
              </a:rPr>
              <a:t>доступ к цифровому образовательному контенту и сервисам для участников образовательных отношений на безвозмездной основе;</a:t>
            </a:r>
          </a:p>
          <a:p>
            <a:pPr marL="457200" indent="-457200" algn="just">
              <a:buFont typeface="+mj-lt"/>
              <a:buAutoNum type="arabicParenR"/>
            </a:pPr>
            <a:r>
              <a:rPr lang="ru-RU" b="0" i="0" dirty="0" smtClean="0">
                <a:solidFill>
                  <a:srgbClr val="000000"/>
                </a:solidFill>
                <a:effectLst/>
                <a:latin typeface="PT Sans"/>
              </a:rPr>
              <a:t>наличие доступа к проактивным сервисам подборки цифрового образовательного контента, обеспечивающего высокое качество подготовки по общеобразовательным программам и развития в соответствии с интересами и способностями;</a:t>
            </a:r>
          </a:p>
          <a:p>
            <a:pPr marL="457200" indent="-457200" algn="just">
              <a:buFont typeface="+mj-lt"/>
              <a:buAutoNum type="arabicParenR"/>
            </a:pPr>
            <a:r>
              <a:rPr lang="ru-RU" b="0" i="0" dirty="0" smtClean="0">
                <a:solidFill>
                  <a:srgbClr val="000000"/>
                </a:solidFill>
                <a:effectLst/>
                <a:latin typeface="PT Sans"/>
              </a:rPr>
              <a:t>использование сервисов по автоматизированному планированию рабочих программ подбору соответствующего контента;</a:t>
            </a:r>
          </a:p>
          <a:p>
            <a:pPr marL="457200" indent="-457200" algn="just">
              <a:buFont typeface="+mj-lt"/>
              <a:buAutoNum type="arabicParenR"/>
            </a:pPr>
            <a:r>
              <a:rPr lang="ru-RU" b="0" i="0" dirty="0" smtClean="0">
                <a:solidFill>
                  <a:srgbClr val="000000"/>
                </a:solidFill>
                <a:effectLst/>
                <a:latin typeface="PT Sans"/>
              </a:rPr>
              <a:t>предложение перечня программ повышения квалификации в соответствии с профессиональными дефицитами и интересами педагогических работников;</a:t>
            </a:r>
          </a:p>
          <a:p>
            <a:pPr marL="457200" indent="-457200" algn="just">
              <a:buFont typeface="+mj-lt"/>
              <a:buAutoNum type="arabicParenR"/>
            </a:pPr>
            <a:r>
              <a:rPr lang="ru-RU" dirty="0">
                <a:latin typeface="PT Sans"/>
              </a:rPr>
              <a:t>Систематизация результатов </a:t>
            </a:r>
            <a:endParaRPr lang="ru-RU" dirty="0"/>
          </a:p>
          <a:p>
            <a:pPr marL="457200" indent="-457200" algn="just">
              <a:buFont typeface="+mj-lt"/>
              <a:buAutoNum type="arabicParenR"/>
            </a:pPr>
            <a:endParaRPr lang="ru-RU" b="0" i="0" dirty="0" smtClean="0">
              <a:solidFill>
                <a:srgbClr val="000000"/>
              </a:solidFill>
              <a:effectLst/>
              <a:latin typeface="PT Sans"/>
            </a:endParaRPr>
          </a:p>
          <a:p>
            <a:pPr marL="457200" indent="-457200" algn="just">
              <a:buFont typeface="+mj-lt"/>
              <a:buAutoNum type="arabicParenR"/>
            </a:pPr>
            <a:r>
              <a:rPr lang="ru-RU" b="0" i="0" dirty="0" smtClean="0">
                <a:solidFill>
                  <a:srgbClr val="000000"/>
                </a:solidFill>
                <a:effectLst/>
                <a:latin typeface="PT Sans"/>
              </a:rPr>
              <a:t>использование образовательными организациями сервисов федеральной информационно-сервисной платформы цифровой образовательной среды при реализации образовательных программ.</a:t>
            </a:r>
            <a:endParaRPr lang="ru-RU" b="0" i="0" dirty="0">
              <a:solidFill>
                <a:srgbClr val="000000"/>
              </a:solidFill>
              <a:effectLst/>
              <a:latin typeface="PT Sans"/>
            </a:endParaRPr>
          </a:p>
        </p:txBody>
      </p:sp>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24156285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31</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4797698" y="1022570"/>
            <a:ext cx="912150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ЦИФРОВОЙ ПОМОЩНИК УЧИТЕЛЯ</a:t>
            </a:r>
            <a:endParaRPr lang="ru-RU" sz="2800" b="1" dirty="0"/>
          </a:p>
        </p:txBody>
      </p:sp>
      <p:pic>
        <p:nvPicPr>
          <p:cNvPr id="9" name="Рисунок 8"/>
          <p:cNvPicPr>
            <a:picLocks noChangeAspect="1"/>
          </p:cNvPicPr>
          <p:nvPr/>
        </p:nvPicPr>
        <p:blipFill rotWithShape="1">
          <a:blip r:embed="rId4"/>
          <a:srcRect l="23787" t="23565" r="16825" b="11970"/>
          <a:stretch/>
        </p:blipFill>
        <p:spPr>
          <a:xfrm>
            <a:off x="515097" y="1845892"/>
            <a:ext cx="9085572" cy="5547502"/>
          </a:xfrm>
          <a:prstGeom prst="rect">
            <a:avLst/>
          </a:prstGeom>
        </p:spPr>
      </p:pic>
      <p:pic>
        <p:nvPicPr>
          <p:cNvPr id="11" name="Рисунок 10"/>
          <p:cNvPicPr>
            <a:picLocks noChangeAspect="1"/>
          </p:cNvPicPr>
          <p:nvPr/>
        </p:nvPicPr>
        <p:blipFill rotWithShape="1">
          <a:blip r:embed="rId5"/>
          <a:srcRect l="24688" t="17577" r="6921" b="5916"/>
          <a:stretch/>
        </p:blipFill>
        <p:spPr>
          <a:xfrm>
            <a:off x="9600669" y="3964252"/>
            <a:ext cx="9103493" cy="5728388"/>
          </a:xfrm>
          <a:prstGeom prst="rect">
            <a:avLst/>
          </a:prstGeom>
        </p:spPr>
      </p:pic>
      <p:pic>
        <p:nvPicPr>
          <p:cNvPr id="13" name="Рисунок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815766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32</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4797698" y="1022570"/>
            <a:ext cx="912150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ЦИФРОВОЙ ПОМОЩНИК УЧИТЕЛЯ</a:t>
            </a:r>
            <a:endParaRPr lang="ru-RU" sz="2800" b="1" dirty="0"/>
          </a:p>
        </p:txBody>
      </p:sp>
      <p:pic>
        <p:nvPicPr>
          <p:cNvPr id="10" name="Рисунок 9"/>
          <p:cNvPicPr>
            <a:picLocks noChangeAspect="1"/>
          </p:cNvPicPr>
          <p:nvPr/>
        </p:nvPicPr>
        <p:blipFill rotWithShape="1">
          <a:blip r:embed="rId4"/>
          <a:srcRect l="23407" t="21191" r="6007" b="15184"/>
          <a:stretch/>
        </p:blipFill>
        <p:spPr>
          <a:xfrm>
            <a:off x="8870928" y="4510148"/>
            <a:ext cx="10101285" cy="5121531"/>
          </a:xfrm>
          <a:prstGeom prst="rect">
            <a:avLst/>
          </a:prstGeom>
        </p:spPr>
      </p:pic>
      <p:pic>
        <p:nvPicPr>
          <p:cNvPr id="12" name="Рисунок 11"/>
          <p:cNvPicPr>
            <a:picLocks noChangeAspect="1"/>
          </p:cNvPicPr>
          <p:nvPr/>
        </p:nvPicPr>
        <p:blipFill rotWithShape="1">
          <a:blip r:embed="rId5"/>
          <a:srcRect l="32543" t="33151" r="11198" b="11448"/>
          <a:stretch/>
        </p:blipFill>
        <p:spPr>
          <a:xfrm>
            <a:off x="305353" y="1721394"/>
            <a:ext cx="8232601" cy="4938652"/>
          </a:xfrm>
          <a:prstGeom prst="rect">
            <a:avLst/>
          </a:prstGeom>
        </p:spPr>
      </p:pic>
      <p:pic>
        <p:nvPicPr>
          <p:cNvPr id="13" name="Рисунок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360938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33</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4797698" y="1022570"/>
            <a:ext cx="912150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ЦИФРОВОЙ ПОМОЩНИК УЧИТЕЛЯ</a:t>
            </a:r>
            <a:endParaRPr lang="ru-RU" sz="2800" b="1"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990" y="1845892"/>
            <a:ext cx="8605415" cy="4958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8449" y="4779544"/>
            <a:ext cx="9024932" cy="5141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Рисунок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1547020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34</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4797698" y="1022570"/>
            <a:ext cx="912150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ЦИФРОВОЙ ПОМОЩНИК УЧИТЕЛЯ</a:t>
            </a:r>
            <a:endParaRPr lang="ru-RU" sz="2800" b="1"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151" y="1721394"/>
            <a:ext cx="15998055" cy="8607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259052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35</a:t>
            </a:fld>
            <a:endParaRPr b="1" dirty="0">
              <a:solidFill>
                <a:schemeClr val="bg1"/>
              </a:solidFill>
              <a:latin typeface="Proxima Nova Rg" panose="02000506030000020004" pitchFamily="2" charset="0"/>
            </a:endParaRP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
        <p:nvSpPr>
          <p:cNvPr id="8" name="Заголовок 1"/>
          <p:cNvSpPr txBox="1">
            <a:spLocks/>
          </p:cNvSpPr>
          <p:nvPr/>
        </p:nvSpPr>
        <p:spPr>
          <a:xfrm>
            <a:off x="4797698" y="1022570"/>
            <a:ext cx="912150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ЦИФРОВОЙ ПОМОЩНИК УЧИТЕЛЯ</a:t>
            </a:r>
            <a:endParaRPr lang="ru-RU" sz="2800" b="1" dirty="0"/>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2560" y="1845892"/>
            <a:ext cx="16643430" cy="8044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194559" y="5532120"/>
            <a:ext cx="5566477" cy="914400"/>
          </a:xfrm>
          <a:prstGeom prst="rect">
            <a:avLst/>
          </a:prstGeom>
          <a:solidFill>
            <a:srgbClr val="FF9966"/>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6108526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36</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4797698" y="1022570"/>
            <a:ext cx="912150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ЦИФРОВОЙ КАБИНЕТ МЕТОДИСТА</a:t>
            </a:r>
            <a:endParaRPr lang="ru-RU" sz="2800" b="1" dirty="0"/>
          </a:p>
        </p:txBody>
      </p:sp>
      <p:sp>
        <p:nvSpPr>
          <p:cNvPr id="7" name="Прямоугольник 6"/>
          <p:cNvSpPr/>
          <p:nvPr/>
        </p:nvSpPr>
        <p:spPr>
          <a:xfrm>
            <a:off x="1648036" y="1721394"/>
            <a:ext cx="15420826" cy="1384995"/>
          </a:xfrm>
          <a:prstGeom prst="rect">
            <a:avLst/>
          </a:prstGeom>
        </p:spPr>
        <p:txBody>
          <a:bodyPr wrap="square">
            <a:spAutoFit/>
          </a:bodyPr>
          <a:lstStyle/>
          <a:p>
            <a:pPr lvl="0" algn="just">
              <a:spcAft>
                <a:spcPts val="0"/>
              </a:spcAft>
            </a:pPr>
            <a:r>
              <a:rPr lang="ru-RU" dirty="0">
                <a:solidFill>
                  <a:srgbClr val="000000"/>
                </a:solidFill>
                <a:latin typeface="Times New Roman" panose="02020603050405020304" pitchFamily="18" charset="0"/>
                <a:ea typeface="Times New Roman" panose="02020603050405020304" pitchFamily="18" charset="0"/>
              </a:rPr>
              <a:t>«</a:t>
            </a:r>
            <a:r>
              <a:rPr lang="ru-RU"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Цифровой кабинет методиста» (подбор заданий из Библиотеки и разработка собственных под конкретные дефициты педагога, анализ открытых урок и технологических карт в рамках ИОМ и др.)</a:t>
            </a:r>
            <a:endParaRPr lang="ru-RU" sz="2800" dirty="0">
              <a:solidFill>
                <a:srgbClr val="000000"/>
              </a:solidFill>
              <a:latin typeface="Arial" panose="020B0604020202020204" pitchFamily="34" charset="0"/>
              <a:ea typeface="Arial Unicode MS"/>
              <a:cs typeface="Arial" panose="020B0604020202020204" pitchFamily="34" charset="0"/>
            </a:endParaRPr>
          </a:p>
        </p:txBody>
      </p:sp>
      <p:pic>
        <p:nvPicPr>
          <p:cNvPr id="3" name="Рисунок 2"/>
          <p:cNvPicPr>
            <a:picLocks noChangeAspect="1"/>
          </p:cNvPicPr>
          <p:nvPr/>
        </p:nvPicPr>
        <p:blipFill rotWithShape="1">
          <a:blip r:embed="rId4" cstate="email">
            <a:extLst>
              <a:ext uri="{28A0092B-C50C-407E-A947-70E740481C1C}">
                <a14:useLocalDpi xmlns:a14="http://schemas.microsoft.com/office/drawing/2010/main"/>
              </a:ext>
            </a:extLst>
          </a:blip>
          <a:srcRect t="-285" b="285"/>
          <a:stretch/>
        </p:blipFill>
        <p:spPr>
          <a:xfrm>
            <a:off x="1480334" y="3042363"/>
            <a:ext cx="13561546" cy="7020800"/>
          </a:xfrm>
          <a:prstGeom prst="rect">
            <a:avLst/>
          </a:prstGeom>
        </p:spPr>
      </p:pic>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20474322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37</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3536432" y="1168781"/>
            <a:ext cx="1274354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КОНСТРУИРОВАНИЕ ИОМ В ЦИФРОВОМ КАБИНЕТЕ МЕТОДИСТА</a:t>
            </a:r>
            <a:endParaRPr lang="ru-RU" sz="2800" b="1" dirty="0"/>
          </a:p>
        </p:txBody>
      </p:sp>
      <p:graphicFrame>
        <p:nvGraphicFramePr>
          <p:cNvPr id="2" name="Схема 1"/>
          <p:cNvGraphicFramePr/>
          <p:nvPr>
            <p:extLst>
              <p:ext uri="{D42A27DB-BD31-4B8C-83A1-F6EECF244321}">
                <p14:modId xmlns:p14="http://schemas.microsoft.com/office/powerpoint/2010/main" val="562278711"/>
              </p:ext>
            </p:extLst>
          </p:nvPr>
        </p:nvGraphicFramePr>
        <p:xfrm>
          <a:off x="1421726" y="1867605"/>
          <a:ext cx="16972954" cy="84320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Рисунок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33834219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38</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3536432" y="1168781"/>
            <a:ext cx="1274354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ПРИМЕР ПРАКТИКУМА №1</a:t>
            </a:r>
            <a:endParaRPr lang="ru-RU" sz="2800" b="1" dirty="0"/>
          </a:p>
        </p:txBody>
      </p:sp>
      <p:sp>
        <p:nvSpPr>
          <p:cNvPr id="6" name="Прямоугольник 5"/>
          <p:cNvSpPr/>
          <p:nvPr/>
        </p:nvSpPr>
        <p:spPr>
          <a:xfrm>
            <a:off x="1084334" y="5239841"/>
            <a:ext cx="7467360" cy="646331"/>
          </a:xfrm>
          <a:prstGeom prst="rect">
            <a:avLst/>
          </a:prstGeom>
        </p:spPr>
        <p:txBody>
          <a:bodyPr wrap="square">
            <a:spAutoFit/>
          </a:bodyPr>
          <a:lstStyle/>
          <a:p>
            <a:pPr algn="just"/>
            <a:r>
              <a:rPr lang="ru-RU" sz="3600" dirty="0" smtClean="0">
                <a:solidFill>
                  <a:srgbClr val="002060"/>
                </a:solidFill>
              </a:rPr>
              <a:t>1. Изучите слайды 39-41</a:t>
            </a:r>
            <a:endParaRPr lang="ru-RU" sz="3600" dirty="0">
              <a:solidFill>
                <a:srgbClr val="002060"/>
              </a:solidFill>
            </a:endParaRPr>
          </a:p>
        </p:txBody>
      </p:sp>
      <p:sp>
        <p:nvSpPr>
          <p:cNvPr id="7" name="Прямоугольник 6"/>
          <p:cNvSpPr/>
          <p:nvPr/>
        </p:nvSpPr>
        <p:spPr>
          <a:xfrm>
            <a:off x="1084334" y="6086264"/>
            <a:ext cx="16839960" cy="2308324"/>
          </a:xfrm>
          <a:prstGeom prst="rect">
            <a:avLst/>
          </a:prstGeom>
        </p:spPr>
        <p:txBody>
          <a:bodyPr wrap="square">
            <a:spAutoFit/>
          </a:bodyPr>
          <a:lstStyle/>
          <a:p>
            <a:pPr algn="just"/>
            <a:r>
              <a:rPr lang="ru-RU" sz="3600" dirty="0" smtClean="0">
                <a:solidFill>
                  <a:srgbClr val="002060"/>
                </a:solidFill>
              </a:rPr>
              <a:t>2. Заполните таблицу на слайде 42, опираясь на вопросы на слайде 43 Заполняйте по столбцам последовательно все строки. После того, как заполните пятый столбец, переходите к толкованию с помощью ключа на слайде 44 </a:t>
            </a:r>
            <a:endParaRPr lang="ru-RU" sz="3600" dirty="0">
              <a:solidFill>
                <a:srgbClr val="002060"/>
              </a:solidFill>
            </a:endParaRPr>
          </a:p>
        </p:txBody>
      </p:sp>
      <p:sp>
        <p:nvSpPr>
          <p:cNvPr id="9" name="Прямоугольник 8"/>
          <p:cNvSpPr/>
          <p:nvPr/>
        </p:nvSpPr>
        <p:spPr>
          <a:xfrm>
            <a:off x="993005" y="2406249"/>
            <a:ext cx="16839960" cy="646331"/>
          </a:xfrm>
          <a:prstGeom prst="rect">
            <a:avLst/>
          </a:prstGeom>
        </p:spPr>
        <p:txBody>
          <a:bodyPr wrap="square">
            <a:spAutoFit/>
          </a:bodyPr>
          <a:lstStyle/>
          <a:p>
            <a:pPr algn="just"/>
            <a:r>
              <a:rPr lang="ru-RU" sz="3600" dirty="0" smtClean="0">
                <a:solidFill>
                  <a:srgbClr val="002060"/>
                </a:solidFill>
              </a:rPr>
              <a:t>Цель: создать образ  как ориентир профразвития</a:t>
            </a:r>
            <a:endParaRPr lang="ru-RU" sz="3600" dirty="0">
              <a:solidFill>
                <a:srgbClr val="002060"/>
              </a:solidFill>
            </a:endParaRPr>
          </a:p>
        </p:txBody>
      </p:sp>
      <p:sp>
        <p:nvSpPr>
          <p:cNvPr id="10" name="Прямоугольник 9"/>
          <p:cNvSpPr/>
          <p:nvPr/>
        </p:nvSpPr>
        <p:spPr>
          <a:xfrm>
            <a:off x="993005" y="3052617"/>
            <a:ext cx="16839960" cy="523220"/>
          </a:xfrm>
          <a:prstGeom prst="rect">
            <a:avLst/>
          </a:prstGeom>
        </p:spPr>
        <p:txBody>
          <a:bodyPr wrap="square">
            <a:spAutoFit/>
          </a:bodyPr>
          <a:lstStyle/>
          <a:p>
            <a:pPr algn="just"/>
            <a:r>
              <a:rPr lang="ru-RU" sz="2800" i="1" dirty="0" smtClean="0">
                <a:solidFill>
                  <a:srgbClr val="002060"/>
                </a:solidFill>
              </a:rPr>
              <a:t>Для «чистоты» диагностики цель слушателям озвучивать не рекомендуется</a:t>
            </a:r>
            <a:endParaRPr lang="ru-RU" sz="2800" i="1" dirty="0">
              <a:solidFill>
                <a:srgbClr val="002060"/>
              </a:solidFill>
            </a:endParaRP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9922711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39</a:t>
            </a:fld>
            <a:endParaRPr b="1" dirty="0">
              <a:solidFill>
                <a:schemeClr val="bg1"/>
              </a:solidFill>
              <a:latin typeface="Proxima Nova Rg" panose="02000506030000020004" pitchFamily="2" charset="0"/>
            </a:endParaRPr>
          </a:p>
        </p:txBody>
      </p:sp>
      <p:pic>
        <p:nvPicPr>
          <p:cNvPr id="7" name="Рисунок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44040" y="2895600"/>
            <a:ext cx="15404788" cy="5706847"/>
          </a:xfrm>
          <a:prstGeom prst="rect">
            <a:avLst/>
          </a:prstGeom>
        </p:spPr>
      </p:pic>
      <p:sp>
        <p:nvSpPr>
          <p:cNvPr id="8" name="Заголовок 1"/>
          <p:cNvSpPr txBox="1">
            <a:spLocks/>
          </p:cNvSpPr>
          <p:nvPr/>
        </p:nvSpPr>
        <p:spPr>
          <a:xfrm>
            <a:off x="5209178" y="1198012"/>
            <a:ext cx="912150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УРОВЕНЬ ОБРАЗОВАТЕЛЬНОЙ ОРГАНИЗАЦИИ</a:t>
            </a:r>
            <a:endParaRPr lang="ru-RU" sz="2800" b="1" dirty="0"/>
          </a:p>
        </p:txBody>
      </p:sp>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1852259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4</a:t>
            </a:fld>
            <a:endParaRPr b="1" dirty="0">
              <a:solidFill>
                <a:schemeClr val="bg1"/>
              </a:solidFill>
              <a:latin typeface="Proxima Nova Rg" panose="02000506030000020004" pitchFamily="2" charset="0"/>
            </a:endParaRPr>
          </a:p>
        </p:txBody>
      </p:sp>
      <p:sp>
        <p:nvSpPr>
          <p:cNvPr id="10" name="TextBox 9"/>
          <p:cNvSpPr txBox="1"/>
          <p:nvPr/>
        </p:nvSpPr>
        <p:spPr>
          <a:xfrm>
            <a:off x="1723580" y="1065888"/>
            <a:ext cx="15217627" cy="954107"/>
          </a:xfrm>
          <a:prstGeom prst="rect">
            <a:avLst/>
          </a:prstGeom>
          <a:noFill/>
        </p:spPr>
        <p:txBody>
          <a:bodyPr wrap="none" rtlCol="0">
            <a:spAutoFit/>
          </a:bodyPr>
          <a:lstStyle/>
          <a:p>
            <a:pPr algn="ctr"/>
            <a:r>
              <a:rPr lang="ru-RU" sz="2800" b="1" dirty="0" smtClean="0"/>
              <a:t>ЕДИНАЯ ФЕДЕРАЛЬНАЯ СИСТЕМА НАУЧНО-МЕТОДИЧЕСКОГО СОПРОВОЖДЕНИЯ </a:t>
            </a:r>
          </a:p>
          <a:p>
            <a:pPr algn="ctr"/>
            <a:r>
              <a:rPr lang="ru-RU" sz="2800" b="1" dirty="0" smtClean="0"/>
              <a:t>ПЕДАГОГИЧЕСКИХ РАБОТНИКОВ И УПРАВЛЕНЧЕКСКИХ КАДРОВ</a:t>
            </a:r>
            <a:endParaRPr lang="ru-RU" sz="2800" b="1" dirty="0"/>
          </a:p>
        </p:txBody>
      </p:sp>
      <p:pic>
        <p:nvPicPr>
          <p:cNvPr id="11" name="Рисунок 10"/>
          <p:cNvPicPr/>
          <p:nvPr/>
        </p:nvPicPr>
        <p:blipFill rotWithShape="1">
          <a:blip r:embed="rId4" cstate="email">
            <a:extLst>
              <a:ext uri="{28A0092B-C50C-407E-A947-70E740481C1C}">
                <a14:useLocalDpi xmlns:a14="http://schemas.microsoft.com/office/drawing/2010/main"/>
              </a:ext>
            </a:extLst>
          </a:blip>
          <a:srcRect/>
          <a:stretch/>
        </p:blipFill>
        <p:spPr>
          <a:xfrm>
            <a:off x="2240280" y="2484914"/>
            <a:ext cx="14447519" cy="6918166"/>
          </a:xfrm>
          <a:prstGeom prst="rect">
            <a:avLst/>
          </a:prstGeom>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1965122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40</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1603490" y="1177403"/>
            <a:ext cx="16141700"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КОЛЛЕКТИВНЫЙ ЗАМЫСЕЛ ДЕЯТЕЛЬНОСТИ ОБРАЗОВАТЕЛЬНОЙ ОРГАНИЗАЦИИ</a:t>
            </a:r>
            <a:endParaRPr lang="ru-RU" sz="2800" b="1" dirty="0"/>
          </a:p>
        </p:txBody>
      </p:sp>
      <p:pic>
        <p:nvPicPr>
          <p:cNvPr id="2" name="Рисунок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64249" y="2534097"/>
            <a:ext cx="6576336" cy="6975655"/>
          </a:xfrm>
          <a:prstGeom prst="rect">
            <a:avLst/>
          </a:prstGeom>
          <a:ln>
            <a:noFill/>
          </a:ln>
          <a:effectLst>
            <a:softEdge rad="112500"/>
          </a:effectLst>
        </p:spPr>
      </p:pic>
      <p:sp>
        <p:nvSpPr>
          <p:cNvPr id="6" name="Прямоугольник 5"/>
          <p:cNvSpPr/>
          <p:nvPr/>
        </p:nvSpPr>
        <p:spPr>
          <a:xfrm>
            <a:off x="11729922" y="9668836"/>
            <a:ext cx="6514898" cy="646331"/>
          </a:xfrm>
          <a:prstGeom prst="rect">
            <a:avLst/>
          </a:prstGeom>
        </p:spPr>
        <p:txBody>
          <a:bodyPr wrap="square">
            <a:spAutoFit/>
          </a:bodyPr>
          <a:lstStyle/>
          <a:p>
            <a:r>
              <a:rPr lang="ru-RU" sz="3600" dirty="0" smtClean="0"/>
              <a:t>Е.А. Чиганова, ректор ККИПК</a:t>
            </a:r>
            <a:endParaRPr lang="ru-RU" sz="3600" dirty="0"/>
          </a:p>
        </p:txBody>
      </p:sp>
      <p:sp>
        <p:nvSpPr>
          <p:cNvPr id="7" name="TextBox 6"/>
          <p:cNvSpPr txBox="1"/>
          <p:nvPr/>
        </p:nvSpPr>
        <p:spPr>
          <a:xfrm>
            <a:off x="10836133" y="2518564"/>
            <a:ext cx="3382788" cy="646331"/>
          </a:xfrm>
          <a:prstGeom prst="rect">
            <a:avLst/>
          </a:prstGeom>
          <a:solidFill>
            <a:schemeClr val="bg1">
              <a:lumMod val="85000"/>
            </a:schemeClr>
          </a:solidFill>
          <a:ln>
            <a:solidFill>
              <a:schemeClr val="bg1">
                <a:lumMod val="85000"/>
              </a:schemeClr>
            </a:solidFill>
          </a:ln>
        </p:spPr>
        <p:txBody>
          <a:bodyPr wrap="square" rtlCol="0">
            <a:spAutoFit/>
          </a:bodyPr>
          <a:lstStyle/>
          <a:p>
            <a:r>
              <a:rPr lang="ru-RU" sz="3600" dirty="0" smtClean="0">
                <a:solidFill>
                  <a:srgbClr val="002060"/>
                </a:solidFill>
              </a:rPr>
              <a:t>ДЕФИЦИТЫ</a:t>
            </a:r>
            <a:endParaRPr lang="ru-RU" sz="3600" dirty="0"/>
          </a:p>
        </p:txBody>
      </p:sp>
      <p:sp>
        <p:nvSpPr>
          <p:cNvPr id="9" name="TextBox 8"/>
          <p:cNvSpPr txBox="1"/>
          <p:nvPr/>
        </p:nvSpPr>
        <p:spPr>
          <a:xfrm>
            <a:off x="11015629" y="4672722"/>
            <a:ext cx="3203291" cy="646331"/>
          </a:xfrm>
          <a:prstGeom prst="rect">
            <a:avLst/>
          </a:prstGeom>
          <a:solidFill>
            <a:schemeClr val="bg1">
              <a:lumMod val="85000"/>
            </a:schemeClr>
          </a:solidFill>
          <a:ln>
            <a:solidFill>
              <a:schemeClr val="bg1">
                <a:lumMod val="75000"/>
              </a:schemeClr>
            </a:solidFill>
          </a:ln>
        </p:spPr>
        <p:txBody>
          <a:bodyPr wrap="square" rtlCol="0">
            <a:spAutoFit/>
          </a:bodyPr>
          <a:lstStyle/>
          <a:p>
            <a:r>
              <a:rPr lang="ru-RU" sz="3600" dirty="0" smtClean="0">
                <a:solidFill>
                  <a:srgbClr val="002060"/>
                </a:solidFill>
              </a:rPr>
              <a:t>МСО/ОО</a:t>
            </a:r>
            <a:endParaRPr lang="ru-RU" sz="3600" dirty="0"/>
          </a:p>
        </p:txBody>
      </p:sp>
      <p:sp>
        <p:nvSpPr>
          <p:cNvPr id="10" name="TextBox 9"/>
          <p:cNvSpPr txBox="1"/>
          <p:nvPr/>
        </p:nvSpPr>
        <p:spPr>
          <a:xfrm>
            <a:off x="10908949" y="6826880"/>
            <a:ext cx="3309971" cy="646331"/>
          </a:xfrm>
          <a:prstGeom prst="rect">
            <a:avLst/>
          </a:prstGeom>
          <a:solidFill>
            <a:schemeClr val="bg1">
              <a:lumMod val="85000"/>
            </a:schemeClr>
          </a:solidFill>
          <a:ln>
            <a:solidFill>
              <a:schemeClr val="bg1">
                <a:lumMod val="75000"/>
              </a:schemeClr>
            </a:solidFill>
          </a:ln>
        </p:spPr>
        <p:txBody>
          <a:bodyPr wrap="square" rtlCol="0">
            <a:spAutoFit/>
          </a:bodyPr>
          <a:lstStyle/>
          <a:p>
            <a:r>
              <a:rPr lang="ru-RU" sz="3600" dirty="0" smtClean="0">
                <a:solidFill>
                  <a:srgbClr val="002060"/>
                </a:solidFill>
              </a:rPr>
              <a:t>ИННОВАЦИИ</a:t>
            </a:r>
            <a:endParaRPr lang="ru-RU" sz="3600" dirty="0"/>
          </a:p>
        </p:txBody>
      </p:sp>
      <p:cxnSp>
        <p:nvCxnSpPr>
          <p:cNvPr id="11" name="Прямая со стрелкой 10"/>
          <p:cNvCxnSpPr/>
          <p:nvPr/>
        </p:nvCxnSpPr>
        <p:spPr>
          <a:xfrm flipH="1">
            <a:off x="9035497" y="2860567"/>
            <a:ext cx="1092753" cy="2615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flipH="1">
            <a:off x="9127964" y="4995887"/>
            <a:ext cx="1092753" cy="2615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flipH="1">
            <a:off x="9094424" y="7150045"/>
            <a:ext cx="1092753" cy="2615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451988" y="3574462"/>
            <a:ext cx="4036682" cy="473528"/>
          </a:xfrm>
          <a:prstGeom prst="rect">
            <a:avLst/>
          </a:prstGeom>
          <a:noFill/>
        </p:spPr>
        <p:txBody>
          <a:bodyPr wrap="none" rtlCol="0">
            <a:spAutoFit/>
          </a:bodyPr>
          <a:lstStyle/>
          <a:p>
            <a:r>
              <a:rPr lang="ru-RU" dirty="0" smtClean="0"/>
              <a:t>АВТОРСКОЕ ДЕЙСТВИЕ </a:t>
            </a:r>
            <a:endParaRPr lang="ru-RU" dirty="0"/>
          </a:p>
        </p:txBody>
      </p:sp>
      <p:sp>
        <p:nvSpPr>
          <p:cNvPr id="16" name="TextBox 15"/>
          <p:cNvSpPr txBox="1"/>
          <p:nvPr/>
        </p:nvSpPr>
        <p:spPr>
          <a:xfrm>
            <a:off x="9094424" y="5849280"/>
            <a:ext cx="4036682" cy="473528"/>
          </a:xfrm>
          <a:prstGeom prst="rect">
            <a:avLst/>
          </a:prstGeom>
          <a:noFill/>
        </p:spPr>
        <p:txBody>
          <a:bodyPr wrap="none" rtlCol="0">
            <a:spAutoFit/>
          </a:bodyPr>
          <a:lstStyle/>
          <a:p>
            <a:r>
              <a:rPr lang="ru-RU" dirty="0" smtClean="0"/>
              <a:t>АВТОРСКОЕ ДЕЙСТВИЕ </a:t>
            </a:r>
            <a:endParaRPr lang="ru-RU" dirty="0"/>
          </a:p>
        </p:txBody>
      </p:sp>
      <p:sp>
        <p:nvSpPr>
          <p:cNvPr id="17" name="TextBox 16"/>
          <p:cNvSpPr txBox="1"/>
          <p:nvPr/>
        </p:nvSpPr>
        <p:spPr>
          <a:xfrm>
            <a:off x="9451988" y="7863941"/>
            <a:ext cx="4036682" cy="473528"/>
          </a:xfrm>
          <a:prstGeom prst="rect">
            <a:avLst/>
          </a:prstGeom>
          <a:noFill/>
        </p:spPr>
        <p:txBody>
          <a:bodyPr wrap="none" rtlCol="0">
            <a:spAutoFit/>
          </a:bodyPr>
          <a:lstStyle/>
          <a:p>
            <a:r>
              <a:rPr lang="ru-RU" dirty="0" smtClean="0"/>
              <a:t>АВТОРСКОЕ ДЕЙСТВИЕ </a:t>
            </a:r>
            <a:endParaRPr lang="ru-RU" dirty="0"/>
          </a:p>
        </p:txBody>
      </p:sp>
      <p:pic>
        <p:nvPicPr>
          <p:cNvPr id="15" name="Рисунок 1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13197691" y="4374585"/>
            <a:ext cx="7193280" cy="2179320"/>
          </a:xfrm>
          <a:prstGeom prst="rect">
            <a:avLst/>
          </a:prstGeom>
        </p:spPr>
      </p:pic>
      <p:pic>
        <p:nvPicPr>
          <p:cNvPr id="19" name="Рисунок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36750547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41</a:t>
            </a:fld>
            <a:endParaRPr b="1" dirty="0">
              <a:solidFill>
                <a:schemeClr val="bg1"/>
              </a:solidFill>
              <a:latin typeface="Proxima Nova Rg" panose="02000506030000020004" pitchFamily="2" charset="0"/>
            </a:endParaRPr>
          </a:p>
        </p:txBody>
      </p:sp>
      <p:sp>
        <p:nvSpPr>
          <p:cNvPr id="6" name="Прямоугольник 5"/>
          <p:cNvSpPr/>
          <p:nvPr/>
        </p:nvSpPr>
        <p:spPr>
          <a:xfrm>
            <a:off x="597165" y="1964498"/>
            <a:ext cx="3612580" cy="584775"/>
          </a:xfrm>
          <a:prstGeom prst="rect">
            <a:avLst/>
          </a:prstGeom>
        </p:spPr>
        <p:txBody>
          <a:bodyPr wrap="square">
            <a:spAutoFit/>
          </a:bodyPr>
          <a:lstStyle/>
          <a:p>
            <a:r>
              <a:rPr lang="ru-RU" sz="3200" b="1" dirty="0" smtClean="0">
                <a:solidFill>
                  <a:srgbClr val="C00000"/>
                </a:solidFill>
              </a:rPr>
              <a:t>Образ</a:t>
            </a:r>
            <a:r>
              <a:rPr lang="ru-RU" sz="3200" dirty="0" smtClean="0"/>
              <a:t>ование</a:t>
            </a:r>
          </a:p>
        </p:txBody>
      </p:sp>
      <p:sp>
        <p:nvSpPr>
          <p:cNvPr id="9" name="Прямоугольник 8"/>
          <p:cNvSpPr/>
          <p:nvPr/>
        </p:nvSpPr>
        <p:spPr>
          <a:xfrm>
            <a:off x="297382" y="9187144"/>
            <a:ext cx="9844100" cy="1200329"/>
          </a:xfrm>
          <a:prstGeom prst="rect">
            <a:avLst/>
          </a:prstGeom>
        </p:spPr>
        <p:txBody>
          <a:bodyPr wrap="square">
            <a:spAutoFit/>
          </a:bodyPr>
          <a:lstStyle/>
          <a:p>
            <a:r>
              <a:rPr lang="ru-RU" sz="3600" b="1" dirty="0" smtClean="0"/>
              <a:t>Образ</a:t>
            </a:r>
            <a:r>
              <a:rPr lang="ru-RU" sz="3600" dirty="0" smtClean="0"/>
              <a:t> человека, организации, территории, страны</a:t>
            </a:r>
            <a:endParaRPr lang="ru-RU" sz="3600" dirty="0"/>
          </a:p>
        </p:txBody>
      </p:sp>
      <p:sp>
        <p:nvSpPr>
          <p:cNvPr id="11" name="Заголовок 1"/>
          <p:cNvSpPr txBox="1">
            <a:spLocks/>
          </p:cNvSpPr>
          <p:nvPr/>
        </p:nvSpPr>
        <p:spPr>
          <a:xfrm>
            <a:off x="4797698" y="1022570"/>
            <a:ext cx="912150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ОБРАЗ</a:t>
            </a:r>
            <a:endParaRPr lang="ru-RU" sz="2800" b="1" dirty="0"/>
          </a:p>
        </p:txBody>
      </p:sp>
      <p:sp>
        <p:nvSpPr>
          <p:cNvPr id="12" name="Прямоугольник 11"/>
          <p:cNvSpPr/>
          <p:nvPr/>
        </p:nvSpPr>
        <p:spPr>
          <a:xfrm>
            <a:off x="3718800" y="3615699"/>
            <a:ext cx="4648900" cy="2862322"/>
          </a:xfrm>
          <a:prstGeom prst="rect">
            <a:avLst/>
          </a:prstGeom>
        </p:spPr>
        <p:txBody>
          <a:bodyPr wrap="square">
            <a:spAutoFit/>
          </a:bodyPr>
          <a:lstStyle/>
          <a:p>
            <a:pPr algn="just"/>
            <a:r>
              <a:rPr lang="ru-RU" sz="3600" dirty="0" smtClean="0">
                <a:solidFill>
                  <a:srgbClr val="002060"/>
                </a:solidFill>
              </a:rPr>
              <a:t>Благодаря наличию значимого, привлекательного и оригинального образа возникают:</a:t>
            </a:r>
            <a:endParaRPr lang="ru-RU" sz="3600" dirty="0">
              <a:solidFill>
                <a:srgbClr val="002060"/>
              </a:solidFill>
            </a:endParaRPr>
          </a:p>
        </p:txBody>
      </p:sp>
      <p:sp>
        <p:nvSpPr>
          <p:cNvPr id="2" name="Прямоугольник 1"/>
          <p:cNvSpPr/>
          <p:nvPr/>
        </p:nvSpPr>
        <p:spPr>
          <a:xfrm>
            <a:off x="407294" y="6764402"/>
            <a:ext cx="2803973" cy="584775"/>
          </a:xfrm>
          <a:prstGeom prst="rect">
            <a:avLst/>
          </a:prstGeom>
        </p:spPr>
        <p:txBody>
          <a:bodyPr wrap="none">
            <a:spAutoFit/>
          </a:bodyPr>
          <a:lstStyle/>
          <a:p>
            <a:r>
              <a:rPr lang="ru-RU" sz="3200" dirty="0"/>
              <a:t>Без</a:t>
            </a:r>
            <a:r>
              <a:rPr lang="ru-RU" sz="3200" b="1" dirty="0">
                <a:solidFill>
                  <a:srgbClr val="C00000"/>
                </a:solidFill>
              </a:rPr>
              <a:t>образ</a:t>
            </a:r>
            <a:r>
              <a:rPr lang="ru-RU" sz="3200" dirty="0"/>
              <a:t>ный</a:t>
            </a:r>
          </a:p>
        </p:txBody>
      </p:sp>
      <p:sp>
        <p:nvSpPr>
          <p:cNvPr id="3" name="Прямоугольник 2"/>
          <p:cNvSpPr/>
          <p:nvPr/>
        </p:nvSpPr>
        <p:spPr>
          <a:xfrm>
            <a:off x="715172" y="4166397"/>
            <a:ext cx="1901483" cy="584775"/>
          </a:xfrm>
          <a:prstGeom prst="rect">
            <a:avLst/>
          </a:prstGeom>
        </p:spPr>
        <p:txBody>
          <a:bodyPr wrap="none">
            <a:spAutoFit/>
          </a:bodyPr>
          <a:lstStyle/>
          <a:p>
            <a:r>
              <a:rPr lang="ru-RU" sz="3200" b="1" dirty="0">
                <a:solidFill>
                  <a:srgbClr val="C00000"/>
                </a:solidFill>
              </a:rPr>
              <a:t>Образ</a:t>
            </a:r>
            <a:r>
              <a:rPr lang="ru-RU" sz="3200" dirty="0"/>
              <a:t>ец</a:t>
            </a:r>
          </a:p>
        </p:txBody>
      </p:sp>
      <p:sp>
        <p:nvSpPr>
          <p:cNvPr id="4" name="TextBox 3"/>
          <p:cNvSpPr txBox="1"/>
          <p:nvPr/>
        </p:nvSpPr>
        <p:spPr>
          <a:xfrm>
            <a:off x="10473164" y="1804328"/>
            <a:ext cx="7296676" cy="1617109"/>
          </a:xfrm>
          <a:prstGeom prst="rect">
            <a:avLst/>
          </a:prstGeom>
          <a:solidFill>
            <a:schemeClr val="bg1">
              <a:lumMod val="95000"/>
            </a:schemeClr>
          </a:solidFill>
          <a:ln>
            <a:solidFill>
              <a:schemeClr val="tx1">
                <a:lumMod val="75000"/>
                <a:lumOff val="25000"/>
              </a:schemeClr>
            </a:solidFill>
          </a:ln>
        </p:spPr>
        <p:txBody>
          <a:bodyPr wrap="square" rtlCol="0">
            <a:spAutoFit/>
          </a:bodyPr>
          <a:lstStyle/>
          <a:p>
            <a:r>
              <a:rPr lang="ru-RU" dirty="0" smtClean="0">
                <a:solidFill>
                  <a:srgbClr val="002060"/>
                </a:solidFill>
              </a:rPr>
              <a:t>ЭМОЦИИ</a:t>
            </a:r>
          </a:p>
          <a:p>
            <a:r>
              <a:rPr lang="ru-RU" dirty="0" smtClean="0"/>
              <a:t>Эмоциональный заряд, запускающий </a:t>
            </a:r>
          </a:p>
          <a:p>
            <a:r>
              <a:rPr lang="ru-RU" dirty="0" smtClean="0"/>
              <a:t>механизм желания, интереса, познания и действия</a:t>
            </a:r>
            <a:endParaRPr lang="ru-RU" dirty="0"/>
          </a:p>
        </p:txBody>
      </p:sp>
      <p:sp>
        <p:nvSpPr>
          <p:cNvPr id="14" name="TextBox 13"/>
          <p:cNvSpPr txBox="1"/>
          <p:nvPr/>
        </p:nvSpPr>
        <p:spPr>
          <a:xfrm>
            <a:off x="10473164" y="3836553"/>
            <a:ext cx="7433836" cy="1235916"/>
          </a:xfrm>
          <a:prstGeom prst="rect">
            <a:avLst/>
          </a:prstGeom>
          <a:solidFill>
            <a:schemeClr val="bg1">
              <a:lumMod val="95000"/>
            </a:schemeClr>
          </a:solidFill>
          <a:ln>
            <a:solidFill>
              <a:schemeClr val="tx1">
                <a:lumMod val="75000"/>
                <a:lumOff val="25000"/>
              </a:schemeClr>
            </a:solidFill>
          </a:ln>
        </p:spPr>
        <p:txBody>
          <a:bodyPr wrap="square" rtlCol="0">
            <a:spAutoFit/>
          </a:bodyPr>
          <a:lstStyle/>
          <a:p>
            <a:r>
              <a:rPr lang="ru-RU" dirty="0" smtClean="0">
                <a:solidFill>
                  <a:srgbClr val="002060"/>
                </a:solidFill>
              </a:rPr>
              <a:t>ОТВЕТЫ</a:t>
            </a:r>
          </a:p>
          <a:p>
            <a:r>
              <a:rPr lang="ru-RU" dirty="0" err="1" smtClean="0"/>
              <a:t>ОТВЕТственность</a:t>
            </a:r>
            <a:r>
              <a:rPr lang="ru-RU" dirty="0" smtClean="0"/>
              <a:t> за происходящее здесь </a:t>
            </a:r>
          </a:p>
          <a:p>
            <a:r>
              <a:rPr lang="ru-RU" dirty="0" smtClean="0"/>
              <a:t>и сейчас событие, получающее смысл</a:t>
            </a:r>
            <a:endParaRPr lang="ru-RU" dirty="0"/>
          </a:p>
        </p:txBody>
      </p:sp>
      <p:sp>
        <p:nvSpPr>
          <p:cNvPr id="15" name="TextBox 14"/>
          <p:cNvSpPr txBox="1"/>
          <p:nvPr/>
        </p:nvSpPr>
        <p:spPr>
          <a:xfrm>
            <a:off x="10435916" y="5439681"/>
            <a:ext cx="7471085" cy="1235916"/>
          </a:xfrm>
          <a:prstGeom prst="rect">
            <a:avLst/>
          </a:prstGeom>
          <a:solidFill>
            <a:schemeClr val="bg1">
              <a:lumMod val="95000"/>
            </a:schemeClr>
          </a:solidFill>
          <a:ln>
            <a:solidFill>
              <a:schemeClr val="tx1">
                <a:lumMod val="75000"/>
                <a:lumOff val="25000"/>
              </a:schemeClr>
            </a:solidFill>
          </a:ln>
        </p:spPr>
        <p:txBody>
          <a:bodyPr wrap="square" rtlCol="0">
            <a:spAutoFit/>
          </a:bodyPr>
          <a:lstStyle/>
          <a:p>
            <a:r>
              <a:rPr lang="ru-RU" dirty="0" smtClean="0">
                <a:solidFill>
                  <a:srgbClr val="002060"/>
                </a:solidFill>
              </a:rPr>
              <a:t>ВЕРА</a:t>
            </a:r>
          </a:p>
          <a:p>
            <a:r>
              <a:rPr lang="ru-RU" dirty="0" smtClean="0"/>
              <a:t>Вера в известное будущее, которая порождает </a:t>
            </a:r>
            <a:r>
              <a:rPr lang="ru-RU" dirty="0" err="1" smtClean="0"/>
              <a:t>уВЕРенность</a:t>
            </a:r>
            <a:r>
              <a:rPr lang="ru-RU" dirty="0" smtClean="0"/>
              <a:t>, </a:t>
            </a:r>
            <a:r>
              <a:rPr lang="ru-RU" dirty="0" err="1" smtClean="0"/>
              <a:t>доВЕРие</a:t>
            </a:r>
            <a:r>
              <a:rPr lang="ru-RU" dirty="0" smtClean="0"/>
              <a:t>, </a:t>
            </a:r>
            <a:r>
              <a:rPr lang="ru-RU" dirty="0" err="1" smtClean="0"/>
              <a:t>ВЕРность</a:t>
            </a:r>
            <a:endParaRPr lang="ru-RU" dirty="0"/>
          </a:p>
        </p:txBody>
      </p:sp>
      <p:sp>
        <p:nvSpPr>
          <p:cNvPr id="16" name="TextBox 15"/>
          <p:cNvSpPr txBox="1"/>
          <p:nvPr/>
        </p:nvSpPr>
        <p:spPr>
          <a:xfrm>
            <a:off x="10419955" y="7328947"/>
            <a:ext cx="7540254" cy="1998304"/>
          </a:xfrm>
          <a:prstGeom prst="rect">
            <a:avLst/>
          </a:prstGeom>
          <a:solidFill>
            <a:schemeClr val="bg1">
              <a:lumMod val="95000"/>
            </a:schemeClr>
          </a:solidFill>
          <a:ln>
            <a:solidFill>
              <a:schemeClr val="tx1">
                <a:lumMod val="75000"/>
                <a:lumOff val="25000"/>
              </a:schemeClr>
            </a:solidFill>
          </a:ln>
        </p:spPr>
        <p:txBody>
          <a:bodyPr wrap="square" rtlCol="0">
            <a:spAutoFit/>
          </a:bodyPr>
          <a:lstStyle/>
          <a:p>
            <a:r>
              <a:rPr lang="ru-RU" dirty="0" smtClean="0">
                <a:solidFill>
                  <a:srgbClr val="002060"/>
                </a:solidFill>
              </a:rPr>
              <a:t>ЛЮДИ</a:t>
            </a:r>
          </a:p>
          <a:p>
            <a:r>
              <a:rPr lang="ru-RU" dirty="0" smtClean="0"/>
              <a:t>Активный поиск людей, которые поддерживают желание двигаться</a:t>
            </a:r>
          </a:p>
          <a:p>
            <a:r>
              <a:rPr lang="ru-RU" dirty="0" smtClean="0"/>
              <a:t>Вперед, постоянное к ним уважение и благодарность</a:t>
            </a:r>
            <a:endParaRPr lang="ru-RU" dirty="0"/>
          </a:p>
        </p:txBody>
      </p:sp>
      <p:cxnSp>
        <p:nvCxnSpPr>
          <p:cNvPr id="17" name="Прямая со стрелкой 16"/>
          <p:cNvCxnSpPr/>
          <p:nvPr/>
        </p:nvCxnSpPr>
        <p:spPr>
          <a:xfrm flipV="1">
            <a:off x="8687740" y="2469974"/>
            <a:ext cx="1401140" cy="70437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a:off x="8577256" y="4430517"/>
            <a:ext cx="1511624"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a:off x="8577256" y="5883474"/>
            <a:ext cx="1511624" cy="15156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a:off x="8179340" y="6883624"/>
            <a:ext cx="1611996" cy="100753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 name="Рисунок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34866304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42</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3536432" y="1168781"/>
            <a:ext cx="1274354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lnSpc>
                <a:spcPct val="103000"/>
              </a:lnSpc>
              <a:spcBef>
                <a:spcPts val="5"/>
              </a:spcBef>
              <a:spcAft>
                <a:spcPts val="600"/>
              </a:spcAft>
            </a:pPr>
            <a:r>
              <a:rPr lang="ru-RU" sz="2800" b="1" dirty="0">
                <a:solidFill>
                  <a:schemeClr val="tx1"/>
                </a:solidFill>
                <a:latin typeface="Arial" panose="020B0604020202020204" pitchFamily="34" charset="0"/>
                <a:ea typeface="Calibri"/>
                <a:cs typeface="Arial" panose="020B0604020202020204" pitchFamily="34" charset="0"/>
              </a:rPr>
              <a:t>ЭКСПРЕСС-ДИАГНОСТИКА «</a:t>
            </a:r>
            <a:r>
              <a:rPr lang="ru-RU" sz="2800" b="1" dirty="0">
                <a:solidFill>
                  <a:srgbClr val="C00000"/>
                </a:solidFill>
                <a:latin typeface="Arial" panose="020B0604020202020204" pitchFamily="34" charset="0"/>
                <a:ea typeface="Calibri"/>
                <a:cs typeface="Arial" panose="020B0604020202020204" pitchFamily="34" charset="0"/>
              </a:rPr>
              <a:t>ОБРАЗ</a:t>
            </a:r>
            <a:r>
              <a:rPr lang="ru-RU" sz="2800" b="1" dirty="0">
                <a:solidFill>
                  <a:schemeClr val="tx1"/>
                </a:solidFill>
                <a:latin typeface="Arial" panose="020B0604020202020204" pitchFamily="34" charset="0"/>
                <a:ea typeface="Calibri"/>
                <a:cs typeface="Arial" panose="020B0604020202020204" pitchFamily="34" charset="0"/>
              </a:rPr>
              <a:t>ОВАЯНИЕ»</a:t>
            </a:r>
          </a:p>
        </p:txBody>
      </p:sp>
      <p:graphicFrame>
        <p:nvGraphicFramePr>
          <p:cNvPr id="2" name="Таблица 1"/>
          <p:cNvGraphicFramePr>
            <a:graphicFrameLocks noGrp="1"/>
          </p:cNvGraphicFramePr>
          <p:nvPr>
            <p:extLst>
              <p:ext uri="{D42A27DB-BD31-4B8C-83A1-F6EECF244321}">
                <p14:modId xmlns:p14="http://schemas.microsoft.com/office/powerpoint/2010/main" val="3208463443"/>
              </p:ext>
            </p:extLst>
          </p:nvPr>
        </p:nvGraphicFramePr>
        <p:xfrm>
          <a:off x="1539469" y="2290714"/>
          <a:ext cx="15971290" cy="7175650"/>
        </p:xfrm>
        <a:graphic>
          <a:graphicData uri="http://schemas.openxmlformats.org/drawingml/2006/table">
            <a:tbl>
              <a:tblPr firstRow="1" bandRow="1">
                <a:tableStyleId>{5940675A-B579-460E-94D1-54222C63F5DA}</a:tableStyleId>
              </a:tblPr>
              <a:tblGrid>
                <a:gridCol w="3194258">
                  <a:extLst>
                    <a:ext uri="{9D8B030D-6E8A-4147-A177-3AD203B41FA5}">
                      <a16:colId xmlns:a16="http://schemas.microsoft.com/office/drawing/2014/main" val="3523574216"/>
                    </a:ext>
                  </a:extLst>
                </a:gridCol>
                <a:gridCol w="3194258">
                  <a:extLst>
                    <a:ext uri="{9D8B030D-6E8A-4147-A177-3AD203B41FA5}">
                      <a16:colId xmlns:a16="http://schemas.microsoft.com/office/drawing/2014/main" val="2976270322"/>
                    </a:ext>
                  </a:extLst>
                </a:gridCol>
                <a:gridCol w="3194258">
                  <a:extLst>
                    <a:ext uri="{9D8B030D-6E8A-4147-A177-3AD203B41FA5}">
                      <a16:colId xmlns:a16="http://schemas.microsoft.com/office/drawing/2014/main" val="1577481402"/>
                    </a:ext>
                  </a:extLst>
                </a:gridCol>
                <a:gridCol w="3194258">
                  <a:extLst>
                    <a:ext uri="{9D8B030D-6E8A-4147-A177-3AD203B41FA5}">
                      <a16:colId xmlns:a16="http://schemas.microsoft.com/office/drawing/2014/main" val="102413680"/>
                    </a:ext>
                  </a:extLst>
                </a:gridCol>
                <a:gridCol w="3194258">
                  <a:extLst>
                    <a:ext uri="{9D8B030D-6E8A-4147-A177-3AD203B41FA5}">
                      <a16:colId xmlns:a16="http://schemas.microsoft.com/office/drawing/2014/main" val="3378074168"/>
                    </a:ext>
                  </a:extLst>
                </a:gridCol>
              </a:tblGrid>
              <a:tr h="1107806">
                <a:tc>
                  <a:txBody>
                    <a:bodyPr/>
                    <a:lstStyle/>
                    <a:p>
                      <a:pPr algn="ctr"/>
                      <a:r>
                        <a:rPr lang="ru-RU" dirty="0" smtClean="0"/>
                        <a:t>УЧИТЕЛЬ-ОБРАЗЕЦ</a:t>
                      </a:r>
                      <a:endParaRPr lang="ru-RU" dirty="0"/>
                    </a:p>
                  </a:txBody>
                  <a:tcPr/>
                </a:tc>
                <a:tc>
                  <a:txBody>
                    <a:bodyPr/>
                    <a:lstStyle/>
                    <a:p>
                      <a:pPr algn="ctr"/>
                      <a:r>
                        <a:rPr lang="ru-RU" dirty="0" smtClean="0"/>
                        <a:t>ПОЧЕМУ ИМЕННО ОН</a:t>
                      </a:r>
                      <a:endParaRPr lang="ru-RU" dirty="0"/>
                    </a:p>
                  </a:txBody>
                  <a:tcPr/>
                </a:tc>
                <a:tc>
                  <a:txBody>
                    <a:bodyPr/>
                    <a:lstStyle/>
                    <a:p>
                      <a:pPr algn="ctr"/>
                      <a:r>
                        <a:rPr lang="ru-RU" dirty="0" smtClean="0"/>
                        <a:t>ЧЕМ МОТИВИРУЕТ</a:t>
                      </a:r>
                      <a:endParaRPr lang="ru-RU" dirty="0"/>
                    </a:p>
                  </a:txBody>
                  <a:tcPr/>
                </a:tc>
                <a:tc>
                  <a:txBody>
                    <a:bodyPr/>
                    <a:lstStyle/>
                    <a:p>
                      <a:pPr algn="ctr"/>
                      <a:r>
                        <a:rPr lang="ru-RU" dirty="0" smtClean="0"/>
                        <a:t>ЧТО СПРОШУ</a:t>
                      </a:r>
                      <a:endParaRPr lang="ru-RU" dirty="0"/>
                    </a:p>
                  </a:txBody>
                  <a:tcPr/>
                </a:tc>
                <a:tc>
                  <a:txBody>
                    <a:bodyPr/>
                    <a:lstStyle/>
                    <a:p>
                      <a:pPr algn="ctr"/>
                      <a:r>
                        <a:rPr lang="ru-RU" dirty="0" smtClean="0"/>
                        <a:t>КАКУЮ НАГРАДУ</a:t>
                      </a:r>
                      <a:r>
                        <a:rPr lang="ru-RU" baseline="0" dirty="0" smtClean="0"/>
                        <a:t> </a:t>
                      </a:r>
                      <a:endParaRPr lang="ru-RU" dirty="0"/>
                    </a:p>
                  </a:txBody>
                  <a:tcPr/>
                </a:tc>
                <a:extLst>
                  <a:ext uri="{0D108BD9-81ED-4DB2-BD59-A6C34878D82A}">
                    <a16:rowId xmlns:a16="http://schemas.microsoft.com/office/drawing/2014/main" val="2076315564"/>
                  </a:ext>
                </a:extLst>
              </a:tr>
              <a:tr h="1516961">
                <a:tc>
                  <a:txBody>
                    <a:bodyPr/>
                    <a:lstStyle/>
                    <a:p>
                      <a:endParaRPr lang="ru-RU" dirty="0"/>
                    </a:p>
                  </a:txBody>
                  <a:tcPr/>
                </a:tc>
                <a:tc>
                  <a:txBody>
                    <a:bodyPr/>
                    <a:lstStyle/>
                    <a:p>
                      <a:endParaRPr lang="ru-RU"/>
                    </a:p>
                  </a:txBody>
                  <a:tcPr/>
                </a:tc>
                <a:tc>
                  <a:txBody>
                    <a:bodyPr/>
                    <a:lstStyle/>
                    <a:p>
                      <a:endParaRPr lang="ru-RU" dirty="0"/>
                    </a:p>
                  </a:txBody>
                  <a:tcPr/>
                </a:tc>
                <a:tc>
                  <a:txBody>
                    <a:bodyPr/>
                    <a:lstStyle/>
                    <a:p>
                      <a:endParaRPr lang="ru-RU" dirty="0"/>
                    </a:p>
                  </a:txBody>
                  <a:tcPr/>
                </a:tc>
                <a:tc>
                  <a:txBody>
                    <a:bodyPr/>
                    <a:lstStyle/>
                    <a:p>
                      <a:endParaRPr lang="ru-RU" dirty="0"/>
                    </a:p>
                  </a:txBody>
                  <a:tcPr/>
                </a:tc>
                <a:extLst>
                  <a:ext uri="{0D108BD9-81ED-4DB2-BD59-A6C34878D82A}">
                    <a16:rowId xmlns:a16="http://schemas.microsoft.com/office/drawing/2014/main" val="2411724778"/>
                  </a:ext>
                </a:extLst>
              </a:tr>
              <a:tr h="1516961">
                <a:tc>
                  <a:txBody>
                    <a:bodyPr/>
                    <a:lstStyle/>
                    <a:p>
                      <a:endParaRPr lang="ru-RU" dirty="0"/>
                    </a:p>
                  </a:txBody>
                  <a:tcPr/>
                </a:tc>
                <a:tc>
                  <a:txBody>
                    <a:bodyPr/>
                    <a:lstStyle/>
                    <a:p>
                      <a:endParaRPr lang="ru-RU"/>
                    </a:p>
                  </a:txBody>
                  <a:tcPr/>
                </a:tc>
                <a:tc>
                  <a:txBody>
                    <a:bodyPr/>
                    <a:lstStyle/>
                    <a:p>
                      <a:endParaRPr lang="ru-RU"/>
                    </a:p>
                  </a:txBody>
                  <a:tcPr/>
                </a:tc>
                <a:tc>
                  <a:txBody>
                    <a:bodyPr/>
                    <a:lstStyle/>
                    <a:p>
                      <a:endParaRPr lang="ru-RU" dirty="0"/>
                    </a:p>
                  </a:txBody>
                  <a:tcPr/>
                </a:tc>
                <a:tc>
                  <a:txBody>
                    <a:bodyPr/>
                    <a:lstStyle/>
                    <a:p>
                      <a:endParaRPr lang="ru-RU" dirty="0"/>
                    </a:p>
                  </a:txBody>
                  <a:tcPr/>
                </a:tc>
                <a:extLst>
                  <a:ext uri="{0D108BD9-81ED-4DB2-BD59-A6C34878D82A}">
                    <a16:rowId xmlns:a16="http://schemas.microsoft.com/office/drawing/2014/main" val="939200891"/>
                  </a:ext>
                </a:extLst>
              </a:tr>
              <a:tr h="1516961">
                <a:tc>
                  <a:txBody>
                    <a:bodyPr/>
                    <a:lstStyle/>
                    <a:p>
                      <a:endParaRPr lang="ru-RU" dirty="0"/>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dirty="0"/>
                    </a:p>
                  </a:txBody>
                  <a:tcPr/>
                </a:tc>
                <a:extLst>
                  <a:ext uri="{0D108BD9-81ED-4DB2-BD59-A6C34878D82A}">
                    <a16:rowId xmlns:a16="http://schemas.microsoft.com/office/drawing/2014/main" val="3692960663"/>
                  </a:ext>
                </a:extLst>
              </a:tr>
              <a:tr h="1516961">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a:p>
                  </a:txBody>
                  <a:tcPr/>
                </a:tc>
                <a:tc>
                  <a:txBody>
                    <a:bodyPr/>
                    <a:lstStyle/>
                    <a:p>
                      <a:endParaRPr lang="ru-RU" dirty="0"/>
                    </a:p>
                  </a:txBody>
                  <a:tcPr/>
                </a:tc>
                <a:extLst>
                  <a:ext uri="{0D108BD9-81ED-4DB2-BD59-A6C34878D82A}">
                    <a16:rowId xmlns:a16="http://schemas.microsoft.com/office/drawing/2014/main" val="1259821"/>
                  </a:ext>
                </a:extLst>
              </a:tr>
            </a:tbl>
          </a:graphicData>
        </a:graphic>
      </p:graphicFrame>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34854014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43</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3536432" y="1168781"/>
            <a:ext cx="1274354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lnSpc>
                <a:spcPct val="103000"/>
              </a:lnSpc>
              <a:spcBef>
                <a:spcPts val="5"/>
              </a:spcBef>
              <a:spcAft>
                <a:spcPts val="600"/>
              </a:spcAft>
            </a:pPr>
            <a:r>
              <a:rPr lang="ru-RU" sz="2800" b="1" dirty="0" smtClean="0">
                <a:solidFill>
                  <a:schemeClr val="tx1"/>
                </a:solidFill>
                <a:latin typeface="Arial" panose="020B0604020202020204" pitchFamily="34" charset="0"/>
                <a:ea typeface="Calibri"/>
                <a:cs typeface="Arial" panose="020B0604020202020204" pitchFamily="34" charset="0"/>
              </a:rPr>
              <a:t>ЭКСПРЕСС-ДИАГНОСТИКА </a:t>
            </a:r>
            <a:r>
              <a:rPr lang="ru-RU" sz="2800" b="1" dirty="0">
                <a:solidFill>
                  <a:schemeClr val="tx1"/>
                </a:solidFill>
                <a:latin typeface="Arial" panose="020B0604020202020204" pitchFamily="34" charset="0"/>
                <a:ea typeface="Calibri"/>
                <a:cs typeface="Arial" panose="020B0604020202020204" pitchFamily="34" charset="0"/>
              </a:rPr>
              <a:t>«</a:t>
            </a:r>
            <a:r>
              <a:rPr lang="ru-RU" sz="2800" b="1" dirty="0">
                <a:solidFill>
                  <a:srgbClr val="C00000"/>
                </a:solidFill>
                <a:latin typeface="Arial" panose="020B0604020202020204" pitchFamily="34" charset="0"/>
                <a:ea typeface="Calibri"/>
                <a:cs typeface="Arial" panose="020B0604020202020204" pitchFamily="34" charset="0"/>
              </a:rPr>
              <a:t>ОБРАЗ</a:t>
            </a:r>
            <a:r>
              <a:rPr lang="ru-RU" sz="2800" b="1" dirty="0">
                <a:solidFill>
                  <a:schemeClr val="tx1"/>
                </a:solidFill>
                <a:latin typeface="Arial" panose="020B0604020202020204" pitchFamily="34" charset="0"/>
                <a:ea typeface="Calibri"/>
                <a:cs typeface="Arial" panose="020B0604020202020204" pitchFamily="34" charset="0"/>
              </a:rPr>
              <a:t>ОВАЯНИЕ»</a:t>
            </a:r>
          </a:p>
        </p:txBody>
      </p:sp>
      <p:sp>
        <p:nvSpPr>
          <p:cNvPr id="6" name="Прямоугольник 5"/>
          <p:cNvSpPr/>
          <p:nvPr/>
        </p:nvSpPr>
        <p:spPr>
          <a:xfrm>
            <a:off x="597165" y="1964498"/>
            <a:ext cx="3612580" cy="584775"/>
          </a:xfrm>
          <a:prstGeom prst="rect">
            <a:avLst/>
          </a:prstGeom>
        </p:spPr>
        <p:txBody>
          <a:bodyPr wrap="square">
            <a:spAutoFit/>
          </a:bodyPr>
          <a:lstStyle/>
          <a:p>
            <a:r>
              <a:rPr lang="ru-RU" sz="3200" b="1" dirty="0" smtClean="0">
                <a:solidFill>
                  <a:srgbClr val="002060"/>
                </a:solidFill>
              </a:rPr>
              <a:t>1 СТОЛБЕЦ</a:t>
            </a:r>
            <a:endParaRPr lang="ru-RU" sz="3200" dirty="0" smtClean="0">
              <a:solidFill>
                <a:srgbClr val="002060"/>
              </a:solidFill>
            </a:endParaRPr>
          </a:p>
        </p:txBody>
      </p:sp>
      <p:sp>
        <p:nvSpPr>
          <p:cNvPr id="7" name="Прямоугольник 6"/>
          <p:cNvSpPr/>
          <p:nvPr/>
        </p:nvSpPr>
        <p:spPr>
          <a:xfrm>
            <a:off x="4421654" y="1964498"/>
            <a:ext cx="3612580" cy="584775"/>
          </a:xfrm>
          <a:prstGeom prst="rect">
            <a:avLst/>
          </a:prstGeom>
        </p:spPr>
        <p:txBody>
          <a:bodyPr wrap="square">
            <a:spAutoFit/>
          </a:bodyPr>
          <a:lstStyle/>
          <a:p>
            <a:r>
              <a:rPr lang="ru-RU" sz="3200" b="1" dirty="0" smtClean="0">
                <a:solidFill>
                  <a:srgbClr val="002060"/>
                </a:solidFill>
              </a:rPr>
              <a:t>2 СТОЛБЕЦ</a:t>
            </a:r>
            <a:endParaRPr lang="ru-RU" sz="3200" dirty="0" smtClean="0">
              <a:solidFill>
                <a:srgbClr val="002060"/>
              </a:solidFill>
            </a:endParaRPr>
          </a:p>
        </p:txBody>
      </p:sp>
      <p:sp>
        <p:nvSpPr>
          <p:cNvPr id="9" name="Прямоугольник 8"/>
          <p:cNvSpPr/>
          <p:nvPr/>
        </p:nvSpPr>
        <p:spPr>
          <a:xfrm>
            <a:off x="7913437" y="1964497"/>
            <a:ext cx="3612580" cy="584775"/>
          </a:xfrm>
          <a:prstGeom prst="rect">
            <a:avLst/>
          </a:prstGeom>
        </p:spPr>
        <p:txBody>
          <a:bodyPr wrap="square">
            <a:spAutoFit/>
          </a:bodyPr>
          <a:lstStyle/>
          <a:p>
            <a:r>
              <a:rPr lang="ru-RU" sz="3200" b="1" dirty="0" smtClean="0">
                <a:solidFill>
                  <a:srgbClr val="002060"/>
                </a:solidFill>
              </a:rPr>
              <a:t>3 СТОЛБЕЦ</a:t>
            </a:r>
            <a:endParaRPr lang="ru-RU" sz="3200" dirty="0" smtClean="0">
              <a:solidFill>
                <a:srgbClr val="002060"/>
              </a:solidFill>
            </a:endParaRPr>
          </a:p>
        </p:txBody>
      </p:sp>
      <p:sp>
        <p:nvSpPr>
          <p:cNvPr id="10" name="Прямоугольник 9"/>
          <p:cNvSpPr/>
          <p:nvPr/>
        </p:nvSpPr>
        <p:spPr>
          <a:xfrm>
            <a:off x="11526017" y="2010075"/>
            <a:ext cx="3612580" cy="584775"/>
          </a:xfrm>
          <a:prstGeom prst="rect">
            <a:avLst/>
          </a:prstGeom>
        </p:spPr>
        <p:txBody>
          <a:bodyPr wrap="square">
            <a:spAutoFit/>
          </a:bodyPr>
          <a:lstStyle/>
          <a:p>
            <a:r>
              <a:rPr lang="ru-RU" sz="3200" b="1" dirty="0" smtClean="0">
                <a:solidFill>
                  <a:srgbClr val="002060"/>
                </a:solidFill>
              </a:rPr>
              <a:t>4 СТОЛБЕЦ</a:t>
            </a:r>
            <a:endParaRPr lang="ru-RU" sz="3200" dirty="0" smtClean="0">
              <a:solidFill>
                <a:srgbClr val="002060"/>
              </a:solidFill>
            </a:endParaRPr>
          </a:p>
        </p:txBody>
      </p:sp>
      <p:sp>
        <p:nvSpPr>
          <p:cNvPr id="11" name="Прямоугольник 10"/>
          <p:cNvSpPr/>
          <p:nvPr/>
        </p:nvSpPr>
        <p:spPr>
          <a:xfrm>
            <a:off x="14973076" y="2010075"/>
            <a:ext cx="3612580" cy="584775"/>
          </a:xfrm>
          <a:prstGeom prst="rect">
            <a:avLst/>
          </a:prstGeom>
        </p:spPr>
        <p:txBody>
          <a:bodyPr wrap="square">
            <a:spAutoFit/>
          </a:bodyPr>
          <a:lstStyle/>
          <a:p>
            <a:r>
              <a:rPr lang="ru-RU" sz="3200" b="1" dirty="0" smtClean="0">
                <a:solidFill>
                  <a:srgbClr val="002060"/>
                </a:solidFill>
              </a:rPr>
              <a:t>5 СТОЛБЕЦ</a:t>
            </a:r>
            <a:endParaRPr lang="ru-RU" sz="3200" dirty="0" smtClean="0">
              <a:solidFill>
                <a:srgbClr val="002060"/>
              </a:solidFill>
            </a:endParaRPr>
          </a:p>
        </p:txBody>
      </p:sp>
      <p:sp>
        <p:nvSpPr>
          <p:cNvPr id="12" name="Прямоугольник 11"/>
          <p:cNvSpPr/>
          <p:nvPr/>
        </p:nvSpPr>
        <p:spPr>
          <a:xfrm>
            <a:off x="459253" y="3070524"/>
            <a:ext cx="2939267" cy="5693866"/>
          </a:xfrm>
          <a:prstGeom prst="rect">
            <a:avLst/>
          </a:prstGeom>
        </p:spPr>
        <p:txBody>
          <a:bodyPr wrap="square">
            <a:spAutoFit/>
          </a:bodyPr>
          <a:lstStyle/>
          <a:p>
            <a:pPr algn="just"/>
            <a:r>
              <a:rPr lang="ru-RU" sz="2800" dirty="0" smtClean="0">
                <a:solidFill>
                  <a:srgbClr val="002060"/>
                </a:solidFill>
              </a:rPr>
              <a:t>Пять учителей, которые меня восхищают, которых считаю учителем жизни, образцом (реальные, ушедшие, художественные образы, фантастические…)</a:t>
            </a:r>
            <a:endParaRPr lang="ru-RU" sz="2800" dirty="0">
              <a:solidFill>
                <a:srgbClr val="002060"/>
              </a:solidFill>
            </a:endParaRPr>
          </a:p>
        </p:txBody>
      </p:sp>
      <p:sp>
        <p:nvSpPr>
          <p:cNvPr id="13" name="Прямоугольник 12"/>
          <p:cNvSpPr/>
          <p:nvPr/>
        </p:nvSpPr>
        <p:spPr>
          <a:xfrm>
            <a:off x="4480650" y="3074341"/>
            <a:ext cx="2572755" cy="2677656"/>
          </a:xfrm>
          <a:prstGeom prst="rect">
            <a:avLst/>
          </a:prstGeom>
        </p:spPr>
        <p:txBody>
          <a:bodyPr wrap="square">
            <a:spAutoFit/>
          </a:bodyPr>
          <a:lstStyle/>
          <a:p>
            <a:pPr algn="just"/>
            <a:r>
              <a:rPr lang="ru-RU" sz="2800" dirty="0" smtClean="0">
                <a:solidFill>
                  <a:srgbClr val="002060"/>
                </a:solidFill>
              </a:rPr>
              <a:t>Почему именно они, какие качества отличают от других </a:t>
            </a:r>
            <a:endParaRPr lang="ru-RU" sz="2800" dirty="0">
              <a:solidFill>
                <a:srgbClr val="002060"/>
              </a:solidFill>
            </a:endParaRPr>
          </a:p>
        </p:txBody>
      </p:sp>
      <p:sp>
        <p:nvSpPr>
          <p:cNvPr id="14" name="Прямоугольник 13"/>
          <p:cNvSpPr/>
          <p:nvPr/>
        </p:nvSpPr>
        <p:spPr>
          <a:xfrm>
            <a:off x="7913437" y="3070524"/>
            <a:ext cx="2603286" cy="5262979"/>
          </a:xfrm>
          <a:prstGeom prst="rect">
            <a:avLst/>
          </a:prstGeom>
        </p:spPr>
        <p:txBody>
          <a:bodyPr wrap="square">
            <a:spAutoFit/>
          </a:bodyPr>
          <a:lstStyle/>
          <a:p>
            <a:pPr algn="just"/>
            <a:r>
              <a:rPr lang="ru-RU" sz="2800" dirty="0" smtClean="0">
                <a:solidFill>
                  <a:srgbClr val="002060"/>
                </a:solidFill>
              </a:rPr>
              <a:t>Как мотивирует вас на изменения, самосовершенствование: ругает, вдохновляет, стимулирует, поощряет, хвалит, радует и т.д.</a:t>
            </a:r>
            <a:endParaRPr lang="ru-RU" sz="2800" dirty="0">
              <a:solidFill>
                <a:srgbClr val="002060"/>
              </a:solidFill>
            </a:endParaRPr>
          </a:p>
        </p:txBody>
      </p:sp>
      <p:sp>
        <p:nvSpPr>
          <p:cNvPr id="15" name="Прямоугольник 14"/>
          <p:cNvSpPr/>
          <p:nvPr/>
        </p:nvSpPr>
        <p:spPr>
          <a:xfrm>
            <a:off x="11568322" y="3251670"/>
            <a:ext cx="2709915" cy="3108543"/>
          </a:xfrm>
          <a:prstGeom prst="rect">
            <a:avLst/>
          </a:prstGeom>
        </p:spPr>
        <p:txBody>
          <a:bodyPr wrap="square">
            <a:spAutoFit/>
          </a:bodyPr>
          <a:lstStyle/>
          <a:p>
            <a:pPr algn="just"/>
            <a:r>
              <a:rPr lang="ru-RU" sz="2800" dirty="0" smtClean="0">
                <a:solidFill>
                  <a:srgbClr val="002060"/>
                </a:solidFill>
              </a:rPr>
              <a:t>Что обязательно спросите, если встретите, по какому вопросу важно его мнение</a:t>
            </a:r>
            <a:endParaRPr lang="ru-RU" sz="2800" dirty="0">
              <a:solidFill>
                <a:srgbClr val="002060"/>
              </a:solidFill>
            </a:endParaRPr>
          </a:p>
        </p:txBody>
      </p:sp>
      <p:sp>
        <p:nvSpPr>
          <p:cNvPr id="16" name="Прямоугольник 15"/>
          <p:cNvSpPr/>
          <p:nvPr/>
        </p:nvSpPr>
        <p:spPr>
          <a:xfrm>
            <a:off x="15171933" y="3467114"/>
            <a:ext cx="2658867" cy="2677656"/>
          </a:xfrm>
          <a:prstGeom prst="rect">
            <a:avLst/>
          </a:prstGeom>
        </p:spPr>
        <p:txBody>
          <a:bodyPr wrap="square">
            <a:spAutoFit/>
          </a:bodyPr>
          <a:lstStyle/>
          <a:p>
            <a:pPr algn="just"/>
            <a:r>
              <a:rPr lang="ru-RU" sz="2800" dirty="0" smtClean="0">
                <a:solidFill>
                  <a:srgbClr val="002060"/>
                </a:solidFill>
              </a:rPr>
              <a:t>Какую награду заслуживает учитель от вас, чем его хотели бы одарить</a:t>
            </a:r>
            <a:endParaRPr lang="ru-RU" sz="2800" dirty="0">
              <a:solidFill>
                <a:srgbClr val="002060"/>
              </a:solidFill>
            </a:endParaRPr>
          </a:p>
        </p:txBody>
      </p:sp>
      <p:pic>
        <p:nvPicPr>
          <p:cNvPr id="17" name="Рисунок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14132475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44</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3536432" y="1168781"/>
            <a:ext cx="1274354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lnSpc>
                <a:spcPct val="103000"/>
              </a:lnSpc>
              <a:spcBef>
                <a:spcPts val="5"/>
              </a:spcBef>
              <a:spcAft>
                <a:spcPts val="600"/>
              </a:spcAft>
            </a:pPr>
            <a:r>
              <a:rPr lang="ru-RU" sz="2800" b="1" dirty="0" smtClean="0">
                <a:solidFill>
                  <a:schemeClr val="tx1"/>
                </a:solidFill>
                <a:latin typeface="Arial" panose="020B0604020202020204" pitchFamily="34" charset="0"/>
                <a:ea typeface="Calibri"/>
                <a:cs typeface="Arial" panose="020B0604020202020204" pitchFamily="34" charset="0"/>
              </a:rPr>
              <a:t>КЛЮЧ ЭКСПРЕСС-ДИАГНОСТИКА </a:t>
            </a:r>
            <a:r>
              <a:rPr lang="ru-RU" sz="2800" b="1" dirty="0">
                <a:solidFill>
                  <a:schemeClr val="tx1"/>
                </a:solidFill>
                <a:latin typeface="Arial" panose="020B0604020202020204" pitchFamily="34" charset="0"/>
                <a:ea typeface="Calibri"/>
                <a:cs typeface="Arial" panose="020B0604020202020204" pitchFamily="34" charset="0"/>
              </a:rPr>
              <a:t>«</a:t>
            </a:r>
            <a:r>
              <a:rPr lang="ru-RU" sz="2800" b="1" dirty="0">
                <a:solidFill>
                  <a:srgbClr val="C00000"/>
                </a:solidFill>
                <a:latin typeface="Arial" panose="020B0604020202020204" pitchFamily="34" charset="0"/>
                <a:ea typeface="Calibri"/>
                <a:cs typeface="Arial" panose="020B0604020202020204" pitchFamily="34" charset="0"/>
              </a:rPr>
              <a:t>ОБРАЗ</a:t>
            </a:r>
            <a:r>
              <a:rPr lang="ru-RU" sz="2800" b="1" dirty="0">
                <a:solidFill>
                  <a:schemeClr val="tx1"/>
                </a:solidFill>
                <a:latin typeface="Arial" panose="020B0604020202020204" pitchFamily="34" charset="0"/>
                <a:ea typeface="Calibri"/>
                <a:cs typeface="Arial" panose="020B0604020202020204" pitchFamily="34" charset="0"/>
              </a:rPr>
              <a:t>ОВАЯНИЕ»</a:t>
            </a:r>
          </a:p>
        </p:txBody>
      </p:sp>
      <p:sp>
        <p:nvSpPr>
          <p:cNvPr id="6" name="Прямоугольник 5"/>
          <p:cNvSpPr/>
          <p:nvPr/>
        </p:nvSpPr>
        <p:spPr>
          <a:xfrm>
            <a:off x="597165" y="1964498"/>
            <a:ext cx="3612580" cy="584775"/>
          </a:xfrm>
          <a:prstGeom prst="rect">
            <a:avLst/>
          </a:prstGeom>
        </p:spPr>
        <p:txBody>
          <a:bodyPr wrap="square">
            <a:spAutoFit/>
          </a:bodyPr>
          <a:lstStyle/>
          <a:p>
            <a:r>
              <a:rPr lang="ru-RU" sz="3200" b="1" dirty="0" smtClean="0">
                <a:solidFill>
                  <a:srgbClr val="002060"/>
                </a:solidFill>
              </a:rPr>
              <a:t>1 СТОЛБЕЦ</a:t>
            </a:r>
            <a:endParaRPr lang="ru-RU" sz="3200" dirty="0" smtClean="0">
              <a:solidFill>
                <a:srgbClr val="002060"/>
              </a:solidFill>
            </a:endParaRPr>
          </a:p>
        </p:txBody>
      </p:sp>
      <p:sp>
        <p:nvSpPr>
          <p:cNvPr id="7" name="Прямоугольник 6"/>
          <p:cNvSpPr/>
          <p:nvPr/>
        </p:nvSpPr>
        <p:spPr>
          <a:xfrm>
            <a:off x="4421654" y="1964498"/>
            <a:ext cx="3612580" cy="584775"/>
          </a:xfrm>
          <a:prstGeom prst="rect">
            <a:avLst/>
          </a:prstGeom>
        </p:spPr>
        <p:txBody>
          <a:bodyPr wrap="square">
            <a:spAutoFit/>
          </a:bodyPr>
          <a:lstStyle/>
          <a:p>
            <a:r>
              <a:rPr lang="ru-RU" sz="3200" b="1" dirty="0" smtClean="0">
                <a:solidFill>
                  <a:srgbClr val="002060"/>
                </a:solidFill>
              </a:rPr>
              <a:t>2 СТОЛБЕЦ</a:t>
            </a:r>
            <a:endParaRPr lang="ru-RU" sz="3200" dirty="0" smtClean="0">
              <a:solidFill>
                <a:srgbClr val="002060"/>
              </a:solidFill>
            </a:endParaRPr>
          </a:p>
        </p:txBody>
      </p:sp>
      <p:sp>
        <p:nvSpPr>
          <p:cNvPr id="9" name="Прямоугольник 8"/>
          <p:cNvSpPr/>
          <p:nvPr/>
        </p:nvSpPr>
        <p:spPr>
          <a:xfrm>
            <a:off x="7913437" y="1964497"/>
            <a:ext cx="3612580" cy="584775"/>
          </a:xfrm>
          <a:prstGeom prst="rect">
            <a:avLst/>
          </a:prstGeom>
        </p:spPr>
        <p:txBody>
          <a:bodyPr wrap="square">
            <a:spAutoFit/>
          </a:bodyPr>
          <a:lstStyle/>
          <a:p>
            <a:r>
              <a:rPr lang="ru-RU" sz="3200" b="1" dirty="0" smtClean="0">
                <a:solidFill>
                  <a:srgbClr val="002060"/>
                </a:solidFill>
              </a:rPr>
              <a:t>3 СТОЛБЕЦ</a:t>
            </a:r>
            <a:endParaRPr lang="ru-RU" sz="3200" dirty="0" smtClean="0">
              <a:solidFill>
                <a:srgbClr val="002060"/>
              </a:solidFill>
            </a:endParaRPr>
          </a:p>
        </p:txBody>
      </p:sp>
      <p:sp>
        <p:nvSpPr>
          <p:cNvPr id="10" name="Прямоугольник 9"/>
          <p:cNvSpPr/>
          <p:nvPr/>
        </p:nvSpPr>
        <p:spPr>
          <a:xfrm>
            <a:off x="11526017" y="2010075"/>
            <a:ext cx="3612580" cy="584775"/>
          </a:xfrm>
          <a:prstGeom prst="rect">
            <a:avLst/>
          </a:prstGeom>
        </p:spPr>
        <p:txBody>
          <a:bodyPr wrap="square">
            <a:spAutoFit/>
          </a:bodyPr>
          <a:lstStyle/>
          <a:p>
            <a:r>
              <a:rPr lang="ru-RU" sz="3200" b="1" dirty="0" smtClean="0">
                <a:solidFill>
                  <a:srgbClr val="002060"/>
                </a:solidFill>
              </a:rPr>
              <a:t>4 СТОЛБЕЦ</a:t>
            </a:r>
            <a:endParaRPr lang="ru-RU" sz="3200" dirty="0" smtClean="0">
              <a:solidFill>
                <a:srgbClr val="002060"/>
              </a:solidFill>
            </a:endParaRPr>
          </a:p>
        </p:txBody>
      </p:sp>
      <p:sp>
        <p:nvSpPr>
          <p:cNvPr id="11" name="Прямоугольник 10"/>
          <p:cNvSpPr/>
          <p:nvPr/>
        </p:nvSpPr>
        <p:spPr>
          <a:xfrm>
            <a:off x="14973076" y="2010075"/>
            <a:ext cx="3612580" cy="584775"/>
          </a:xfrm>
          <a:prstGeom prst="rect">
            <a:avLst/>
          </a:prstGeom>
        </p:spPr>
        <p:txBody>
          <a:bodyPr wrap="square">
            <a:spAutoFit/>
          </a:bodyPr>
          <a:lstStyle/>
          <a:p>
            <a:r>
              <a:rPr lang="ru-RU" sz="3200" b="1" dirty="0" smtClean="0">
                <a:solidFill>
                  <a:srgbClr val="002060"/>
                </a:solidFill>
              </a:rPr>
              <a:t>5 СТОЛБЕЦ</a:t>
            </a:r>
            <a:endParaRPr lang="ru-RU" sz="3200" dirty="0" smtClean="0">
              <a:solidFill>
                <a:srgbClr val="002060"/>
              </a:solidFill>
            </a:endParaRPr>
          </a:p>
        </p:txBody>
      </p:sp>
      <p:sp>
        <p:nvSpPr>
          <p:cNvPr id="12" name="Прямоугольник 11"/>
          <p:cNvSpPr/>
          <p:nvPr/>
        </p:nvSpPr>
        <p:spPr>
          <a:xfrm>
            <a:off x="597165" y="3158499"/>
            <a:ext cx="2572755" cy="5693866"/>
          </a:xfrm>
          <a:prstGeom prst="rect">
            <a:avLst/>
          </a:prstGeom>
        </p:spPr>
        <p:txBody>
          <a:bodyPr wrap="square">
            <a:spAutoFit/>
          </a:bodyPr>
          <a:lstStyle/>
          <a:p>
            <a:pPr algn="just"/>
            <a:r>
              <a:rPr lang="ru-RU" sz="2800" dirty="0" smtClean="0">
                <a:solidFill>
                  <a:srgbClr val="002060"/>
                </a:solidFill>
              </a:rPr>
              <a:t>Достижения, которые я повторю и превзойду. Зная своих ученик, задаем планку себе. Без учителей не видим будущее, ищите учителей.</a:t>
            </a:r>
            <a:endParaRPr lang="ru-RU" sz="2800" dirty="0">
              <a:solidFill>
                <a:srgbClr val="002060"/>
              </a:solidFill>
            </a:endParaRPr>
          </a:p>
        </p:txBody>
      </p:sp>
      <p:sp>
        <p:nvSpPr>
          <p:cNvPr id="13" name="Прямоугольник 12"/>
          <p:cNvSpPr/>
          <p:nvPr/>
        </p:nvSpPr>
        <p:spPr>
          <a:xfrm>
            <a:off x="4437696" y="3166133"/>
            <a:ext cx="2770824" cy="3970318"/>
          </a:xfrm>
          <a:prstGeom prst="rect">
            <a:avLst/>
          </a:prstGeom>
        </p:spPr>
        <p:txBody>
          <a:bodyPr wrap="square">
            <a:spAutoFit/>
          </a:bodyPr>
          <a:lstStyle/>
          <a:p>
            <a:pPr algn="just"/>
            <a:r>
              <a:rPr lang="ru-RU" sz="2800" dirty="0" smtClean="0">
                <a:solidFill>
                  <a:srgbClr val="002060"/>
                </a:solidFill>
              </a:rPr>
              <a:t>Мои отличительные качества. Если написанный перечень совпал с вашим, у вас адекватная самооценка</a:t>
            </a:r>
            <a:endParaRPr lang="ru-RU" sz="2800" dirty="0">
              <a:solidFill>
                <a:srgbClr val="002060"/>
              </a:solidFill>
            </a:endParaRPr>
          </a:p>
        </p:txBody>
      </p:sp>
      <p:sp>
        <p:nvSpPr>
          <p:cNvPr id="14" name="Прямоугольник 13"/>
          <p:cNvSpPr/>
          <p:nvPr/>
        </p:nvSpPr>
        <p:spPr>
          <a:xfrm>
            <a:off x="8052330" y="3158499"/>
            <a:ext cx="2572755" cy="2677656"/>
          </a:xfrm>
          <a:prstGeom prst="rect">
            <a:avLst/>
          </a:prstGeom>
        </p:spPr>
        <p:txBody>
          <a:bodyPr wrap="square">
            <a:spAutoFit/>
          </a:bodyPr>
          <a:lstStyle/>
          <a:p>
            <a:pPr algn="just"/>
            <a:r>
              <a:rPr lang="ru-RU" sz="2800" dirty="0" smtClean="0">
                <a:solidFill>
                  <a:srgbClr val="002060"/>
                </a:solidFill>
              </a:rPr>
              <a:t>Моя скрытая мотивация, важно мотивировать этим себя и других</a:t>
            </a:r>
            <a:endParaRPr lang="ru-RU" sz="2800" dirty="0">
              <a:solidFill>
                <a:srgbClr val="002060"/>
              </a:solidFill>
            </a:endParaRPr>
          </a:p>
        </p:txBody>
      </p:sp>
      <p:sp>
        <p:nvSpPr>
          <p:cNvPr id="15" name="Прямоугольник 14"/>
          <p:cNvSpPr/>
          <p:nvPr/>
        </p:nvSpPr>
        <p:spPr>
          <a:xfrm>
            <a:off x="11755368" y="3189007"/>
            <a:ext cx="2572755" cy="2677656"/>
          </a:xfrm>
          <a:prstGeom prst="rect">
            <a:avLst/>
          </a:prstGeom>
        </p:spPr>
        <p:txBody>
          <a:bodyPr wrap="square">
            <a:spAutoFit/>
          </a:bodyPr>
          <a:lstStyle/>
          <a:p>
            <a:pPr algn="just"/>
            <a:r>
              <a:rPr lang="ru-RU" sz="2800" dirty="0" smtClean="0">
                <a:solidFill>
                  <a:srgbClr val="002060"/>
                </a:solidFill>
              </a:rPr>
              <a:t>Направление моих открытый, тем, исследований, проектов</a:t>
            </a:r>
            <a:endParaRPr lang="ru-RU" sz="2800" dirty="0">
              <a:solidFill>
                <a:srgbClr val="002060"/>
              </a:solidFill>
            </a:endParaRPr>
          </a:p>
        </p:txBody>
      </p:sp>
      <p:sp>
        <p:nvSpPr>
          <p:cNvPr id="16" name="Прямоугольник 15"/>
          <p:cNvSpPr/>
          <p:nvPr/>
        </p:nvSpPr>
        <p:spPr>
          <a:xfrm>
            <a:off x="15023842" y="3335410"/>
            <a:ext cx="2572755" cy="1815882"/>
          </a:xfrm>
          <a:prstGeom prst="rect">
            <a:avLst/>
          </a:prstGeom>
        </p:spPr>
        <p:txBody>
          <a:bodyPr wrap="square">
            <a:spAutoFit/>
          </a:bodyPr>
          <a:lstStyle/>
          <a:p>
            <a:pPr algn="just"/>
            <a:r>
              <a:rPr lang="ru-RU" sz="2800" dirty="0" smtClean="0">
                <a:solidFill>
                  <a:srgbClr val="002060"/>
                </a:solidFill>
              </a:rPr>
              <a:t>Мои награды, то, что получу в финале жизни</a:t>
            </a:r>
            <a:endParaRPr lang="ru-RU" sz="2800" dirty="0">
              <a:solidFill>
                <a:srgbClr val="002060"/>
              </a:solidFill>
            </a:endParaRPr>
          </a:p>
        </p:txBody>
      </p:sp>
      <p:pic>
        <p:nvPicPr>
          <p:cNvPr id="17" name="Рисунок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23399847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45</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3230906" y="843975"/>
            <a:ext cx="1274354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ПРИМЕР ПРАКТИКУМА №2</a:t>
            </a:r>
            <a:endParaRPr lang="ru-RU" sz="2800" b="1" dirty="0"/>
          </a:p>
        </p:txBody>
      </p:sp>
      <p:sp>
        <p:nvSpPr>
          <p:cNvPr id="6" name="Заголовок 1"/>
          <p:cNvSpPr txBox="1">
            <a:spLocks/>
          </p:cNvSpPr>
          <p:nvPr/>
        </p:nvSpPr>
        <p:spPr>
          <a:xfrm>
            <a:off x="952616" y="1760925"/>
            <a:ext cx="16695304" cy="49986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r>
              <a:rPr lang="ru-RU" sz="3200" dirty="0" smtClean="0">
                <a:solidFill>
                  <a:srgbClr val="002060"/>
                </a:solidFill>
              </a:rPr>
              <a:t>Цель: познакомить слушателей и осуществить  с ними пробу применения мотивационных «крючки» в учебной деятельности </a:t>
            </a:r>
            <a:endParaRPr lang="ru-RU" sz="3200" dirty="0">
              <a:solidFill>
                <a:srgbClr val="002060"/>
              </a:solidFill>
            </a:endParaRPr>
          </a:p>
        </p:txBody>
      </p:sp>
      <p:sp>
        <p:nvSpPr>
          <p:cNvPr id="7" name="Заголовок 1"/>
          <p:cNvSpPr txBox="1">
            <a:spLocks/>
          </p:cNvSpPr>
          <p:nvPr/>
        </p:nvSpPr>
        <p:spPr>
          <a:xfrm>
            <a:off x="952615" y="4083095"/>
            <a:ext cx="11582400" cy="13255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r>
              <a:rPr lang="ru-RU" sz="3200" dirty="0" smtClean="0">
                <a:solidFill>
                  <a:srgbClr val="002060"/>
                </a:solidFill>
              </a:rPr>
              <a:t>Как сделать процесс обучения интересным?</a:t>
            </a:r>
          </a:p>
          <a:p>
            <a:r>
              <a:rPr lang="ru-RU" sz="3200" dirty="0" smtClean="0">
                <a:solidFill>
                  <a:srgbClr val="002060"/>
                </a:solidFill>
              </a:rPr>
              <a:t>Как сделать процесс обучения значимым и актуальным?</a:t>
            </a:r>
          </a:p>
          <a:p>
            <a:r>
              <a:rPr lang="ru-RU" sz="3200" dirty="0" smtClean="0">
                <a:solidFill>
                  <a:srgbClr val="002060"/>
                </a:solidFill>
              </a:rPr>
              <a:t>Как сделать процесс обучения  </a:t>
            </a:r>
            <a:r>
              <a:rPr lang="ru-RU" sz="3200" dirty="0" err="1" smtClean="0">
                <a:solidFill>
                  <a:srgbClr val="002060"/>
                </a:solidFill>
              </a:rPr>
              <a:t>практикоориетированным</a:t>
            </a:r>
            <a:r>
              <a:rPr lang="ru-RU" sz="3200" dirty="0" smtClean="0">
                <a:solidFill>
                  <a:srgbClr val="002060"/>
                </a:solidFill>
              </a:rPr>
              <a:t>?</a:t>
            </a:r>
          </a:p>
          <a:p>
            <a:endParaRPr lang="ru-RU" sz="3200" dirty="0">
              <a:solidFill>
                <a:srgbClr val="002060"/>
              </a:solidFill>
            </a:endParaRPr>
          </a:p>
          <a:p>
            <a:endParaRPr lang="ru-RU" sz="2800" dirty="0" smtClean="0">
              <a:solidFill>
                <a:srgbClr val="002060"/>
              </a:solidFill>
            </a:endParaRPr>
          </a:p>
          <a:p>
            <a:endParaRPr lang="ru-RU" sz="2800" dirty="0">
              <a:solidFill>
                <a:srgbClr val="002060"/>
              </a:solidFill>
            </a:endParaRPr>
          </a:p>
        </p:txBody>
      </p:sp>
      <p:sp>
        <p:nvSpPr>
          <p:cNvPr id="9" name="Объект 2"/>
          <p:cNvSpPr txBox="1">
            <a:spLocks/>
          </p:cNvSpPr>
          <p:nvPr/>
        </p:nvSpPr>
        <p:spPr>
          <a:xfrm>
            <a:off x="1143000" y="3776344"/>
            <a:ext cx="16504920" cy="532193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r>
              <a:rPr lang="ru-RU" sz="2800" b="1" dirty="0" smtClean="0"/>
              <a:t> </a:t>
            </a:r>
            <a:endParaRPr lang="ru-RU" sz="2800" dirty="0" smtClean="0"/>
          </a:p>
          <a:p>
            <a:endParaRPr lang="ru-RU" sz="2800" dirty="0"/>
          </a:p>
        </p:txBody>
      </p:sp>
      <p:sp>
        <p:nvSpPr>
          <p:cNvPr id="2" name="Прямоугольник 1"/>
          <p:cNvSpPr/>
          <p:nvPr/>
        </p:nvSpPr>
        <p:spPr>
          <a:xfrm>
            <a:off x="762231" y="6543734"/>
            <a:ext cx="11963169" cy="2554545"/>
          </a:xfrm>
          <a:prstGeom prst="rect">
            <a:avLst/>
          </a:prstGeom>
        </p:spPr>
        <p:txBody>
          <a:bodyPr wrap="square">
            <a:spAutoFit/>
          </a:bodyPr>
          <a:lstStyle/>
          <a:p>
            <a:r>
              <a:rPr lang="ru-RU" sz="3200" dirty="0">
                <a:solidFill>
                  <a:srgbClr val="002060"/>
                </a:solidFill>
              </a:rPr>
              <a:t>Используя вопросы-подсказки, подумайте и сформулируйте варианты оргмоментов, включения заданий по предмету, которые бы активизировали деятельность учащихся на уроке.</a:t>
            </a:r>
          </a:p>
          <a:p>
            <a:r>
              <a:rPr lang="ru-RU" sz="3200" dirty="0">
                <a:solidFill>
                  <a:srgbClr val="002060"/>
                </a:solidFill>
              </a:rPr>
              <a:t>Для каждой категории сформулируйте один вариант задания</a:t>
            </a:r>
          </a:p>
        </p:txBody>
      </p:sp>
      <p:pic>
        <p:nvPicPr>
          <p:cNvPr id="3" name="Рисунок 2"/>
          <p:cNvPicPr>
            <a:picLocks noChangeAspect="1"/>
          </p:cNvPicPr>
          <p:nvPr/>
        </p:nvPicPr>
        <p:blipFill rotWithShape="1">
          <a:blip r:embed="rId4"/>
          <a:srcRect l="6642" t="14347" r="8577" b="12827"/>
          <a:stretch/>
        </p:blipFill>
        <p:spPr>
          <a:xfrm>
            <a:off x="13924369" y="4169524"/>
            <a:ext cx="3723551" cy="3198435"/>
          </a:xfrm>
          <a:prstGeom prst="rect">
            <a:avLst/>
          </a:prstGeom>
        </p:spPr>
      </p:pic>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32365015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46</a:t>
            </a:fld>
            <a:endParaRPr b="1" dirty="0">
              <a:solidFill>
                <a:schemeClr val="bg1"/>
              </a:solidFill>
              <a:latin typeface="Proxima Nova Rg" panose="02000506030000020004" pitchFamily="2" charset="0"/>
            </a:endParaRPr>
          </a:p>
        </p:txBody>
      </p:sp>
      <p:sp>
        <p:nvSpPr>
          <p:cNvPr id="6" name="Заголовок 1"/>
          <p:cNvSpPr txBox="1">
            <a:spLocks/>
          </p:cNvSpPr>
          <p:nvPr/>
        </p:nvSpPr>
        <p:spPr>
          <a:xfrm>
            <a:off x="5442883" y="1760925"/>
            <a:ext cx="8930640" cy="49986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dirty="0" smtClean="0"/>
              <a:t>МОТИВАЦИОННЫЕ «КРЮЧКИ»</a:t>
            </a:r>
            <a:endParaRPr lang="ru-RU" sz="2800" dirty="0"/>
          </a:p>
        </p:txBody>
      </p:sp>
      <p:sp>
        <p:nvSpPr>
          <p:cNvPr id="9" name="Объект 2"/>
          <p:cNvSpPr txBox="1">
            <a:spLocks/>
          </p:cNvSpPr>
          <p:nvPr/>
        </p:nvSpPr>
        <p:spPr>
          <a:xfrm>
            <a:off x="1143000" y="3776344"/>
            <a:ext cx="16504920" cy="532193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r>
              <a:rPr lang="ru-RU" sz="2800" b="1" dirty="0" smtClean="0"/>
              <a:t>Категория «ПОЛЬЗА В ЖИЗНИ»</a:t>
            </a:r>
          </a:p>
          <a:p>
            <a:endParaRPr lang="ru-RU" sz="2800" b="1" dirty="0" smtClean="0"/>
          </a:p>
          <a:p>
            <a:pPr marL="514350" indent="-514350">
              <a:buFont typeface="+mj-lt"/>
              <a:buAutoNum type="arabicPeriod"/>
            </a:pPr>
            <a:r>
              <a:rPr lang="ru-RU" sz="2800" dirty="0" smtClean="0"/>
              <a:t>Как я могу показать своим ученикам, что материал будет для них полезен в будущем?</a:t>
            </a:r>
          </a:p>
          <a:p>
            <a:pPr marL="514350" indent="-514350">
              <a:buFont typeface="+mj-lt"/>
              <a:buAutoNum type="arabicPeriod"/>
            </a:pPr>
            <a:r>
              <a:rPr lang="ru-RU" sz="2800" dirty="0" smtClean="0"/>
              <a:t>Как они смогут применять его в жизни?</a:t>
            </a:r>
          </a:p>
          <a:p>
            <a:pPr marL="514350" indent="-514350">
              <a:buFont typeface="+mj-lt"/>
              <a:buAutoNum type="arabicPeriod"/>
            </a:pPr>
            <a:r>
              <a:rPr lang="ru-RU" sz="2800" dirty="0" smtClean="0"/>
              <a:t>Можем ли мы мотивировать и увлекать ученики как-то иначе, кроме как уговорами, что надо учить материал, «потому что он будет включен в экзамен, тест, контрольную»?</a:t>
            </a:r>
          </a:p>
          <a:p>
            <a:pPr marL="514350" indent="-514350">
              <a:buFont typeface="+mj-lt"/>
              <a:buAutoNum type="arabicPeriod"/>
            </a:pPr>
            <a:r>
              <a:rPr lang="ru-RU" sz="2800" dirty="0" smtClean="0"/>
              <a:t>Могут ли ученики создать что-то «реальное», нечто большее, чем классный проект, такое, что позволит им взаимодействовать с миром  оригинальным образом?</a:t>
            </a:r>
          </a:p>
          <a:p>
            <a:endParaRPr lang="ru-RU" sz="2800" dirty="0"/>
          </a:p>
        </p:txBody>
      </p:sp>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12334006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47</a:t>
            </a:fld>
            <a:endParaRPr b="1" dirty="0">
              <a:solidFill>
                <a:schemeClr val="bg1"/>
              </a:solidFill>
              <a:latin typeface="Proxima Nova Rg" panose="02000506030000020004" pitchFamily="2" charset="0"/>
            </a:endParaRPr>
          </a:p>
        </p:txBody>
      </p:sp>
      <p:sp>
        <p:nvSpPr>
          <p:cNvPr id="6" name="Заголовок 1"/>
          <p:cNvSpPr txBox="1">
            <a:spLocks/>
          </p:cNvSpPr>
          <p:nvPr/>
        </p:nvSpPr>
        <p:spPr>
          <a:xfrm>
            <a:off x="5442883" y="1760925"/>
            <a:ext cx="8930640" cy="49986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dirty="0" smtClean="0"/>
              <a:t>МОТИВАЦИОННЫЕ «КРЮЧКИ»</a:t>
            </a:r>
            <a:endParaRPr lang="ru-RU" sz="2800" dirty="0"/>
          </a:p>
        </p:txBody>
      </p:sp>
      <p:sp>
        <p:nvSpPr>
          <p:cNvPr id="10" name="Объект 2"/>
          <p:cNvSpPr txBox="1">
            <a:spLocks/>
          </p:cNvSpPr>
          <p:nvPr/>
        </p:nvSpPr>
        <p:spPr>
          <a:xfrm>
            <a:off x="1082040" y="2665153"/>
            <a:ext cx="16916400" cy="5518727"/>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r>
              <a:rPr lang="ru-RU" sz="2800" b="1" dirty="0" smtClean="0"/>
              <a:t>Категория  «САМОСТОЯТЕЛЬНОСТЬ»</a:t>
            </a:r>
          </a:p>
          <a:p>
            <a:endParaRPr lang="ru-RU" sz="2800" b="1" dirty="0" smtClean="0"/>
          </a:p>
          <a:p>
            <a:pPr marL="914400" indent="-914400">
              <a:buFont typeface="+mj-lt"/>
              <a:buAutoNum type="arabicPeriod"/>
            </a:pPr>
            <a:r>
              <a:rPr lang="ru-RU" sz="2800" dirty="0" smtClean="0"/>
              <a:t>Какие возможности для автономной работы и самостоятельного выбора я могу предложить в этом разделе учебного материала или на этом уроке?</a:t>
            </a:r>
          </a:p>
          <a:p>
            <a:pPr marL="914400" indent="-914400">
              <a:buFont typeface="+mj-lt"/>
              <a:buAutoNum type="arabicPeriod"/>
            </a:pPr>
            <a:r>
              <a:rPr lang="ru-RU" sz="2800" dirty="0" smtClean="0"/>
              <a:t>Могу ли я допустить, чтобы интересы ученика указывали направление учебного процесса, и при этом по-прежнему решать учебные задачи?</a:t>
            </a:r>
          </a:p>
          <a:p>
            <a:pPr marL="914400" indent="-914400">
              <a:buFont typeface="+mj-lt"/>
              <a:buAutoNum type="arabicPeriod"/>
            </a:pPr>
            <a:r>
              <a:rPr lang="ru-RU" sz="2800" dirty="0" smtClean="0"/>
              <a:t>Как я могу ослабить свой контроль и дать ученикам возможность быть экспертами и руководителями в данной области?</a:t>
            </a:r>
          </a:p>
          <a:p>
            <a:pPr marL="914400" indent="-914400">
              <a:buFont typeface="+mj-lt"/>
              <a:buAutoNum type="arabicPeriod"/>
            </a:pPr>
            <a:r>
              <a:rPr lang="ru-RU" sz="2800" dirty="0" smtClean="0"/>
              <a:t>Мероприятия типа </a:t>
            </a:r>
            <a:r>
              <a:rPr lang="ru-RU" sz="2800" dirty="0" err="1" smtClean="0"/>
              <a:t>неконференция</a:t>
            </a:r>
            <a:r>
              <a:rPr lang="ru-RU" sz="2800" dirty="0" smtClean="0"/>
              <a:t> и </a:t>
            </a:r>
            <a:r>
              <a:rPr lang="ru-RU" sz="2800" dirty="0" err="1" smtClean="0"/>
              <a:t>эдкемп</a:t>
            </a:r>
            <a:r>
              <a:rPr lang="ru-RU" sz="2800" dirty="0" smtClean="0"/>
              <a:t>, примеры того, как происходит профессиональное развитие учителей, когда им разрешается самостоятельно управлять процессом повышения квалификации. Предоставление подобной свободы ученикам может помочь им стать более самостоятельными в обучении. А для тех, кто привык полагаться на пошаговые инструкции, такая свобода может стать возможностью для роста. </a:t>
            </a:r>
          </a:p>
          <a:p>
            <a:pPr marL="914400" indent="-914400">
              <a:buFont typeface="+mj-lt"/>
              <a:buAutoNum type="arabicPeriod"/>
            </a:pPr>
            <a:r>
              <a:rPr lang="ru-RU" sz="2800" dirty="0" smtClean="0"/>
              <a:t> Как вы в своем классе обычно создаете возможности для выбора и автономной работы?</a:t>
            </a:r>
          </a:p>
          <a:p>
            <a:endParaRPr lang="ru-RU" sz="1100" dirty="0"/>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24806989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48</a:t>
            </a:fld>
            <a:endParaRPr b="1" dirty="0">
              <a:solidFill>
                <a:schemeClr val="bg1"/>
              </a:solidFill>
              <a:latin typeface="Proxima Nova Rg" panose="02000506030000020004" pitchFamily="2" charset="0"/>
            </a:endParaRPr>
          </a:p>
        </p:txBody>
      </p:sp>
      <p:sp>
        <p:nvSpPr>
          <p:cNvPr id="6" name="Заголовок 1"/>
          <p:cNvSpPr txBox="1">
            <a:spLocks/>
          </p:cNvSpPr>
          <p:nvPr/>
        </p:nvSpPr>
        <p:spPr>
          <a:xfrm>
            <a:off x="5442883" y="1760925"/>
            <a:ext cx="8930640" cy="49986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dirty="0" smtClean="0"/>
              <a:t>МОТИВАЦИОННЫЕ «КРЮЧКИ»</a:t>
            </a:r>
            <a:endParaRPr lang="ru-RU" sz="2800" dirty="0"/>
          </a:p>
        </p:txBody>
      </p:sp>
      <p:sp>
        <p:nvSpPr>
          <p:cNvPr id="7" name="Объект 2"/>
          <p:cNvSpPr txBox="1">
            <a:spLocks/>
          </p:cNvSpPr>
          <p:nvPr/>
        </p:nvSpPr>
        <p:spPr>
          <a:xfrm>
            <a:off x="872788" y="2557145"/>
            <a:ext cx="17186612" cy="6358255"/>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r>
              <a:rPr lang="ru-RU" sz="2800" b="1" dirty="0" smtClean="0"/>
              <a:t>Категория  «РЕАЛИТИ-ШОУ»</a:t>
            </a:r>
          </a:p>
          <a:p>
            <a:endParaRPr lang="ru-RU" sz="2800" b="1" dirty="0" smtClean="0"/>
          </a:p>
          <a:p>
            <a:pPr marL="514350" indent="-514350">
              <a:buFont typeface="+mj-lt"/>
              <a:buAutoNum type="arabicPeriod"/>
            </a:pPr>
            <a:r>
              <a:rPr lang="ru-RU" sz="2800" dirty="0" smtClean="0"/>
              <a:t>Как я могу на своем уроке извлечь пользу из популярности реалити-шоу?</a:t>
            </a:r>
          </a:p>
          <a:p>
            <a:pPr marL="514350" indent="-514350">
              <a:buFont typeface="+mj-lt"/>
              <a:buAutoNum type="arabicPeriod"/>
            </a:pPr>
            <a:r>
              <a:rPr lang="ru-RU" sz="2800" dirty="0" smtClean="0"/>
              <a:t>Как можно подготовить конкурс в духе «Последнего героя» и разделить класс на несколько «племен»?</a:t>
            </a:r>
          </a:p>
          <a:p>
            <a:pPr marL="514350" indent="-514350">
              <a:buFont typeface="+mj-lt"/>
              <a:buAutoNum type="arabicPeriod"/>
            </a:pPr>
            <a:r>
              <a:rPr lang="ru-RU" sz="2800" dirty="0" smtClean="0"/>
              <a:t>Можно ли организовать урок по типу «Удивительной гонки» с командами, состоящими из двух человек? Как можно подготовить конкурс в духе «Фактора страха»?</a:t>
            </a:r>
          </a:p>
          <a:p>
            <a:pPr marL="514350" indent="-514350" algn="just">
              <a:buFont typeface="+mj-lt"/>
              <a:buAutoNum type="arabicPeriod"/>
            </a:pPr>
            <a:r>
              <a:rPr lang="ru-RU" sz="2800" dirty="0" smtClean="0"/>
              <a:t>Вариант конкурса в духе «Фактора страха» о культурных различиях по всему миру, где демонстрируют самую разнообразную еду разных стран. Многие дети боятся пробовать странную на вид еду. Добровольцы вращают колесо, после чего должны съесть то, что им выпало по жребию. За время этого чрезвычайно интересного урока дети узнают о культурных нормах, пробуют экзотическую еду и отрываются.</a:t>
            </a:r>
          </a:p>
          <a:p>
            <a:pPr>
              <a:lnSpc>
                <a:spcPct val="120000"/>
              </a:lnSpc>
            </a:pPr>
            <a:endParaRPr lang="ru-RU" sz="2800" dirty="0"/>
          </a:p>
        </p:txBody>
      </p:sp>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20176434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49</a:t>
            </a:fld>
            <a:endParaRPr b="1" dirty="0">
              <a:solidFill>
                <a:schemeClr val="bg1"/>
              </a:solidFill>
              <a:latin typeface="Proxima Nova Rg" panose="02000506030000020004" pitchFamily="2" charset="0"/>
            </a:endParaRPr>
          </a:p>
        </p:txBody>
      </p:sp>
      <p:sp>
        <p:nvSpPr>
          <p:cNvPr id="6" name="Заголовок 1"/>
          <p:cNvSpPr txBox="1">
            <a:spLocks/>
          </p:cNvSpPr>
          <p:nvPr/>
        </p:nvSpPr>
        <p:spPr>
          <a:xfrm>
            <a:off x="5503843" y="1261065"/>
            <a:ext cx="8930640" cy="49986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dirty="0" smtClean="0"/>
              <a:t>МОТИВАЦИОННЫЕ «КРЮЧКИ»</a:t>
            </a:r>
            <a:endParaRPr lang="ru-RU" sz="2800" dirty="0"/>
          </a:p>
        </p:txBody>
      </p:sp>
      <p:sp>
        <p:nvSpPr>
          <p:cNvPr id="8" name="Объект 2"/>
          <p:cNvSpPr txBox="1">
            <a:spLocks/>
          </p:cNvSpPr>
          <p:nvPr/>
        </p:nvSpPr>
        <p:spPr>
          <a:xfrm>
            <a:off x="929871" y="3123638"/>
            <a:ext cx="17269229" cy="435133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r>
              <a:rPr lang="ru-RU" sz="2800" b="1" dirty="0" smtClean="0"/>
              <a:t>Категория «ПЕРЕЛОМНЫЕ ИСТОРИИ»</a:t>
            </a:r>
          </a:p>
          <a:p>
            <a:endParaRPr lang="ru-RU" sz="2800" b="1" dirty="0" smtClean="0"/>
          </a:p>
          <a:p>
            <a:pPr marL="514350" indent="-514350">
              <a:buFont typeface="+mj-lt"/>
              <a:buAutoNum type="arabicPeriod"/>
            </a:pPr>
            <a:r>
              <a:rPr lang="ru-RU" sz="2800" dirty="0" smtClean="0"/>
              <a:t>Как я могу использовать такие истории в качестве вдохновляющего примера?</a:t>
            </a:r>
          </a:p>
          <a:p>
            <a:pPr marL="514350" indent="-514350">
              <a:buFont typeface="+mj-lt"/>
              <a:buAutoNum type="arabicPeriod"/>
            </a:pPr>
            <a:r>
              <a:rPr lang="ru-RU" sz="2800" dirty="0" smtClean="0"/>
              <a:t>Какой тип переломной истории можно включить в учебный материал?</a:t>
            </a:r>
          </a:p>
          <a:p>
            <a:pPr marL="514350" indent="-514350">
              <a:buFont typeface="+mj-lt"/>
              <a:buAutoNum type="arabicPeriod"/>
            </a:pPr>
            <a:r>
              <a:rPr lang="ru-RU" sz="2800" dirty="0" smtClean="0"/>
              <a:t>Какой ключевой вопрос я могу задать, чтобы предоставить ученикам возможность для самоанализа и личностного роста?</a:t>
            </a:r>
          </a:p>
          <a:p>
            <a:pPr marL="457200" indent="-457200">
              <a:buFont typeface="+mj-lt"/>
              <a:buAutoNum type="arabicPeriod"/>
            </a:pPr>
            <a:endParaRPr lang="ru-RU" dirty="0"/>
          </a:p>
        </p:txBody>
      </p:sp>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1644796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5</a:t>
            </a:fld>
            <a:endParaRPr b="1" dirty="0">
              <a:solidFill>
                <a:schemeClr val="bg1"/>
              </a:solidFill>
              <a:latin typeface="Proxima Nova Rg" panose="02000506030000020004" pitchFamily="2" charset="0"/>
            </a:endParaRPr>
          </a:p>
        </p:txBody>
      </p:sp>
      <p:sp>
        <p:nvSpPr>
          <p:cNvPr id="10" name="TextBox 9"/>
          <p:cNvSpPr txBox="1"/>
          <p:nvPr/>
        </p:nvSpPr>
        <p:spPr>
          <a:xfrm>
            <a:off x="1738094" y="1268627"/>
            <a:ext cx="15217627" cy="954107"/>
          </a:xfrm>
          <a:prstGeom prst="rect">
            <a:avLst/>
          </a:prstGeom>
          <a:noFill/>
        </p:spPr>
        <p:txBody>
          <a:bodyPr wrap="none" rtlCol="0">
            <a:spAutoFit/>
          </a:bodyPr>
          <a:lstStyle/>
          <a:p>
            <a:pPr algn="ctr"/>
            <a:r>
              <a:rPr lang="ru-RU" sz="2800" b="1" dirty="0" smtClean="0"/>
              <a:t>ЕДИНАЯ ФЕДЕРАЛЬНАЯ СИСТЕМА НАУЧНО-МЕТОДИЧЕСКОГО СОПРОВОЖДЕНИЯ </a:t>
            </a:r>
          </a:p>
          <a:p>
            <a:pPr algn="ctr"/>
            <a:r>
              <a:rPr lang="ru-RU" sz="2800" b="1" dirty="0" smtClean="0"/>
              <a:t>ПЕДАГОГИЧЕСКИХ РАБОТНИКОВ И УПРАВЛЕНЧЕКСКИХ КАДРОВ</a:t>
            </a:r>
            <a:endParaRPr lang="ru-RU" sz="2800" b="1" dirty="0"/>
          </a:p>
        </p:txBody>
      </p:sp>
      <p:sp>
        <p:nvSpPr>
          <p:cNvPr id="6" name="Объект 2"/>
          <p:cNvSpPr txBox="1">
            <a:spLocks/>
          </p:cNvSpPr>
          <p:nvPr/>
        </p:nvSpPr>
        <p:spPr>
          <a:xfrm>
            <a:off x="890451" y="2396035"/>
            <a:ext cx="11316789" cy="4351338"/>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marL="514350" indent="-514350">
              <a:buFont typeface="+mj-lt"/>
              <a:buAutoNum type="arabicPeriod"/>
            </a:pPr>
            <a:r>
              <a:rPr lang="ru-RU" sz="2800" dirty="0" smtClean="0"/>
              <a:t>Национальная система профессионального роста педагогических работников</a:t>
            </a:r>
          </a:p>
          <a:p>
            <a:pPr marL="514350" indent="-514350">
              <a:buFont typeface="+mj-lt"/>
              <a:buAutoNum type="arabicPeriod"/>
            </a:pPr>
            <a:r>
              <a:rPr lang="ru-RU" sz="2800" dirty="0" smtClean="0"/>
              <a:t>Единая федеральная система научно-методического сопровождения педагогических работников и управленческих кадров</a:t>
            </a:r>
          </a:p>
          <a:p>
            <a:pPr marL="514350" indent="-514350">
              <a:buFont typeface="+mj-lt"/>
              <a:buAutoNum type="arabicPeriod"/>
            </a:pPr>
            <a:r>
              <a:rPr lang="ru-RU" sz="2800" dirty="0" smtClean="0"/>
              <a:t>Единый федеральный портал дополнительного профессионального педагогического образования</a:t>
            </a:r>
          </a:p>
          <a:p>
            <a:pPr marL="514350" indent="-514350">
              <a:buFont typeface="+mj-lt"/>
              <a:buAutoNum type="arabicPeriod"/>
            </a:pPr>
            <a:r>
              <a:rPr lang="ru-RU" sz="2800" dirty="0" smtClean="0"/>
              <a:t>Федеральный реестр дополнительных профессиональных программ педагогического образования</a:t>
            </a:r>
          </a:p>
          <a:p>
            <a:pPr marL="514350" indent="-514350">
              <a:buFont typeface="+mj-lt"/>
              <a:buAutoNum type="arabicPeriod"/>
            </a:pPr>
            <a:r>
              <a:rPr lang="ru-RU" sz="2800" dirty="0" smtClean="0"/>
              <a:t>Федеральный центр научно-методического сопровождения</a:t>
            </a:r>
          </a:p>
          <a:p>
            <a:pPr marL="514350" indent="-514350">
              <a:buFont typeface="+mj-lt"/>
              <a:buAutoNum type="arabicPeriod"/>
            </a:pPr>
            <a:r>
              <a:rPr lang="ru-RU" sz="2800" dirty="0" smtClean="0"/>
              <a:t>Региональная инфраструктура методического сопровождения</a:t>
            </a:r>
          </a:p>
          <a:p>
            <a:pPr marL="514350" indent="-514350">
              <a:buFont typeface="+mj-lt"/>
              <a:buAutoNum type="arabicPeriod"/>
            </a:pPr>
            <a:r>
              <a:rPr lang="ru-RU" sz="2800" dirty="0" smtClean="0"/>
              <a:t>Центр непрерывного повышения профессионального мастерства педагогических работников</a:t>
            </a:r>
          </a:p>
          <a:p>
            <a:pPr marL="514350" indent="-514350">
              <a:buFont typeface="+mj-lt"/>
              <a:buAutoNum type="arabicPeriod"/>
            </a:pPr>
            <a:r>
              <a:rPr lang="ru-RU" sz="2800" dirty="0" smtClean="0"/>
              <a:t>Региональная система научно-методического сопровождения педагогических работников и управленческих кадров</a:t>
            </a:r>
          </a:p>
          <a:p>
            <a:pPr marL="514350" indent="-514350">
              <a:buFont typeface="+mj-lt"/>
              <a:buAutoNum type="arabicPeriod"/>
            </a:pPr>
            <a:r>
              <a:rPr lang="ru-RU" sz="2800" dirty="0" smtClean="0"/>
              <a:t>Региональные учебно-методические объединения, методические советы, методические отделы</a:t>
            </a:r>
            <a:endParaRPr lang="ru-RU" sz="2800" dirty="0"/>
          </a:p>
        </p:txBody>
      </p:sp>
      <p:pic>
        <p:nvPicPr>
          <p:cNvPr id="2" name="Рисунок 1"/>
          <p:cNvPicPr>
            <a:picLocks noChangeAspect="1"/>
          </p:cNvPicPr>
          <p:nvPr/>
        </p:nvPicPr>
        <p:blipFill rotWithShape="1">
          <a:blip r:embed="rId4"/>
          <a:srcRect l="40296" t="41588" r="37621" b="6116"/>
          <a:stretch/>
        </p:blipFill>
        <p:spPr>
          <a:xfrm>
            <a:off x="12529820" y="2396035"/>
            <a:ext cx="5669280" cy="7551909"/>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7443056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7"/>
        <p:cNvGrpSpPr/>
        <p:nvPr/>
      </p:nvGrpSpPr>
      <p:grpSpPr>
        <a:xfrm>
          <a:off x="0" y="0"/>
          <a:ext cx="0" cy="0"/>
          <a:chOff x="0" y="0"/>
          <a:chExt cx="0" cy="0"/>
        </a:xfrm>
      </p:grpSpPr>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391" y="4196444"/>
            <a:ext cx="8827691" cy="75111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6</a:t>
            </a:fld>
            <a:endParaRPr b="1" dirty="0">
              <a:solidFill>
                <a:schemeClr val="bg1"/>
              </a:solidFill>
              <a:latin typeface="Proxima Nova Rg" panose="02000506030000020004" pitchFamily="2" charset="0"/>
            </a:endParaRPr>
          </a:p>
        </p:txBody>
      </p:sp>
      <p:sp>
        <p:nvSpPr>
          <p:cNvPr id="8" name="TextBox 7"/>
          <p:cNvSpPr txBox="1"/>
          <p:nvPr/>
        </p:nvSpPr>
        <p:spPr>
          <a:xfrm>
            <a:off x="4167719" y="984747"/>
            <a:ext cx="10782119" cy="584775"/>
          </a:xfrm>
          <a:prstGeom prst="rect">
            <a:avLst/>
          </a:prstGeom>
          <a:noFill/>
        </p:spPr>
        <p:txBody>
          <a:bodyPr wrap="none" rtlCol="0">
            <a:spAutoFit/>
          </a:bodyPr>
          <a:lstStyle/>
          <a:p>
            <a:pPr algn="ctr"/>
            <a:r>
              <a:rPr lang="ru-RU" sz="3200" b="1" dirty="0" smtClean="0"/>
              <a:t>ПРИОРИТЕТЫ РАЗВИТИЯ  МЕТОДИЧЕСКИХ СЛУЖБ</a:t>
            </a:r>
            <a:endParaRPr lang="ru-RU" sz="3200" b="1" dirty="0"/>
          </a:p>
        </p:txBody>
      </p:sp>
      <p:sp>
        <p:nvSpPr>
          <p:cNvPr id="10" name="Объект 2"/>
          <p:cNvSpPr txBox="1">
            <a:spLocks/>
          </p:cNvSpPr>
          <p:nvPr/>
        </p:nvSpPr>
        <p:spPr>
          <a:xfrm>
            <a:off x="3482720" y="1991951"/>
            <a:ext cx="14393800" cy="145968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r>
              <a:rPr lang="ru-RU" sz="2800" dirty="0" smtClean="0"/>
              <a:t>Глобальная «СБОРКА» всех региональных методических структур, элементов в единую систему и налаживание их реального взаимодействия</a:t>
            </a:r>
            <a:endParaRPr lang="ru-RU" sz="2800" dirty="0"/>
          </a:p>
        </p:txBody>
      </p:sp>
      <p:sp>
        <p:nvSpPr>
          <p:cNvPr id="11" name="Объект 2"/>
          <p:cNvSpPr txBox="1">
            <a:spLocks/>
          </p:cNvSpPr>
          <p:nvPr/>
        </p:nvSpPr>
        <p:spPr>
          <a:xfrm>
            <a:off x="3353031" y="4130585"/>
            <a:ext cx="14334309" cy="145968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r>
              <a:rPr lang="ru-RU" sz="2800" dirty="0" smtClean="0"/>
              <a:t>Построение АДРЕСНОГО  научно-методического сопровождения</a:t>
            </a:r>
            <a:endParaRPr lang="ru-RU" sz="2800" dirty="0"/>
          </a:p>
        </p:txBody>
      </p:sp>
      <p:sp>
        <p:nvSpPr>
          <p:cNvPr id="12" name="Объект 2"/>
          <p:cNvSpPr txBox="1">
            <a:spLocks/>
          </p:cNvSpPr>
          <p:nvPr/>
        </p:nvSpPr>
        <p:spPr>
          <a:xfrm>
            <a:off x="3353031" y="6189940"/>
            <a:ext cx="14523489" cy="145968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r>
              <a:rPr lang="ru-RU" sz="2800" dirty="0" smtClean="0"/>
              <a:t>ТЕХНОЛОГИЗАЦИЯ методической службы, создание типовых моделей, схем, </a:t>
            </a:r>
            <a:r>
              <a:rPr lang="ru-RU" sz="2800" dirty="0" err="1" smtClean="0"/>
              <a:t>технологизация</a:t>
            </a:r>
            <a:r>
              <a:rPr lang="ru-RU" sz="2800" dirty="0" smtClean="0"/>
              <a:t> труда регионального методиста</a:t>
            </a:r>
            <a:endParaRPr lang="ru-RU" sz="2800" dirty="0"/>
          </a:p>
        </p:txBody>
      </p:sp>
      <p:sp>
        <p:nvSpPr>
          <p:cNvPr id="13" name="Объект 2"/>
          <p:cNvSpPr txBox="1">
            <a:spLocks/>
          </p:cNvSpPr>
          <p:nvPr/>
        </p:nvSpPr>
        <p:spPr>
          <a:xfrm>
            <a:off x="3353031" y="8349466"/>
            <a:ext cx="9259389" cy="145968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r>
              <a:rPr lang="ru-RU" sz="2800" dirty="0" smtClean="0"/>
              <a:t>Развитие РЕГИОНАЛЬНОГО методического актива</a:t>
            </a:r>
            <a:endParaRPr lang="ru-RU" sz="2800" dirty="0"/>
          </a:p>
        </p:txBody>
      </p:sp>
      <p:pic>
        <p:nvPicPr>
          <p:cNvPr id="15" name="Рисунок 14"/>
          <p:cNvPicPr/>
          <p:nvPr/>
        </p:nvPicPr>
        <p:blipFill rotWithShape="1">
          <a:blip r:embed="rId4"/>
          <a:srcRect l="30349" t="41148" r="65138" b="51526"/>
          <a:stretch/>
        </p:blipFill>
        <p:spPr bwMode="auto">
          <a:xfrm>
            <a:off x="1229836" y="1991951"/>
            <a:ext cx="1315244" cy="1101769"/>
          </a:xfrm>
          <a:prstGeom prst="rect">
            <a:avLst/>
          </a:prstGeom>
          <a:ln>
            <a:noFill/>
          </a:ln>
          <a:extLst>
            <a:ext uri="{53640926-AAD7-44D8-BBD7-CCE9431645EC}">
              <a14:shadowObscured xmlns:a14="http://schemas.microsoft.com/office/drawing/2010/main"/>
            </a:ext>
          </a:extLst>
        </p:spPr>
      </p:pic>
      <p:pic>
        <p:nvPicPr>
          <p:cNvPr id="16" name="Рисунок 15"/>
          <p:cNvPicPr/>
          <p:nvPr/>
        </p:nvPicPr>
        <p:blipFill rotWithShape="1">
          <a:blip r:embed="rId4"/>
          <a:srcRect l="30232" t="52102" r="65177" b="40501"/>
          <a:stretch/>
        </p:blipFill>
        <p:spPr bwMode="auto">
          <a:xfrm>
            <a:off x="1248374" y="3727042"/>
            <a:ext cx="1296706" cy="1210718"/>
          </a:xfrm>
          <a:prstGeom prst="rect">
            <a:avLst/>
          </a:prstGeom>
          <a:ln>
            <a:noFill/>
          </a:ln>
          <a:extLst>
            <a:ext uri="{53640926-AAD7-44D8-BBD7-CCE9431645EC}">
              <a14:shadowObscured xmlns:a14="http://schemas.microsoft.com/office/drawing/2010/main"/>
            </a:ext>
          </a:extLst>
        </p:spPr>
      </p:pic>
      <p:pic>
        <p:nvPicPr>
          <p:cNvPr id="17" name="Рисунок 16"/>
          <p:cNvPicPr/>
          <p:nvPr/>
        </p:nvPicPr>
        <p:blipFill rotWithShape="1">
          <a:blip r:embed="rId4"/>
          <a:srcRect l="30349" t="62569" r="65138" b="29615"/>
          <a:stretch/>
        </p:blipFill>
        <p:spPr bwMode="auto">
          <a:xfrm>
            <a:off x="1281668" y="5879306"/>
            <a:ext cx="1263412" cy="1161574"/>
          </a:xfrm>
          <a:prstGeom prst="rect">
            <a:avLst/>
          </a:prstGeom>
          <a:ln>
            <a:noFill/>
          </a:ln>
          <a:extLst>
            <a:ext uri="{53640926-AAD7-44D8-BBD7-CCE9431645EC}">
              <a14:shadowObscured xmlns:a14="http://schemas.microsoft.com/office/drawing/2010/main"/>
            </a:ext>
          </a:extLst>
        </p:spPr>
      </p:pic>
      <p:pic>
        <p:nvPicPr>
          <p:cNvPr id="18" name="Рисунок 17"/>
          <p:cNvPicPr/>
          <p:nvPr/>
        </p:nvPicPr>
        <p:blipFill rotWithShape="1">
          <a:blip r:embed="rId4"/>
          <a:srcRect l="30387" t="73594" r="64942" b="18519"/>
          <a:stretch/>
        </p:blipFill>
        <p:spPr bwMode="auto">
          <a:xfrm>
            <a:off x="1281668" y="7982426"/>
            <a:ext cx="1263412" cy="1176814"/>
          </a:xfrm>
          <a:prstGeom prst="rect">
            <a:avLst/>
          </a:prstGeom>
          <a:ln>
            <a:noFill/>
          </a:ln>
          <a:extLst>
            <a:ext uri="{53640926-AAD7-44D8-BBD7-CCE9431645EC}">
              <a14:shadowObscured xmlns:a14="http://schemas.microsoft.com/office/drawing/2010/main"/>
            </a:ext>
          </a:extLst>
        </p:spPr>
      </p:pic>
      <p:pic>
        <p:nvPicPr>
          <p:cNvPr id="19" name="Рисунок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3932245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7</a:t>
            </a:fld>
            <a:endParaRPr b="1" dirty="0">
              <a:solidFill>
                <a:schemeClr val="bg1"/>
              </a:solidFill>
              <a:latin typeface="Proxima Nova Rg" panose="02000506030000020004" pitchFamily="2" charset="0"/>
            </a:endParaRPr>
          </a:p>
        </p:txBody>
      </p:sp>
      <p:sp>
        <p:nvSpPr>
          <p:cNvPr id="6" name="Заголовок 1"/>
          <p:cNvSpPr txBox="1">
            <a:spLocks/>
          </p:cNvSpPr>
          <p:nvPr/>
        </p:nvSpPr>
        <p:spPr>
          <a:xfrm>
            <a:off x="2481943" y="1308554"/>
            <a:ext cx="14169572" cy="1325563"/>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ВНЕШНЕЕ И ВНУТРЕННЕЕ ОКРУЖЕНИЕ ОБРАЗОВАТЕЛЬНОЙ ОРГАНИЗАЦИИ</a:t>
            </a:r>
            <a:endParaRPr lang="ru-RU" sz="2800" b="1" dirty="0"/>
          </a:p>
        </p:txBody>
      </p:sp>
      <p:sp>
        <p:nvSpPr>
          <p:cNvPr id="2" name="Прямоугольник 1"/>
          <p:cNvSpPr/>
          <p:nvPr/>
        </p:nvSpPr>
        <p:spPr>
          <a:xfrm>
            <a:off x="534308" y="2654400"/>
            <a:ext cx="8551636" cy="3108543"/>
          </a:xfrm>
          <a:prstGeom prst="rect">
            <a:avLst/>
          </a:prstGeom>
        </p:spPr>
        <p:txBody>
          <a:bodyPr wrap="square">
            <a:spAutoFit/>
          </a:bodyPr>
          <a:lstStyle/>
          <a:p>
            <a:pPr algn="just"/>
            <a:r>
              <a:rPr lang="ru-RU" sz="2800" b="1" dirty="0">
                <a:solidFill>
                  <a:srgbClr val="333333"/>
                </a:solidFill>
                <a:latin typeface="Arial" panose="020B0604020202020204" pitchFamily="34" charset="0"/>
                <a:cs typeface="Arial" panose="020B0604020202020204" pitchFamily="34" charset="0"/>
              </a:rPr>
              <a:t>Внешняя среда</a:t>
            </a:r>
            <a:r>
              <a:rPr lang="ru-RU" sz="2800" dirty="0">
                <a:solidFill>
                  <a:srgbClr val="333333"/>
                </a:solidFill>
                <a:latin typeface="Arial" panose="020B0604020202020204" pitchFamily="34" charset="0"/>
                <a:cs typeface="Arial" panose="020B0604020202020204" pitchFamily="34" charset="0"/>
              </a:rPr>
              <a:t> </a:t>
            </a:r>
            <a:r>
              <a:rPr lang="ru-RU" sz="2800" dirty="0" smtClean="0">
                <a:solidFill>
                  <a:srgbClr val="333333"/>
                </a:solidFill>
                <a:latin typeface="Arial" panose="020B0604020202020204" pitchFamily="34" charset="0"/>
                <a:cs typeface="Arial" panose="020B0604020202020204" pitchFamily="34" charset="0"/>
              </a:rPr>
              <a:t>- </a:t>
            </a:r>
            <a:r>
              <a:rPr lang="ru-RU" sz="2800" dirty="0">
                <a:solidFill>
                  <a:srgbClr val="333333"/>
                </a:solidFill>
                <a:latin typeface="Arial" panose="020B0604020202020204" pitchFamily="34" charset="0"/>
                <a:cs typeface="Arial" panose="020B0604020202020204" pitchFamily="34" charset="0"/>
              </a:rPr>
              <a:t>это сфера, в которой организация осуществляет свою жизнедеятельность. Она включает совокупность факторов влияния вне образовательного учреждения. На них руководство образовательного учреждения не может влиять непосредственно</a:t>
            </a:r>
            <a:r>
              <a:rPr lang="ru-RU" sz="2800" dirty="0" smtClean="0">
                <a:solidFill>
                  <a:srgbClr val="333333"/>
                </a:solidFill>
                <a:latin typeface="Arial" panose="020B0604020202020204" pitchFamily="34" charset="0"/>
                <a:cs typeface="Arial" panose="020B0604020202020204" pitchFamily="34" charset="0"/>
              </a:rPr>
              <a:t>.</a:t>
            </a:r>
            <a:endParaRPr lang="ru-RU" sz="2800" dirty="0">
              <a:solidFill>
                <a:srgbClr val="333333"/>
              </a:solidFill>
              <a:latin typeface="Arial" panose="020B0604020202020204" pitchFamily="34" charset="0"/>
              <a:cs typeface="Arial" panose="020B0604020202020204" pitchFamily="34" charset="0"/>
            </a:endParaRPr>
          </a:p>
        </p:txBody>
      </p:sp>
      <p:sp>
        <p:nvSpPr>
          <p:cNvPr id="3" name="Прямоугольник 2"/>
          <p:cNvSpPr/>
          <p:nvPr/>
        </p:nvSpPr>
        <p:spPr>
          <a:xfrm>
            <a:off x="534307" y="6631315"/>
            <a:ext cx="8520565" cy="2677656"/>
          </a:xfrm>
          <a:prstGeom prst="rect">
            <a:avLst/>
          </a:prstGeom>
        </p:spPr>
        <p:txBody>
          <a:bodyPr wrap="square">
            <a:spAutoFit/>
          </a:bodyPr>
          <a:lstStyle/>
          <a:p>
            <a:pPr algn="just"/>
            <a:r>
              <a:rPr lang="ru-RU" sz="2800" b="1" dirty="0">
                <a:solidFill>
                  <a:srgbClr val="333333"/>
                </a:solidFill>
                <a:latin typeface="Arial" panose="020B0604020202020204" pitchFamily="34" charset="0"/>
                <a:cs typeface="Arial" panose="020B0604020202020204" pitchFamily="34" charset="0"/>
              </a:rPr>
              <a:t>Внутренняя среда</a:t>
            </a:r>
            <a:r>
              <a:rPr lang="ru-RU" sz="2800" dirty="0">
                <a:solidFill>
                  <a:srgbClr val="333333"/>
                </a:solidFill>
                <a:latin typeface="Arial" panose="020B0604020202020204" pitchFamily="34" charset="0"/>
                <a:cs typeface="Arial" panose="020B0604020202020204" pitchFamily="34" charset="0"/>
              </a:rPr>
              <a:t> </a:t>
            </a:r>
            <a:r>
              <a:rPr lang="ru-RU" sz="2800" dirty="0" smtClean="0">
                <a:solidFill>
                  <a:srgbClr val="333333"/>
                </a:solidFill>
                <a:latin typeface="Arial" panose="020B0604020202020204" pitchFamily="34" charset="0"/>
                <a:cs typeface="Arial" panose="020B0604020202020204" pitchFamily="34" charset="0"/>
              </a:rPr>
              <a:t>- </a:t>
            </a:r>
            <a:r>
              <a:rPr lang="ru-RU" sz="2800" dirty="0">
                <a:solidFill>
                  <a:srgbClr val="333333"/>
                </a:solidFill>
                <a:latin typeface="Arial" panose="020B0604020202020204" pitchFamily="34" charset="0"/>
                <a:cs typeface="Arial" panose="020B0604020202020204" pitchFamily="34" charset="0"/>
              </a:rPr>
              <a:t>это часть общей среды, которая находится в рамках образовательного учреждения. Она представляет собой совокупность факторов влияния внутри организации. Они непосредственно подконтрольны руководству организации.</a:t>
            </a:r>
          </a:p>
        </p:txBody>
      </p:sp>
      <p:pic>
        <p:nvPicPr>
          <p:cNvPr id="4" name="Рисунок 3"/>
          <p:cNvPicPr>
            <a:picLocks noChangeAspect="1"/>
          </p:cNvPicPr>
          <p:nvPr/>
        </p:nvPicPr>
        <p:blipFill>
          <a:blip r:embed="rId4"/>
          <a:stretch>
            <a:fillRect/>
          </a:stretch>
        </p:blipFill>
        <p:spPr>
          <a:xfrm>
            <a:off x="9827986" y="2031043"/>
            <a:ext cx="8371114" cy="8212708"/>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2239698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pic>
        <p:nvPicPr>
          <p:cNvPr id="4" name="Рисунок 3"/>
          <p:cNvPicPr>
            <a:picLocks noChangeAspect="1"/>
          </p:cNvPicPr>
          <p:nvPr/>
        </p:nvPicPr>
        <p:blipFill rotWithShape="1">
          <a:blip r:embed="rId4"/>
          <a:srcRect l="1049" b="3179"/>
          <a:stretch/>
        </p:blipFill>
        <p:spPr>
          <a:xfrm>
            <a:off x="10526549" y="5271137"/>
            <a:ext cx="7393940" cy="5028563"/>
          </a:xfrm>
          <a:prstGeom prst="rect">
            <a:avLst/>
          </a:prstGeom>
        </p:spPr>
      </p:pic>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8</a:t>
            </a:fld>
            <a:endParaRPr b="1" dirty="0">
              <a:solidFill>
                <a:schemeClr val="bg1"/>
              </a:solidFill>
              <a:latin typeface="Proxima Nova Rg" panose="02000506030000020004" pitchFamily="2" charset="0"/>
            </a:endParaRPr>
          </a:p>
        </p:txBody>
      </p:sp>
      <p:sp>
        <p:nvSpPr>
          <p:cNvPr id="7" name="Прямоугольник 6"/>
          <p:cNvSpPr/>
          <p:nvPr/>
        </p:nvSpPr>
        <p:spPr>
          <a:xfrm>
            <a:off x="767037" y="1854817"/>
            <a:ext cx="7989595" cy="3416320"/>
          </a:xfrm>
          <a:prstGeom prst="rect">
            <a:avLst/>
          </a:prstGeom>
        </p:spPr>
        <p:txBody>
          <a:bodyPr wrap="square">
            <a:spAutoFit/>
          </a:bodyPr>
          <a:lstStyle/>
          <a:p>
            <a:pPr indent="450215" algn="just"/>
            <a:r>
              <a:rPr lang="ru-RU" sz="2400" b="1" dirty="0" smtClean="0">
                <a:solidFill>
                  <a:srgbClr val="000000"/>
                </a:solidFill>
                <a:latin typeface="+mn-lt"/>
                <a:ea typeface="Times New Roman" panose="02020603050405020304" pitchFamily="18" charset="0"/>
              </a:rPr>
              <a:t>S</a:t>
            </a:r>
            <a:r>
              <a:rPr lang="ru-RU" sz="2400" b="1" dirty="0" smtClean="0">
                <a:latin typeface="+mn-lt"/>
                <a:ea typeface="Times New Roman" panose="02020603050405020304" pitchFamily="18" charset="0"/>
              </a:rPr>
              <a:t>TEEP-анализ</a:t>
            </a:r>
            <a:endParaRPr lang="ru-RU" sz="2400" b="1" dirty="0">
              <a:latin typeface="+mn-lt"/>
              <a:ea typeface="Times New Roman" panose="02020603050405020304" pitchFamily="18" charset="0"/>
            </a:endParaRPr>
          </a:p>
          <a:p>
            <a:pPr indent="450215" algn="just"/>
            <a:r>
              <a:rPr lang="ru-RU" sz="2400" dirty="0" smtClean="0">
                <a:solidFill>
                  <a:srgbClr val="000000"/>
                </a:solidFill>
                <a:latin typeface="+mn-lt"/>
                <a:ea typeface="Times New Roman" panose="02020603050405020304" pitchFamily="18" charset="0"/>
              </a:rPr>
              <a:t>социальный </a:t>
            </a:r>
            <a:r>
              <a:rPr lang="ru-RU" sz="2400" dirty="0">
                <a:solidFill>
                  <a:srgbClr val="000000"/>
                </a:solidFill>
                <a:latin typeface="+mn-lt"/>
                <a:ea typeface="Times New Roman" panose="02020603050405020304" pitchFamily="18" charset="0"/>
              </a:rPr>
              <a:t>(S - </a:t>
            </a:r>
            <a:r>
              <a:rPr lang="ru-RU" sz="2400" dirty="0" err="1">
                <a:solidFill>
                  <a:srgbClr val="000000"/>
                </a:solidFill>
                <a:latin typeface="+mn-lt"/>
                <a:ea typeface="Times New Roman" panose="02020603050405020304" pitchFamily="18" charset="0"/>
              </a:rPr>
              <a:t>social</a:t>
            </a:r>
            <a:r>
              <a:rPr lang="ru-RU" sz="2400" dirty="0">
                <a:solidFill>
                  <a:srgbClr val="000000"/>
                </a:solidFill>
                <a:latin typeface="+mn-lt"/>
                <a:ea typeface="Times New Roman" panose="02020603050405020304" pitchFamily="18" charset="0"/>
              </a:rPr>
              <a:t>); </a:t>
            </a:r>
            <a:endParaRPr lang="ru-RU" sz="2400" dirty="0" smtClean="0">
              <a:solidFill>
                <a:srgbClr val="000000"/>
              </a:solidFill>
              <a:latin typeface="+mn-lt"/>
              <a:ea typeface="Times New Roman" panose="02020603050405020304" pitchFamily="18" charset="0"/>
            </a:endParaRPr>
          </a:p>
          <a:p>
            <a:pPr indent="450215" algn="just">
              <a:spcAft>
                <a:spcPts val="0"/>
              </a:spcAft>
            </a:pPr>
            <a:r>
              <a:rPr lang="ru-RU" sz="2400" dirty="0" smtClean="0">
                <a:solidFill>
                  <a:srgbClr val="000000"/>
                </a:solidFill>
                <a:latin typeface="+mn-lt"/>
                <a:ea typeface="Times New Roman" panose="02020603050405020304" pitchFamily="18" charset="0"/>
              </a:rPr>
              <a:t>технологический </a:t>
            </a:r>
            <a:r>
              <a:rPr lang="ru-RU" sz="2400" dirty="0">
                <a:solidFill>
                  <a:srgbClr val="000000"/>
                </a:solidFill>
                <a:latin typeface="+mn-lt"/>
                <a:ea typeface="Times New Roman" panose="02020603050405020304" pitchFamily="18" charset="0"/>
              </a:rPr>
              <a:t>(Т - </a:t>
            </a:r>
            <a:r>
              <a:rPr lang="ru-RU" sz="2400" dirty="0" err="1">
                <a:solidFill>
                  <a:srgbClr val="000000"/>
                </a:solidFill>
                <a:latin typeface="+mn-lt"/>
                <a:ea typeface="Times New Roman" panose="02020603050405020304" pitchFamily="18" charset="0"/>
              </a:rPr>
              <a:t>technological</a:t>
            </a:r>
            <a:r>
              <a:rPr lang="ru-RU" sz="2400" dirty="0">
                <a:solidFill>
                  <a:srgbClr val="000000"/>
                </a:solidFill>
                <a:latin typeface="+mn-lt"/>
                <a:ea typeface="Times New Roman" panose="02020603050405020304" pitchFamily="18" charset="0"/>
              </a:rPr>
              <a:t>); </a:t>
            </a:r>
            <a:endParaRPr lang="ru-RU" sz="2400" dirty="0" smtClean="0">
              <a:solidFill>
                <a:srgbClr val="000000"/>
              </a:solidFill>
              <a:latin typeface="+mn-lt"/>
              <a:ea typeface="Times New Roman" panose="02020603050405020304" pitchFamily="18" charset="0"/>
            </a:endParaRPr>
          </a:p>
          <a:p>
            <a:pPr indent="450215" algn="just">
              <a:spcAft>
                <a:spcPts val="0"/>
              </a:spcAft>
            </a:pPr>
            <a:r>
              <a:rPr lang="ru-RU" sz="2400" dirty="0" smtClean="0">
                <a:solidFill>
                  <a:srgbClr val="000000"/>
                </a:solidFill>
                <a:latin typeface="+mn-lt"/>
                <a:ea typeface="Times New Roman" panose="02020603050405020304" pitchFamily="18" charset="0"/>
              </a:rPr>
              <a:t>экономический </a:t>
            </a:r>
            <a:r>
              <a:rPr lang="ru-RU" sz="2400" dirty="0">
                <a:solidFill>
                  <a:srgbClr val="000000"/>
                </a:solidFill>
                <a:latin typeface="+mn-lt"/>
                <a:ea typeface="Times New Roman" panose="02020603050405020304" pitchFamily="18" charset="0"/>
              </a:rPr>
              <a:t>(Е - </a:t>
            </a:r>
            <a:r>
              <a:rPr lang="ru-RU" sz="2400" dirty="0" err="1">
                <a:solidFill>
                  <a:srgbClr val="000000"/>
                </a:solidFill>
                <a:latin typeface="+mn-lt"/>
                <a:ea typeface="Times New Roman" panose="02020603050405020304" pitchFamily="18" charset="0"/>
              </a:rPr>
              <a:t>economic</a:t>
            </a:r>
            <a:r>
              <a:rPr lang="ru-RU" sz="2400" dirty="0">
                <a:solidFill>
                  <a:srgbClr val="000000"/>
                </a:solidFill>
                <a:latin typeface="+mn-lt"/>
                <a:ea typeface="Times New Roman" panose="02020603050405020304" pitchFamily="18" charset="0"/>
              </a:rPr>
              <a:t>); </a:t>
            </a:r>
            <a:endParaRPr lang="ru-RU" sz="2400" dirty="0" smtClean="0">
              <a:solidFill>
                <a:srgbClr val="000000"/>
              </a:solidFill>
              <a:latin typeface="+mn-lt"/>
              <a:ea typeface="Times New Roman" panose="02020603050405020304" pitchFamily="18" charset="0"/>
            </a:endParaRPr>
          </a:p>
          <a:p>
            <a:pPr indent="450215" algn="just">
              <a:spcAft>
                <a:spcPts val="0"/>
              </a:spcAft>
            </a:pPr>
            <a:r>
              <a:rPr lang="ru-RU" sz="2400" dirty="0" smtClean="0">
                <a:solidFill>
                  <a:srgbClr val="000000"/>
                </a:solidFill>
                <a:latin typeface="+mn-lt"/>
                <a:ea typeface="Times New Roman" panose="02020603050405020304" pitchFamily="18" charset="0"/>
              </a:rPr>
              <a:t>экологический </a:t>
            </a:r>
            <a:r>
              <a:rPr lang="ru-RU" sz="2400" dirty="0">
                <a:solidFill>
                  <a:srgbClr val="000000"/>
                </a:solidFill>
                <a:latin typeface="+mn-lt"/>
                <a:ea typeface="Times New Roman" panose="02020603050405020304" pitchFamily="18" charset="0"/>
              </a:rPr>
              <a:t>(E - </a:t>
            </a:r>
            <a:r>
              <a:rPr lang="ru-RU" sz="2400" dirty="0" err="1">
                <a:solidFill>
                  <a:srgbClr val="000000"/>
                </a:solidFill>
                <a:latin typeface="+mn-lt"/>
                <a:ea typeface="Times New Roman" panose="02020603050405020304" pitchFamily="18" charset="0"/>
              </a:rPr>
              <a:t>environmental</a:t>
            </a:r>
            <a:r>
              <a:rPr lang="ru-RU" sz="2400" dirty="0">
                <a:solidFill>
                  <a:srgbClr val="000000"/>
                </a:solidFill>
                <a:latin typeface="+mn-lt"/>
                <a:ea typeface="Times New Roman" panose="02020603050405020304" pitchFamily="18" charset="0"/>
              </a:rPr>
              <a:t>); </a:t>
            </a:r>
            <a:endParaRPr lang="ru-RU" sz="2400" dirty="0" smtClean="0">
              <a:solidFill>
                <a:srgbClr val="000000"/>
              </a:solidFill>
              <a:latin typeface="+mn-lt"/>
              <a:ea typeface="Times New Roman" panose="02020603050405020304" pitchFamily="18" charset="0"/>
            </a:endParaRPr>
          </a:p>
          <a:p>
            <a:pPr indent="450215" algn="just">
              <a:spcAft>
                <a:spcPts val="0"/>
              </a:spcAft>
            </a:pPr>
            <a:r>
              <a:rPr lang="ru-RU" sz="2400" dirty="0" smtClean="0">
                <a:solidFill>
                  <a:srgbClr val="000000"/>
                </a:solidFill>
                <a:latin typeface="+mn-lt"/>
                <a:ea typeface="Times New Roman" panose="02020603050405020304" pitchFamily="18" charset="0"/>
              </a:rPr>
              <a:t>политический </a:t>
            </a:r>
            <a:r>
              <a:rPr lang="ru-RU" sz="2400" dirty="0">
                <a:solidFill>
                  <a:srgbClr val="000000"/>
                </a:solidFill>
                <a:latin typeface="+mn-lt"/>
                <a:ea typeface="Times New Roman" panose="02020603050405020304" pitchFamily="18" charset="0"/>
              </a:rPr>
              <a:t>(Р - </a:t>
            </a:r>
            <a:r>
              <a:rPr lang="ru-RU" sz="2400" dirty="0" err="1">
                <a:solidFill>
                  <a:srgbClr val="000000"/>
                </a:solidFill>
                <a:latin typeface="+mn-lt"/>
                <a:ea typeface="Times New Roman" panose="02020603050405020304" pitchFamily="18" charset="0"/>
              </a:rPr>
              <a:t>political</a:t>
            </a:r>
            <a:r>
              <a:rPr lang="ru-RU" sz="2400" dirty="0">
                <a:solidFill>
                  <a:srgbClr val="000000"/>
                </a:solidFill>
                <a:latin typeface="+mn-lt"/>
                <a:ea typeface="Times New Roman" panose="02020603050405020304" pitchFamily="18" charset="0"/>
              </a:rPr>
              <a:t>)) </a:t>
            </a:r>
            <a:endParaRPr lang="ru-RU" sz="2400" dirty="0" smtClean="0">
              <a:solidFill>
                <a:srgbClr val="000000"/>
              </a:solidFill>
              <a:latin typeface="+mn-lt"/>
              <a:ea typeface="Times New Roman" panose="02020603050405020304" pitchFamily="18" charset="0"/>
            </a:endParaRPr>
          </a:p>
          <a:p>
            <a:pPr indent="450215" algn="just"/>
            <a:r>
              <a:rPr lang="ru-RU" sz="2400" dirty="0" smtClean="0">
                <a:latin typeface="+mn-lt"/>
              </a:rPr>
              <a:t>это </a:t>
            </a:r>
            <a:r>
              <a:rPr lang="ru-RU" sz="2400" dirty="0">
                <a:latin typeface="+mn-lt"/>
              </a:rPr>
              <a:t>инструмент стратегического планирования, который помогает компаниям и организациям оценить влияние </a:t>
            </a:r>
            <a:r>
              <a:rPr lang="ru-RU" sz="2400" b="1" dirty="0">
                <a:latin typeface="+mn-lt"/>
              </a:rPr>
              <a:t>внешних факторов</a:t>
            </a:r>
            <a:endParaRPr lang="ru-RU" sz="2400" b="1" dirty="0" smtClean="0">
              <a:solidFill>
                <a:srgbClr val="000000"/>
              </a:solidFill>
              <a:latin typeface="+mn-lt"/>
              <a:ea typeface="Times New Roman" panose="02020603050405020304" pitchFamily="18" charset="0"/>
            </a:endParaRPr>
          </a:p>
        </p:txBody>
      </p:sp>
      <p:sp>
        <p:nvSpPr>
          <p:cNvPr id="2" name="Прямоугольник 1"/>
          <p:cNvSpPr/>
          <p:nvPr/>
        </p:nvSpPr>
        <p:spPr>
          <a:xfrm>
            <a:off x="9979006" y="1876327"/>
            <a:ext cx="8489025" cy="3046988"/>
          </a:xfrm>
          <a:prstGeom prst="rect">
            <a:avLst/>
          </a:prstGeom>
        </p:spPr>
        <p:txBody>
          <a:bodyPr wrap="square">
            <a:spAutoFit/>
          </a:bodyPr>
          <a:lstStyle/>
          <a:p>
            <a:pPr indent="450215" algn="just"/>
            <a:r>
              <a:rPr lang="ru-RU" sz="2400" b="1" dirty="0">
                <a:latin typeface="+mn-lt"/>
                <a:ea typeface="Times New Roman" panose="02020603050405020304" pitchFamily="18" charset="0"/>
              </a:rPr>
              <a:t>Внутри организации </a:t>
            </a:r>
            <a:r>
              <a:rPr lang="ru-RU" sz="2400" dirty="0">
                <a:latin typeface="+mn-lt"/>
                <a:ea typeface="Times New Roman" panose="02020603050405020304" pitchFamily="18" charset="0"/>
              </a:rPr>
              <a:t>вопросы методического сопровождения   распределены между заместителем директора, методистом, руководителем методических объединений. </a:t>
            </a:r>
            <a:endParaRPr lang="ru-RU" sz="2400" dirty="0" smtClean="0">
              <a:latin typeface="+mn-lt"/>
              <a:ea typeface="Times New Roman" panose="02020603050405020304" pitchFamily="18" charset="0"/>
            </a:endParaRPr>
          </a:p>
          <a:p>
            <a:pPr indent="450215" algn="just"/>
            <a:r>
              <a:rPr lang="ru-RU" sz="2400" dirty="0" smtClean="0">
                <a:latin typeface="+mn-lt"/>
                <a:ea typeface="Times New Roman" panose="02020603050405020304" pitchFamily="18" charset="0"/>
              </a:rPr>
              <a:t>Профиль </a:t>
            </a:r>
            <a:r>
              <a:rPr lang="ru-RU" sz="2400" dirty="0">
                <a:latin typeface="+mn-lt"/>
                <a:ea typeface="Times New Roman" panose="02020603050405020304" pitchFamily="18" charset="0"/>
              </a:rPr>
              <a:t>управленческой команды (знание предпочтительных и избегаемых стилей принятия решений, сбалансированности команда) можно узнать с помощью </a:t>
            </a:r>
            <a:r>
              <a:rPr lang="ru-RU" sz="2400" b="1" dirty="0">
                <a:latin typeface="+mn-lt"/>
                <a:ea typeface="Times New Roman" panose="02020603050405020304" pitchFamily="18" charset="0"/>
              </a:rPr>
              <a:t>методики Алана </a:t>
            </a:r>
            <a:r>
              <a:rPr lang="ru-RU" sz="2400" b="1" dirty="0" err="1">
                <a:latin typeface="+mn-lt"/>
                <a:ea typeface="Times New Roman" panose="02020603050405020304" pitchFamily="18" charset="0"/>
              </a:rPr>
              <a:t>Роу</a:t>
            </a:r>
            <a:r>
              <a:rPr lang="ru-RU" sz="2400" b="1" dirty="0">
                <a:latin typeface="+mn-lt"/>
                <a:ea typeface="Times New Roman" panose="02020603050405020304" pitchFamily="18" charset="0"/>
              </a:rPr>
              <a:t>.</a:t>
            </a:r>
            <a:endParaRPr lang="ru-RU" sz="2400" b="1" dirty="0">
              <a:latin typeface="+mn-lt"/>
            </a:endParaRPr>
          </a:p>
        </p:txBody>
      </p:sp>
      <p:pic>
        <p:nvPicPr>
          <p:cNvPr id="3" name="Рисунок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7037" y="5498824"/>
            <a:ext cx="8214051" cy="4844510"/>
          </a:xfrm>
          <a:prstGeom prst="rect">
            <a:avLst/>
          </a:prstGeom>
        </p:spPr>
      </p:pic>
      <p:sp>
        <p:nvSpPr>
          <p:cNvPr id="11" name="Заголовок 1"/>
          <p:cNvSpPr txBox="1">
            <a:spLocks/>
          </p:cNvSpPr>
          <p:nvPr/>
        </p:nvSpPr>
        <p:spPr>
          <a:xfrm>
            <a:off x="4432663" y="886148"/>
            <a:ext cx="12483737" cy="662781"/>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МЕТОДЫ АНАЛИЗА ОКРУЖЕНИЯ</a:t>
            </a:r>
            <a:endParaRPr lang="ru-RU" sz="2800" b="1" dirty="0"/>
          </a:p>
        </p:txBody>
      </p:sp>
      <p:pic>
        <p:nvPicPr>
          <p:cNvPr id="12" name="Рисунок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2498181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9</a:t>
            </a:fld>
            <a:endParaRPr b="1" dirty="0">
              <a:solidFill>
                <a:schemeClr val="bg1"/>
              </a:solidFill>
              <a:latin typeface="Proxima Nova Rg" panose="02000506030000020004" pitchFamily="2" charset="0"/>
            </a:endParaRPr>
          </a:p>
        </p:txBody>
      </p:sp>
      <p:sp>
        <p:nvSpPr>
          <p:cNvPr id="9" name="Прямоугольник 8"/>
          <p:cNvSpPr/>
          <p:nvPr/>
        </p:nvSpPr>
        <p:spPr>
          <a:xfrm>
            <a:off x="9155907" y="5213800"/>
            <a:ext cx="9043193" cy="2246769"/>
          </a:xfrm>
          <a:prstGeom prst="rect">
            <a:avLst/>
          </a:prstGeom>
          <a:ln>
            <a:solidFill>
              <a:schemeClr val="tx1"/>
            </a:solidFill>
          </a:ln>
        </p:spPr>
        <p:txBody>
          <a:bodyPr wrap="square">
            <a:spAutoFit/>
          </a:bodyPr>
          <a:lstStyle/>
          <a:p>
            <a:pPr algn="ctr"/>
            <a:r>
              <a:rPr lang="ru-RU" sz="28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ПРОФЕССИОНАЛЬНОЕ РАЗВИТИЕ </a:t>
            </a:r>
            <a:r>
              <a:rPr lang="ru-RU" sz="2800" dirty="0" smtClean="0">
                <a:latin typeface="Arial" panose="020B0604020202020204" pitchFamily="34" charset="0"/>
                <a:ea typeface="Times New Roman" panose="02020603050405020304" pitchFamily="18" charset="0"/>
                <a:cs typeface="Arial" panose="020B0604020202020204" pitchFamily="34" charset="0"/>
              </a:rPr>
              <a:t>-</a:t>
            </a:r>
            <a:r>
              <a:rPr lang="ru-RU" sz="2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algn="ctr"/>
            <a:r>
              <a:rPr lang="ru-RU" sz="2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процесс </a:t>
            </a:r>
            <a:r>
              <a:rPr lang="ru-RU"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решения профессионально значимых </a:t>
            </a:r>
            <a:r>
              <a:rPr lang="ru-RU" sz="2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задач: </a:t>
            </a:r>
          </a:p>
          <a:p>
            <a:pPr algn="ctr"/>
            <a:r>
              <a:rPr lang="ru-RU" sz="2800"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познавательных,  коммуникативных</a:t>
            </a:r>
            <a:r>
              <a:rPr lang="ru-RU" sz="28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ru-RU" sz="2800"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ctr"/>
            <a:r>
              <a:rPr lang="ru-RU" sz="2800"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морально-нравственных</a:t>
            </a:r>
            <a:endParaRPr lang="ru-RU" sz="2800" i="1" dirty="0">
              <a:latin typeface="Arial" panose="020B0604020202020204" pitchFamily="34" charset="0"/>
              <a:cs typeface="Arial" panose="020B0604020202020204" pitchFamily="34" charset="0"/>
            </a:endParaRPr>
          </a:p>
        </p:txBody>
      </p:sp>
      <p:sp>
        <p:nvSpPr>
          <p:cNvPr id="4" name="Прямоугольник 3"/>
          <p:cNvSpPr/>
          <p:nvPr/>
        </p:nvSpPr>
        <p:spPr>
          <a:xfrm>
            <a:off x="9244014" y="8064859"/>
            <a:ext cx="8955086" cy="1998304"/>
          </a:xfrm>
          <a:prstGeom prst="rect">
            <a:avLst/>
          </a:prstGeom>
          <a:ln>
            <a:solidFill>
              <a:schemeClr val="bg2"/>
            </a:solidFill>
          </a:ln>
        </p:spPr>
        <p:txBody>
          <a:bodyPr wrap="square">
            <a:spAutoFit/>
          </a:bodyPr>
          <a:lstStyle/>
          <a:p>
            <a:pPr algn="ctr"/>
            <a:r>
              <a:rPr lang="ru-RU" dirty="0" smtClean="0"/>
              <a:t>УСЛОВИЕ ПРОФЕССИОНАЛЬНОГО РАЗВИТИЯ </a:t>
            </a:r>
          </a:p>
          <a:p>
            <a:pPr algn="just"/>
            <a:r>
              <a:rPr lang="ru-RU" dirty="0" smtClean="0"/>
              <a:t> </a:t>
            </a:r>
            <a:r>
              <a:rPr lang="ru-RU" dirty="0"/>
              <a:t>осознание </a:t>
            </a:r>
            <a:r>
              <a:rPr lang="ru-RU" dirty="0" smtClean="0"/>
              <a:t>необходимости </a:t>
            </a:r>
            <a:r>
              <a:rPr lang="ru-RU" dirty="0"/>
              <a:t>изменения, переосмысления и обновления собственного опыта</a:t>
            </a:r>
            <a:r>
              <a:rPr lang="ru-RU" dirty="0" smtClean="0"/>
              <a:t>, преобразования </a:t>
            </a:r>
            <a:r>
              <a:rPr lang="ru-RU" dirty="0"/>
              <a:t>своего внутреннего мира и поиска новых возможностей самоосуществления в профессиональном труде</a:t>
            </a:r>
          </a:p>
        </p:txBody>
      </p:sp>
      <p:sp>
        <p:nvSpPr>
          <p:cNvPr id="6" name="Прямоугольник 5"/>
          <p:cNvSpPr/>
          <p:nvPr/>
        </p:nvSpPr>
        <p:spPr>
          <a:xfrm>
            <a:off x="182880" y="2472553"/>
            <a:ext cx="7730557" cy="2379498"/>
          </a:xfrm>
          <a:prstGeom prst="rect">
            <a:avLst/>
          </a:prstGeom>
          <a:ln>
            <a:solidFill>
              <a:schemeClr val="tx1"/>
            </a:solidFill>
          </a:ln>
        </p:spPr>
        <p:txBody>
          <a:bodyPr wrap="square">
            <a:spAutoFit/>
          </a:bodyPr>
          <a:lstStyle/>
          <a:p>
            <a:pPr algn="ctr"/>
            <a:r>
              <a:rPr lang="ru-RU" dirty="0" smtClean="0">
                <a:solidFill>
                  <a:srgbClr val="002060"/>
                </a:solidFill>
              </a:rPr>
              <a:t>МОДЕЛЬ АДАПТИВНОГО ПОВЕДЕНИЯ</a:t>
            </a:r>
            <a:endParaRPr lang="ru-RU" dirty="0" smtClean="0"/>
          </a:p>
          <a:p>
            <a:pPr algn="just"/>
            <a:r>
              <a:rPr lang="ru-RU" dirty="0" smtClean="0"/>
              <a:t>При </a:t>
            </a:r>
            <a:r>
              <a:rPr lang="ru-RU" dirty="0"/>
              <a:t>адаптивном поведении в самосознании педагога доминирует тенденция к подчинению профессиональной деятельности внешним обстоятельствам в виде выполнения предписанных требований, правил, </a:t>
            </a:r>
            <a:r>
              <a:rPr lang="ru-RU" dirty="0" smtClean="0"/>
              <a:t>норм.</a:t>
            </a:r>
            <a:endParaRPr lang="ru-RU" dirty="0"/>
          </a:p>
        </p:txBody>
      </p:sp>
      <p:sp>
        <p:nvSpPr>
          <p:cNvPr id="7" name="Прямоугольник 6"/>
          <p:cNvSpPr/>
          <p:nvPr/>
        </p:nvSpPr>
        <p:spPr>
          <a:xfrm>
            <a:off x="9067800" y="2478478"/>
            <a:ext cx="9131300" cy="2379498"/>
          </a:xfrm>
          <a:prstGeom prst="rect">
            <a:avLst/>
          </a:prstGeom>
          <a:ln>
            <a:solidFill>
              <a:schemeClr val="bg2"/>
            </a:solidFill>
          </a:ln>
        </p:spPr>
        <p:txBody>
          <a:bodyPr wrap="square">
            <a:spAutoFit/>
          </a:bodyPr>
          <a:lstStyle/>
          <a:p>
            <a:pPr algn="ctr"/>
            <a:r>
              <a:rPr lang="ru-RU" dirty="0" smtClean="0">
                <a:solidFill>
                  <a:srgbClr val="002060"/>
                </a:solidFill>
              </a:rPr>
              <a:t>МОДЕЛЬ ПРОФЕССИОНАЛЬНОГО РАЗВИТИЯ </a:t>
            </a:r>
            <a:endParaRPr lang="ru-RU" dirty="0"/>
          </a:p>
          <a:p>
            <a:pPr algn="just"/>
            <a:r>
              <a:rPr lang="ru-RU" dirty="0" smtClean="0"/>
              <a:t>Поведение  </a:t>
            </a:r>
            <a:r>
              <a:rPr lang="ru-RU" dirty="0"/>
              <a:t>характеризуется способностью выйти за пределы непрерывного потока повседневной практики и увидеть свой труд в целом. Это </a:t>
            </a:r>
            <a:r>
              <a:rPr lang="ru-RU" dirty="0" smtClean="0"/>
              <a:t>самостоятельно </a:t>
            </a:r>
            <a:r>
              <a:rPr lang="ru-RU" dirty="0"/>
              <a:t>и конструктивно разрешать их в соответствии со своими ценностными </a:t>
            </a:r>
            <a:r>
              <a:rPr lang="ru-RU" dirty="0" smtClean="0"/>
              <a:t>ориентациями.</a:t>
            </a:r>
            <a:endParaRPr lang="ru-RU" dirty="0"/>
          </a:p>
        </p:txBody>
      </p:sp>
      <p:sp>
        <p:nvSpPr>
          <p:cNvPr id="14" name="TextBox 13"/>
          <p:cNvSpPr txBox="1"/>
          <p:nvPr/>
        </p:nvSpPr>
        <p:spPr>
          <a:xfrm>
            <a:off x="4776312" y="1226577"/>
            <a:ext cx="9650399" cy="523220"/>
          </a:xfrm>
          <a:prstGeom prst="rect">
            <a:avLst/>
          </a:prstGeom>
          <a:noFill/>
        </p:spPr>
        <p:txBody>
          <a:bodyPr wrap="none" rtlCol="0">
            <a:spAutoFit/>
          </a:bodyPr>
          <a:lstStyle/>
          <a:p>
            <a:pPr algn="ctr"/>
            <a:r>
              <a:rPr lang="ru-RU" sz="2800" b="1" dirty="0" smtClean="0"/>
              <a:t>МОДЕЛИ ПРОФЕССИОНАЛЬНОГО ТРУДА ПЕДАГОГА</a:t>
            </a:r>
            <a:endParaRPr lang="ru-RU" sz="2800" b="1" dirty="0"/>
          </a:p>
        </p:txBody>
      </p:sp>
      <p:cxnSp>
        <p:nvCxnSpPr>
          <p:cNvPr id="12" name="Прямая со стрелкой 11"/>
          <p:cNvCxnSpPr/>
          <p:nvPr/>
        </p:nvCxnSpPr>
        <p:spPr>
          <a:xfrm flipH="1">
            <a:off x="6568440" y="1749797"/>
            <a:ext cx="777240" cy="61483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12207240" y="1747136"/>
            <a:ext cx="701040" cy="624409"/>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Рисунок 14"/>
          <p:cNvPicPr>
            <a:picLocks noChangeAspect="1"/>
          </p:cNvPicPr>
          <p:nvPr/>
        </p:nvPicPr>
        <p:blipFill>
          <a:blip r:embed="rId4"/>
          <a:stretch>
            <a:fillRect/>
          </a:stretch>
        </p:blipFill>
        <p:spPr>
          <a:xfrm>
            <a:off x="0" y="6698139"/>
            <a:ext cx="3365024" cy="3365024"/>
          </a:xfrm>
          <a:prstGeom prst="rect">
            <a:avLst/>
          </a:prstGeom>
        </p:spPr>
      </p:pic>
      <p:sp>
        <p:nvSpPr>
          <p:cNvPr id="16" name="Прямоугольник 15"/>
          <p:cNvSpPr/>
          <p:nvPr/>
        </p:nvSpPr>
        <p:spPr>
          <a:xfrm>
            <a:off x="3235867" y="7156341"/>
            <a:ext cx="5387434" cy="2379498"/>
          </a:xfrm>
          <a:prstGeom prst="rect">
            <a:avLst/>
          </a:prstGeom>
        </p:spPr>
        <p:txBody>
          <a:bodyPr wrap="square">
            <a:spAutoFit/>
          </a:bodyPr>
          <a:lstStyle/>
          <a:p>
            <a:r>
              <a:rPr lang="ru-RU" dirty="0"/>
              <a:t>Сысоева Е. Ю. Основы профессионального развития педагога: учебное пособие. – Электрон. текстовые данные (942 КБ). – Самара: СФ ГАОУ ВО МГПУ, 2023.</a:t>
            </a:r>
          </a:p>
        </p:txBody>
      </p:sp>
      <p:pic>
        <p:nvPicPr>
          <p:cNvPr id="22" name="Рисунок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3069236493"/>
      </p:ext>
    </p:extLst>
  </p:cSld>
  <p:clrMapOvr>
    <a:masterClrMapping/>
  </p:clrMapOvr>
</p:sld>
</file>

<file path=ppt/theme/theme1.xml><?xml version="1.0" encoding="utf-8"?>
<a:theme xmlns:a="http://schemas.openxmlformats.org/drawingml/2006/main" name="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2843</TotalTime>
  <Words>3271</Words>
  <Application>Microsoft Office PowerPoint</Application>
  <PresentationFormat>Произвольный</PresentationFormat>
  <Paragraphs>463</Paragraphs>
  <Slides>50</Slides>
  <Notes>50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50</vt:i4>
      </vt:variant>
    </vt:vector>
  </HeadingPairs>
  <TitlesOfParts>
    <vt:vector size="59" baseType="lpstr">
      <vt:lpstr>Proxima Nova</vt:lpstr>
      <vt:lpstr>YS Text</vt:lpstr>
      <vt:lpstr>Calibri</vt:lpstr>
      <vt:lpstr>PT Sans</vt:lpstr>
      <vt:lpstr>Arial</vt:lpstr>
      <vt:lpstr>Times New Roman</vt:lpstr>
      <vt:lpstr>Proxima Nova Rg</vt:lpstr>
      <vt:lpstr>Arial Unicode MS</vt:lpstr>
      <vt:lpstr>Оформление по умолчанию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Торичко Роман Анатольевич</dc:creator>
  <cp:lastModifiedBy>Наталья</cp:lastModifiedBy>
  <cp:revision>105</cp:revision>
  <dcterms:created xsi:type="dcterms:W3CDTF">2003-02-28T13:27:04Z</dcterms:created>
  <dcterms:modified xsi:type="dcterms:W3CDTF">2024-09-16T00:21:51Z</dcterms:modified>
</cp:coreProperties>
</file>