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781" r:id="rId3"/>
    <p:sldId id="267" r:id="rId4"/>
    <p:sldId id="261" r:id="rId5"/>
    <p:sldId id="258" r:id="rId6"/>
    <p:sldId id="782" r:id="rId7"/>
    <p:sldId id="779" r:id="rId8"/>
    <p:sldId id="263" r:id="rId9"/>
    <p:sldId id="260" r:id="rId10"/>
  </p:sldIdLst>
  <p:sldSz cx="18972213" cy="10691813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Proxima Nova" panose="020B0604020202020204" charset="0"/>
      <p:regular r:id="rId16"/>
      <p:bold r:id="rId17"/>
      <p:italic r:id="rId18"/>
      <p:boldItalic r:id="rId19"/>
    </p:embeddedFont>
    <p:embeddedFont>
      <p:font typeface="Proxima Nova Rg" panose="02000506030000020004" charset="0"/>
      <p:regular r:id="rId20"/>
      <p:bold r:id="rId21"/>
      <p:italic r:id="rId22"/>
      <p:bold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47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47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47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47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47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47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47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47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47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266" userDrawn="1">
          <p15:clr>
            <a:srgbClr val="A4A3A4"/>
          </p15:clr>
        </p15:guide>
        <p15:guide id="2" pos="1069" userDrawn="1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8" roundtripDataSignature="AMtx7mg14KWEQAwqBeKW3ZawvbmYUjr6L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FF"/>
    <a:srgbClr val="0096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77" autoAdjust="0"/>
    <p:restoredTop sz="94648"/>
  </p:normalViewPr>
  <p:slideViewPr>
    <p:cSldViewPr snapToGrid="0">
      <p:cViewPr varScale="1">
        <p:scale>
          <a:sx n="44" d="100"/>
          <a:sy n="44" d="100"/>
        </p:scale>
        <p:origin x="822" y="66"/>
      </p:cViewPr>
      <p:guideLst>
        <p:guide orient="horz" pos="1266"/>
        <p:guide pos="106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48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7350" y="685800"/>
            <a:ext cx="6083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47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47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47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47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47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47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47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47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47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7350" y="685800"/>
            <a:ext cx="6083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-RU"/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7350" y="685800"/>
            <a:ext cx="6083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7791152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7350" y="685800"/>
            <a:ext cx="6083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7350" y="685800"/>
            <a:ext cx="6083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9896107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7350" y="685800"/>
            <a:ext cx="6083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6336827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6" name="Google Shape;12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7350" y="685800"/>
            <a:ext cx="6083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8"/>
          <p:cNvSpPr txBox="1">
            <a:spLocks noGrp="1"/>
          </p:cNvSpPr>
          <p:nvPr>
            <p:ph type="dt" idx="10"/>
          </p:nvPr>
        </p:nvSpPr>
        <p:spPr>
          <a:xfrm>
            <a:off x="1422916" y="9741429"/>
            <a:ext cx="3952544" cy="712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8"/>
          <p:cNvSpPr txBox="1">
            <a:spLocks noGrp="1"/>
          </p:cNvSpPr>
          <p:nvPr>
            <p:ph type="ftr" idx="11"/>
          </p:nvPr>
        </p:nvSpPr>
        <p:spPr>
          <a:xfrm>
            <a:off x="6482173" y="9741429"/>
            <a:ext cx="6007867" cy="712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8"/>
          <p:cNvSpPr txBox="1">
            <a:spLocks noGrp="1"/>
          </p:cNvSpPr>
          <p:nvPr>
            <p:ph type="sldNum" idx="12"/>
          </p:nvPr>
        </p:nvSpPr>
        <p:spPr>
          <a:xfrm>
            <a:off x="13596753" y="9741429"/>
            <a:ext cx="3952544" cy="712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8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8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8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8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8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8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8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8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8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67" userDrawn="1">
          <p15:clr>
            <a:srgbClr val="FBAE40"/>
          </p15:clr>
        </p15:guide>
        <p15:guide id="2" pos="5975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preserve="1" userDrawn="1">
  <p:cSld name="1_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570501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preserve="1" userDrawn="1">
  <p:cSld name="1_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90133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21637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24519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userDrawn="1">
  <p:cSld name="SECTION_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preserve="1" userDrawn="1">
  <p:cSld name="1_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9524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preserve="1" userDrawn="1">
  <p:cSld name="1_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40990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preserve="1" userDrawn="1">
  <p:cSld name="1_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639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preserve="1" userDrawn="1">
  <p:cSld name="1_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44552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preserve="1" userDrawn="1">
  <p:cSld name="1_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245429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7"/>
          <p:cNvSpPr txBox="1">
            <a:spLocks noGrp="1"/>
          </p:cNvSpPr>
          <p:nvPr>
            <p:ph type="title"/>
          </p:nvPr>
        </p:nvSpPr>
        <p:spPr>
          <a:xfrm>
            <a:off x="1422916" y="950383"/>
            <a:ext cx="16126381" cy="1781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7"/>
          <p:cNvSpPr txBox="1">
            <a:spLocks noGrp="1"/>
          </p:cNvSpPr>
          <p:nvPr>
            <p:ph type="body" idx="1"/>
          </p:nvPr>
        </p:nvSpPr>
        <p:spPr>
          <a:xfrm>
            <a:off x="1422916" y="3088746"/>
            <a:ext cx="16126381" cy="6415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7"/>
          <p:cNvSpPr txBox="1">
            <a:spLocks noGrp="1"/>
          </p:cNvSpPr>
          <p:nvPr>
            <p:ph type="dt" idx="10"/>
          </p:nvPr>
        </p:nvSpPr>
        <p:spPr>
          <a:xfrm>
            <a:off x="1422916" y="9741429"/>
            <a:ext cx="3952544" cy="712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8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74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74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74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74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74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74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74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74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7"/>
          <p:cNvSpPr txBox="1">
            <a:spLocks noGrp="1"/>
          </p:cNvSpPr>
          <p:nvPr>
            <p:ph type="ftr" idx="11"/>
          </p:nvPr>
        </p:nvSpPr>
        <p:spPr>
          <a:xfrm>
            <a:off x="6482173" y="9741429"/>
            <a:ext cx="6007867" cy="712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8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74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74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74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74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74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74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74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74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ldNum" idx="12"/>
          </p:nvPr>
        </p:nvSpPr>
        <p:spPr>
          <a:xfrm>
            <a:off x="13596753" y="9741429"/>
            <a:ext cx="3952544" cy="712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8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8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8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8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8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8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8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8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8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52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8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8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8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8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8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8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8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8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8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8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8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8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8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8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8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8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8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8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8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8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8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8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8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8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8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8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8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"/>
          <p:cNvSpPr txBox="1"/>
          <p:nvPr/>
        </p:nvSpPr>
        <p:spPr>
          <a:xfrm>
            <a:off x="2945083" y="3002040"/>
            <a:ext cx="13082046" cy="30985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2534" tIns="71248" rIns="142534" bIns="71248" anchor="t" anchorCtr="0">
            <a:spAutoFit/>
          </a:bodyPr>
          <a:lstStyle/>
          <a:p>
            <a:pPr lvl="0" algn="just"/>
            <a:r>
              <a:rPr lang="ru-RU" sz="3200" b="1" dirty="0">
                <a:solidFill>
                  <a:schemeClr val="dk1"/>
                </a:solidFill>
                <a:latin typeface="+mj-lt"/>
                <a:ea typeface="Proxima Nova"/>
                <a:cs typeface="Proxima Nova"/>
                <a:sym typeface="Proxima Nova"/>
              </a:rPr>
              <a:t>ПРОГРАММА ПОВЫШЕНИЯ КВАЛИФИКАЦИИ «</a:t>
            </a:r>
            <a:r>
              <a:rPr lang="ru-RU" sz="3200" b="1" dirty="0">
                <a:latin typeface="+mj-lt"/>
              </a:rPr>
              <a:t>ОРГАНИЗАЦИОННО-МЕТОДИЧЕСКИЕ УСЛОВИЯ ПОДГОТОВКИ УЧИТЕЛЕЙ К ПРЕПОДАВАНИЮ ФИНАНСОВОЙ ГРАМОТНОСТИ НА УРОКАХ ОБЩЕСТВОЗНАНИЯ В СООТВЕТСТВИИ С ФГОС ОСНОВНОГО ОБЩЕГО И СРЕДНЕГО ОБЩЕГО ОБРАЗОВАНИЯ» (семинар)</a:t>
            </a:r>
            <a:endParaRPr lang="ru-RU" sz="3200" b="1" dirty="0">
              <a:solidFill>
                <a:schemeClr val="dk1"/>
              </a:solidFill>
              <a:latin typeface="+mj-lt"/>
              <a:ea typeface="Proxima Nova"/>
              <a:cs typeface="Proxima Nova"/>
              <a:sym typeface="Proxima Nova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48" y="313004"/>
            <a:ext cx="10149123" cy="86354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7F4FF68-00D4-47FE-903B-C537FFD959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453" y="273698"/>
            <a:ext cx="6980525" cy="59746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5E5CB16-A759-4F56-9D2B-509EC076C62B}"/>
              </a:ext>
            </a:extLst>
          </p:cNvPr>
          <p:cNvSpPr txBox="1"/>
          <p:nvPr/>
        </p:nvSpPr>
        <p:spPr>
          <a:xfrm>
            <a:off x="6804836" y="1023656"/>
            <a:ext cx="59329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rgbClr val="009657"/>
                </a:solidFill>
              </a:rPr>
              <a:t>Пример задание ОГЭ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DD0FD6D-98F8-4D26-9C89-7BBA5EFE090C}"/>
              </a:ext>
            </a:extLst>
          </p:cNvPr>
          <p:cNvSpPr/>
          <p:nvPr/>
        </p:nvSpPr>
        <p:spPr>
          <a:xfrm>
            <a:off x="1505412" y="1760929"/>
            <a:ext cx="1471987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ru-RU" sz="3200" dirty="0">
                <a:latin typeface="Times New Roman" panose="02020603050405020304" pitchFamily="18" charset="0"/>
              </a:rPr>
              <a:t>Совершеннолетнему Макару Н. поступил звонок от неизвестного абонента о том, что он просрочил платеж по кредиту и должен заплатить пеню. Для этого необходимо сообщить номер своего банковского счёта.</a:t>
            </a:r>
          </a:p>
          <a:p>
            <a:pPr algn="just"/>
            <a:r>
              <a:rPr lang="ru-RU" sz="3200" dirty="0">
                <a:latin typeface="Times New Roman" panose="02020603050405020304" pitchFamily="18" charset="0"/>
              </a:rPr>
              <a:t>В чём состоит опасность данной ситуации для личных финансов Макара Н.? Как ему правильно поступить в данной ситуации?</a:t>
            </a:r>
          </a:p>
          <a:p>
            <a:pPr algn="just"/>
            <a:r>
              <a:rPr lang="ru-RU" sz="3200" dirty="0">
                <a:latin typeface="Times New Roman" panose="02020603050405020304" pitchFamily="18" charset="0"/>
              </a:rPr>
              <a:t>Ответ запишите на бланке ответов № 2, указав номер задания.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307AEB31-15B9-495E-B040-37B1550C7BAC}"/>
              </a:ext>
            </a:extLst>
          </p:cNvPr>
          <p:cNvSpPr/>
          <p:nvPr/>
        </p:nvSpPr>
        <p:spPr>
          <a:xfrm>
            <a:off x="1505411" y="5622351"/>
            <a:ext cx="14719871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2. Ученице 10 класса Марианне на аккаунт в социальной сети пришло уведомление: «Привет! Твой аккаунт участвовал в розыгрыше билетов на концерт популярной группы ***. Для получения билета необходимо перевести на электронный кошелёк организатора всего 150 рублей».</a:t>
            </a:r>
          </a:p>
          <a:p>
            <a:pPr algn="just"/>
            <a:r>
              <a:rPr lang="ru-RU" sz="32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В чём состоит опасность данной ситуации для личных финансов Марианны? Как ей правильно поступить в данной ситуации?</a:t>
            </a:r>
          </a:p>
          <a:p>
            <a:pPr algn="just"/>
            <a:r>
              <a:rPr lang="ru-RU" sz="32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Ответ запишите на бланке ответов № 2, указав номер задания.</a:t>
            </a:r>
          </a:p>
        </p:txBody>
      </p:sp>
    </p:spTree>
    <p:extLst>
      <p:ext uri="{BB962C8B-B14F-4D97-AF65-F5344CB8AC3E}">
        <p14:creationId xmlns:p14="http://schemas.microsoft.com/office/powerpoint/2010/main" val="4709421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7F4FF68-00D4-47FE-903B-C537FFD959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453" y="273698"/>
            <a:ext cx="6980525" cy="59746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5B8EA9A-A4C0-4994-B7BD-735D8A4D7DA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7956" t="17999" r="7144" b="6065"/>
          <a:stretch/>
        </p:blipFill>
        <p:spPr>
          <a:xfrm>
            <a:off x="5689600" y="2006727"/>
            <a:ext cx="8793163" cy="8360928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69FC071A-ECAA-4F95-A454-7266F27EEF62}"/>
              </a:ext>
            </a:extLst>
          </p:cNvPr>
          <p:cNvSpPr/>
          <p:nvPr/>
        </p:nvSpPr>
        <p:spPr>
          <a:xfrm>
            <a:off x="4565650" y="1264821"/>
            <a:ext cx="9483725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</a:rPr>
              <a:t>Задание ОГЭ</a:t>
            </a:r>
          </a:p>
        </p:txBody>
      </p:sp>
    </p:spTree>
    <p:extLst>
      <p:ext uri="{BB962C8B-B14F-4D97-AF65-F5344CB8AC3E}">
        <p14:creationId xmlns:p14="http://schemas.microsoft.com/office/powerpoint/2010/main" val="19323622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"/>
          <p:cNvSpPr txBox="1">
            <a:spLocks noGrp="1"/>
          </p:cNvSpPr>
          <p:nvPr>
            <p:ph type="sldNum" idx="4294967295"/>
          </p:nvPr>
        </p:nvSpPr>
        <p:spPr>
          <a:xfrm>
            <a:off x="18199100" y="10063163"/>
            <a:ext cx="773113" cy="473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2534" tIns="71248" rIns="142534" bIns="71248" anchor="t" anchorCtr="0">
            <a:noAutofit/>
          </a:bodyPr>
          <a:lstStyle/>
          <a:p>
            <a:fld id="{00000000-1234-1234-1234-123412341234}" type="slidenum">
              <a:rPr lang="ru-RU" b="1">
                <a:solidFill>
                  <a:schemeClr val="bg1"/>
                </a:solidFill>
                <a:latin typeface="Proxima Nova Rg" panose="02000506030000020004" pitchFamily="2" charset="0"/>
              </a:rPr>
              <a:pPr/>
              <a:t>4</a:t>
            </a:fld>
            <a:endParaRPr b="1" dirty="0">
              <a:solidFill>
                <a:schemeClr val="bg1"/>
              </a:solidFill>
              <a:latin typeface="Proxima Nova Rg" panose="02000506030000020004" pitchFamily="2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71" y="303868"/>
            <a:ext cx="6983566" cy="594204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70F365A-A5D7-4A1E-9DEB-7D894F1F56D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7873" t="58468" r="6781" b="7603"/>
          <a:stretch/>
        </p:blipFill>
        <p:spPr>
          <a:xfrm>
            <a:off x="1611086" y="2083679"/>
            <a:ext cx="14978301" cy="6300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9263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"/>
          <p:cNvSpPr txBox="1"/>
          <p:nvPr/>
        </p:nvSpPr>
        <p:spPr>
          <a:xfrm>
            <a:off x="929871" y="1281110"/>
            <a:ext cx="17847227" cy="75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2534" tIns="71248" rIns="142534" bIns="71248" anchor="t" anchorCtr="0">
            <a:spAutoFit/>
          </a:bodyPr>
          <a:lstStyle/>
          <a:p>
            <a:pPr lvl="0"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+mj-lt"/>
                <a:ea typeface="Proxima Nova"/>
                <a:cs typeface="Proxima Nova"/>
                <a:sym typeface="Proxima Nova"/>
              </a:rPr>
              <a:t>Задание ЕГЭ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71" y="303868"/>
            <a:ext cx="6983566" cy="594204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A210951F-F887-49F5-B584-0897DF498F27}"/>
              </a:ext>
            </a:extLst>
          </p:cNvPr>
          <p:cNvSpPr/>
          <p:nvPr/>
        </p:nvSpPr>
        <p:spPr>
          <a:xfrm>
            <a:off x="18549257" y="10210800"/>
            <a:ext cx="422956" cy="217714"/>
          </a:xfrm>
          <a:prstGeom prst="rect">
            <a:avLst/>
          </a:prstGeom>
          <a:solidFill>
            <a:srgbClr val="00FFFF"/>
          </a:solidFill>
          <a:ln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4B1BE13-DC7F-4BFF-A953-D158A1FF3D5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8132" t="26330" r="27641" b="16378"/>
          <a:stretch/>
        </p:blipFill>
        <p:spPr>
          <a:xfrm>
            <a:off x="2192715" y="2616201"/>
            <a:ext cx="13936285" cy="698932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7F4FF68-00D4-47FE-903B-C537FFD959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453" y="273698"/>
            <a:ext cx="6980525" cy="59746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5E5CB16-A759-4F56-9D2B-509EC076C62B}"/>
              </a:ext>
            </a:extLst>
          </p:cNvPr>
          <p:cNvSpPr txBox="1"/>
          <p:nvPr/>
        </p:nvSpPr>
        <p:spPr>
          <a:xfrm>
            <a:off x="6804836" y="1023656"/>
            <a:ext cx="59329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rgbClr val="009657"/>
                </a:solidFill>
              </a:rPr>
              <a:t>Пример задания ЕГЭ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4BAB7D1-F73D-48A1-B6F4-01C65691861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039" t="14137" r="10692" b="7877"/>
          <a:stretch/>
        </p:blipFill>
        <p:spPr>
          <a:xfrm>
            <a:off x="1062252" y="1760929"/>
            <a:ext cx="15056705" cy="8328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1575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"/>
          <p:cNvSpPr txBox="1">
            <a:spLocks noGrp="1"/>
          </p:cNvSpPr>
          <p:nvPr>
            <p:ph type="sldNum" idx="4294967295"/>
          </p:nvPr>
        </p:nvSpPr>
        <p:spPr>
          <a:xfrm>
            <a:off x="18199100" y="10063163"/>
            <a:ext cx="773113" cy="473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2534" tIns="71248" rIns="142534" bIns="71248" anchor="t" anchorCtr="0">
            <a:noAutofit/>
          </a:bodyPr>
          <a:lstStyle/>
          <a:p>
            <a:fld id="{00000000-1234-1234-1234-123412341234}" type="slidenum">
              <a:rPr lang="ru-RU" b="1">
                <a:solidFill>
                  <a:schemeClr val="bg1"/>
                </a:solidFill>
                <a:latin typeface="Proxima Nova Rg" panose="02000506030000020004" pitchFamily="2" charset="0"/>
              </a:rPr>
              <a:pPr/>
              <a:t>7</a:t>
            </a:fld>
            <a:endParaRPr b="1" dirty="0">
              <a:solidFill>
                <a:schemeClr val="bg1"/>
              </a:solidFill>
              <a:latin typeface="Proxima Nova Rg" panose="02000506030000020004" pitchFamily="2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71" y="303868"/>
            <a:ext cx="6983566" cy="594204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4BA8362-7C3B-4180-830E-A48322A3A1F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7816" t="22059" r="8510" b="22038"/>
          <a:stretch/>
        </p:blipFill>
        <p:spPr>
          <a:xfrm>
            <a:off x="1881034" y="1270959"/>
            <a:ext cx="14603566" cy="855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5128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"/>
          <p:cNvSpPr txBox="1">
            <a:spLocks noGrp="1"/>
          </p:cNvSpPr>
          <p:nvPr>
            <p:ph type="sldNum" idx="4294967295"/>
          </p:nvPr>
        </p:nvSpPr>
        <p:spPr>
          <a:xfrm>
            <a:off x="18199100" y="10063163"/>
            <a:ext cx="773113" cy="473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2534" tIns="71248" rIns="142534" bIns="71248" anchor="t" anchorCtr="0">
            <a:noAutofit/>
          </a:bodyPr>
          <a:lstStyle/>
          <a:p>
            <a:fld id="{00000000-1234-1234-1234-123412341234}" type="slidenum">
              <a:rPr lang="ru-RU" b="1">
                <a:solidFill>
                  <a:schemeClr val="bg1"/>
                </a:solidFill>
                <a:latin typeface="Proxima Nova Rg" panose="02000506030000020004" pitchFamily="2" charset="0"/>
              </a:rPr>
              <a:pPr/>
              <a:t>8</a:t>
            </a:fld>
            <a:endParaRPr b="1" dirty="0">
              <a:solidFill>
                <a:schemeClr val="bg1"/>
              </a:solidFill>
              <a:latin typeface="Proxima Nova Rg" panose="02000506030000020004" pitchFamily="2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71" y="257374"/>
            <a:ext cx="6983566" cy="594204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1C626BCE-FC43-476F-BA73-F4902FB4A52C}"/>
              </a:ext>
            </a:extLst>
          </p:cNvPr>
          <p:cNvSpPr/>
          <p:nvPr/>
        </p:nvSpPr>
        <p:spPr>
          <a:xfrm>
            <a:off x="929871" y="2362201"/>
            <a:ext cx="172692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None/>
            </a:pPr>
            <a:endParaRPr lang="ru-RU" sz="36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BEE0FFB-BB37-4BDC-989C-82882653DDC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0000" t="18048" r="16514" b="5024"/>
          <a:stretch/>
        </p:blipFill>
        <p:spPr>
          <a:xfrm>
            <a:off x="6260306" y="835836"/>
            <a:ext cx="6983566" cy="9020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0460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391" y="4196444"/>
            <a:ext cx="8827691" cy="75111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595</TotalTime>
  <Words>184</Words>
  <Application>Microsoft Office PowerPoint</Application>
  <PresentationFormat>Произвольный</PresentationFormat>
  <Paragraphs>15</Paragraphs>
  <Slides>9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Proxima Nova</vt:lpstr>
      <vt:lpstr>Calibri</vt:lpstr>
      <vt:lpstr>Arial</vt:lpstr>
      <vt:lpstr>Times New Roman</vt:lpstr>
      <vt:lpstr>Proxima Nova Rg</vt:lpstr>
      <vt:lpstr>Оформление по умолчанию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Торичко Роман Анатольевич</dc:creator>
  <cp:lastModifiedBy>Перепелица Светлана Викторовна</cp:lastModifiedBy>
  <cp:revision>75</cp:revision>
  <dcterms:created xsi:type="dcterms:W3CDTF">2003-02-28T13:27:04Z</dcterms:created>
  <dcterms:modified xsi:type="dcterms:W3CDTF">2024-09-18T09:47:56Z</dcterms:modified>
</cp:coreProperties>
</file>